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8" r:id="rId3"/>
    <p:sldId id="319" r:id="rId4"/>
    <p:sldId id="316" r:id="rId5"/>
    <p:sldId id="317" r:id="rId6"/>
    <p:sldId id="320" r:id="rId7"/>
    <p:sldId id="309" r:id="rId8"/>
    <p:sldId id="287" r:id="rId9"/>
  </p:sldIdLst>
  <p:sldSz cx="12192000" cy="6858000"/>
  <p:notesSz cx="6807200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tnerova Anna" initials="MA" lastIdx="7" clrIdx="0"/>
  <p:cmAuthor id="1" name="Maskova Jana" initials="MJ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5332" autoAdjust="0"/>
  </p:normalViewPr>
  <p:slideViewPr>
    <p:cSldViewPr snapToGrid="0">
      <p:cViewPr varScale="1">
        <p:scale>
          <a:sx n="80" d="100"/>
          <a:sy n="80" d="100"/>
        </p:scale>
        <p:origin x="74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8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15E1C-C5C8-4AB0-A9C6-7285385D3781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7F11D-D6D9-4563-9CF1-6F26E8CA7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7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35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B939B-F2AD-4451-A7BA-9D4C6F78C9CC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197" y="4783139"/>
            <a:ext cx="544480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350" y="944086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FBA4B-54DD-4D11-A582-7C0401B673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2FBA4B-54DD-4D11-A582-7C0401B6735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13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2FBA4B-54DD-4D11-A582-7C0401B6735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63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2FBA4B-54DD-4D11-A582-7C0401B6735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257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2FBA4B-54DD-4D11-A582-7C0401B6735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77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21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93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24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45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3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88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31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62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43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3BEA6-0E76-449C-9485-B24CC6DC5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9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zakonyprolidi.cz/cs/1998-111" TargetMode="External"/><Relationship Id="rId13" Type="http://schemas.openxmlformats.org/officeDocument/2006/relationships/hyperlink" Target="https://www.zakonyprolidi.cz/cs/1992-586" TargetMode="External"/><Relationship Id="rId3" Type="http://schemas.openxmlformats.org/officeDocument/2006/relationships/hyperlink" Target="https://eur-lex.europa.eu/legal-content/CS/AUTO/?uri=celex:32004R0883" TargetMode="External"/><Relationship Id="rId7" Type="http://schemas.openxmlformats.org/officeDocument/2006/relationships/hyperlink" Target="https://www.zakonyprolidi.cz/cs/2005-341" TargetMode="External"/><Relationship Id="rId12" Type="http://schemas.openxmlformats.org/officeDocument/2006/relationships/hyperlink" Target="https://www.mpsv.cz/dvoustranne-smlouvy-o-socialnim-zabezpecen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akonyprolidi.cz/cs/2006-262#cast6" TargetMode="External"/><Relationship Id="rId11" Type="http://schemas.openxmlformats.org/officeDocument/2006/relationships/hyperlink" Target="https://www.zakonyprolidi.cz/cs/1993-260" TargetMode="External"/><Relationship Id="rId5" Type="http://schemas.openxmlformats.org/officeDocument/2006/relationships/hyperlink" Target="https://www.zakonyprolidi.cz/cs/2004-435" TargetMode="External"/><Relationship Id="rId15" Type="http://schemas.openxmlformats.org/officeDocument/2006/relationships/image" Target="../media/image2.jpeg"/><Relationship Id="rId10" Type="http://schemas.openxmlformats.org/officeDocument/2006/relationships/hyperlink" Target="https://www.zakonyprolidi.cz/cs/1997-48" TargetMode="External"/><Relationship Id="rId4" Type="http://schemas.openxmlformats.org/officeDocument/2006/relationships/hyperlink" Target="https://eur-lex.europa.eu/legal-content/CS/ALL/?uri=CELEX%3A32009R0987" TargetMode="External"/><Relationship Id="rId9" Type="http://schemas.openxmlformats.org/officeDocument/2006/relationships/hyperlink" Target="https://www.zakonyprolidi.cz/cs/2002-130" TargetMode="External"/><Relationship Id="rId14" Type="http://schemas.openxmlformats.org/officeDocument/2006/relationships/hyperlink" Target="https://www.mfcr.cz/cs/legislativa/dvoji-zdaneni/prehled-platnych-smlu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cssz.cz/web/cz/urceni-statu-pojisteni" TargetMode="External"/><Relationship Id="rId7" Type="http://schemas.openxmlformats.org/officeDocument/2006/relationships/hyperlink" Target="mailto:anna.mittnerov&#225;@vscht.cz" TargetMode="External"/><Relationship Id="rId2" Type="http://schemas.openxmlformats.org/officeDocument/2006/relationships/hyperlink" Target="http://ec.europa.eu/social/BlobServlet?docId=11366&amp;langId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raxess.cz/" TargetMode="External"/><Relationship Id="rId5" Type="http://schemas.openxmlformats.org/officeDocument/2006/relationships/hyperlink" Target="https://europa.eu/youreurope/citizens/work/social-security-forms/index_cs.htm" TargetMode="External"/><Relationship Id="rId4" Type="http://schemas.openxmlformats.org/officeDocument/2006/relationships/hyperlink" Target="https://www.kancelarzp.cz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91717"/>
            <a:ext cx="9144000" cy="265644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cs-CZ" sz="3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PROBLEMATIKA </a:t>
            </a:r>
            <a:r>
              <a:rPr lang="cs-CZ" sz="3200" b="1" dirty="0">
                <a:solidFill>
                  <a:srgbClr val="C00000"/>
                </a:solidFill>
                <a:ea typeface="Times New Roman" panose="02020603050405020304" pitchFamily="18" charset="0"/>
              </a:rPr>
              <a:t>INTERNACIONALIZACE LIDSKÝCH ZDROJŮ VE VĚDĚ A VÝZKUMU Z POHLEDU EVROPSKÉ A </a:t>
            </a:r>
            <a:r>
              <a:rPr lang="cs-CZ" sz="3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/>
            </a:r>
            <a:br>
              <a:rPr lang="cs-CZ" sz="3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</a:br>
            <a:r>
              <a:rPr lang="cs-CZ" sz="3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ZAHRANIČNÍ </a:t>
            </a:r>
            <a:r>
              <a:rPr lang="cs-CZ" sz="3200" b="1" dirty="0">
                <a:solidFill>
                  <a:srgbClr val="C00000"/>
                </a:solidFill>
                <a:ea typeface="Times New Roman" panose="02020603050405020304" pitchFamily="18" charset="0"/>
              </a:rPr>
              <a:t>LEGISLATIVY</a:t>
            </a:r>
            <a:r>
              <a:rPr lang="cs-CZ" sz="3200" dirty="0">
                <a:ea typeface="Times New Roman" panose="02020603050405020304" pitchFamily="18" charset="0"/>
              </a:rPr>
              <a:t/>
            </a:r>
            <a:br>
              <a:rPr lang="cs-CZ" sz="3200" dirty="0">
                <a:ea typeface="Times New Roman" panose="02020603050405020304" pitchFamily="18" charset="0"/>
              </a:rPr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6976" y="4342702"/>
            <a:ext cx="6007608" cy="1655762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j-lt"/>
                <a:ea typeface="Times New Roman" panose="02020603050405020304" pitchFamily="18" charset="0"/>
                <a:cs typeface="+mj-cs"/>
              </a:rPr>
              <a:t>Anna Mittnerová</a:t>
            </a:r>
            <a:endParaRPr lang="cs-CZ" b="1" dirty="0">
              <a:latin typeface="+mj-lt"/>
              <a:ea typeface="Times New Roman" panose="02020603050405020304" pitchFamily="18" charset="0"/>
              <a:cs typeface="+mj-cs"/>
            </a:endParaRPr>
          </a:p>
          <a:p>
            <a:r>
              <a:rPr lang="cs-CZ" b="1" dirty="0" smtClean="0">
                <a:latin typeface="+mj-lt"/>
                <a:ea typeface="Times New Roman" panose="02020603050405020304" pitchFamily="18" charset="0"/>
                <a:cs typeface="+mj-cs"/>
              </a:rPr>
              <a:t> VŠCHT Praha, Zahraniční oddělení</a:t>
            </a:r>
            <a:endParaRPr lang="cs-CZ" b="1" dirty="0">
              <a:latin typeface="+mj-lt"/>
              <a:ea typeface="Times New Roman" panose="02020603050405020304" pitchFamily="18" charset="0"/>
              <a:cs typeface="+mj-cs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39" y="221149"/>
            <a:ext cx="3015425" cy="971761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799576" cy="60370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Související právní předpisy jež je nutné dodržovat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055914"/>
            <a:ext cx="10282479" cy="530043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Zákon o pobytu cizinců na území České republiky, č. 326/1999 Sb.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Směrnicí Rady 2005/71/ES o zvláštním postupu pro přijímání státních příslušníků třetích zemí pro účely vědeckého výzkumu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Evropským </a:t>
            </a:r>
            <a:r>
              <a:rPr lang="cs-CZ" dirty="0">
                <a:hlinkClick r:id="rId3"/>
              </a:rPr>
              <a:t>Nařízením (ES) č. 883/2004 – o koordinaci systémů sociálního zabezpečení</a:t>
            </a:r>
            <a:r>
              <a:rPr lang="cs-CZ" dirty="0"/>
              <a:t> 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Evropským Nařízením (ES) </a:t>
            </a:r>
            <a:r>
              <a:rPr lang="cs-CZ" dirty="0">
                <a:hlinkClick r:id="rId4"/>
              </a:rPr>
              <a:t>č. 987/2009</a:t>
            </a:r>
            <a:r>
              <a:rPr lang="cs-CZ" dirty="0"/>
              <a:t>, kterým se stanoví prováděcí pravidla </a:t>
            </a:r>
            <a:endParaRPr lang="cs-CZ" dirty="0" smtClean="0"/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/>
              <a:t>Zákon </a:t>
            </a:r>
            <a:r>
              <a:rPr lang="cs-CZ" dirty="0"/>
              <a:t>o zaměstnanosti, </a:t>
            </a:r>
            <a:r>
              <a:rPr lang="cs-CZ" dirty="0">
                <a:hlinkClick r:id="rId5"/>
              </a:rPr>
              <a:t>č. 435/2004 Sb.</a:t>
            </a:r>
            <a:endParaRPr lang="cs-CZ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/>
              <a:t>Zákoník </a:t>
            </a:r>
            <a:r>
              <a:rPr lang="cs-CZ" dirty="0"/>
              <a:t>práce ČR, </a:t>
            </a:r>
            <a:r>
              <a:rPr lang="cs-CZ" dirty="0">
                <a:hlinkClick r:id="rId6"/>
              </a:rPr>
              <a:t>č. 262/2006 Sb.</a:t>
            </a:r>
            <a:endParaRPr lang="cs-CZ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/>
              <a:t>Zákonem </a:t>
            </a:r>
            <a:r>
              <a:rPr lang="cs-CZ" dirty="0"/>
              <a:t>o veřejných výzkumných institucích, </a:t>
            </a:r>
            <a:r>
              <a:rPr lang="cs-CZ" dirty="0">
                <a:hlinkClick r:id="rId7"/>
              </a:rPr>
              <a:t>č. 341/2005 </a:t>
            </a:r>
            <a:r>
              <a:rPr lang="cs-CZ" dirty="0"/>
              <a:t>Sb. Hlava XIII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Zákon </a:t>
            </a:r>
            <a:r>
              <a:rPr lang="cs-CZ" sz="2000" dirty="0">
                <a:hlinkClick r:id="rId8"/>
              </a:rPr>
              <a:t>č. 111/1998 Sb</a:t>
            </a:r>
            <a:r>
              <a:rPr lang="cs-CZ" sz="2000" dirty="0"/>
              <a:t>., o vysokých školách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/>
              <a:t>Zákonem </a:t>
            </a:r>
            <a:r>
              <a:rPr lang="cs-CZ" dirty="0"/>
              <a:t>o podpoře výzkumu a vývoje z veřejných prostředků, </a:t>
            </a:r>
            <a:r>
              <a:rPr lang="cs-CZ" dirty="0">
                <a:hlinkClick r:id="rId9"/>
              </a:rPr>
              <a:t>č. 130/2002 </a:t>
            </a:r>
            <a:r>
              <a:rPr lang="cs-CZ" dirty="0" err="1" smtClean="0">
                <a:hlinkClick r:id="rId9"/>
              </a:rPr>
              <a:t>Sb</a:t>
            </a:r>
            <a:endParaRPr lang="cs-CZ" dirty="0" smtClean="0"/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Zákon </a:t>
            </a:r>
            <a:r>
              <a:rPr lang="cs-CZ" sz="2000" dirty="0"/>
              <a:t>o veřejném zdravotním pojištění </a:t>
            </a:r>
            <a:r>
              <a:rPr lang="cs-CZ" sz="2000" dirty="0">
                <a:hlinkClick r:id="rId10"/>
              </a:rPr>
              <a:t>č. 48/1997 Sb</a:t>
            </a:r>
            <a:r>
              <a:rPr lang="cs-CZ" sz="2000" dirty="0" smtClean="0">
                <a:hlinkClick r:id="rId10"/>
              </a:rPr>
              <a:t>. </a:t>
            </a:r>
            <a:endParaRPr lang="cs-CZ" sz="2000" dirty="0" smtClean="0"/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Zákon </a:t>
            </a:r>
            <a:r>
              <a:rPr lang="cs-CZ" sz="2000" dirty="0"/>
              <a:t>o pojistném na sociální </a:t>
            </a:r>
            <a:r>
              <a:rPr lang="cs-CZ" sz="2000" dirty="0" smtClean="0"/>
              <a:t>zabezpečení a státní politiku zaměstnanosti  </a:t>
            </a:r>
            <a:r>
              <a:rPr lang="cs-CZ" sz="2000" dirty="0">
                <a:hlinkClick r:id="rId11"/>
              </a:rPr>
              <a:t>260/1993 Sb. </a:t>
            </a:r>
            <a:endParaRPr lang="cs-CZ" sz="20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Dvoustranné </a:t>
            </a:r>
            <a:r>
              <a:rPr lang="cs-CZ" sz="2000" dirty="0" smtClean="0">
                <a:hlinkClick r:id="rId12"/>
              </a:rPr>
              <a:t>smlouvy o sociálním zabezpečení </a:t>
            </a:r>
            <a:r>
              <a:rPr lang="cs-CZ" sz="2000" dirty="0" smtClean="0"/>
              <a:t>mezi ČR a smluvními státy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/>
              <a:t>Zákon o dani z </a:t>
            </a:r>
            <a:r>
              <a:rPr lang="cs-CZ" sz="2000" dirty="0" smtClean="0"/>
              <a:t>příjmu </a:t>
            </a:r>
            <a:r>
              <a:rPr lang="cs-CZ" sz="2000" dirty="0" smtClean="0">
                <a:hlinkClick r:id="rId13"/>
              </a:rPr>
              <a:t>586/1992 Sb.</a:t>
            </a:r>
            <a:endParaRPr lang="cs-CZ" sz="20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Dvoustranné </a:t>
            </a:r>
            <a:r>
              <a:rPr lang="cs-CZ" sz="2000" dirty="0" smtClean="0">
                <a:hlinkClick r:id="rId14"/>
              </a:rPr>
              <a:t>smlouvy o zamezení dvojímu zdanění </a:t>
            </a:r>
            <a:r>
              <a:rPr lang="cs-CZ" sz="2000" dirty="0" smtClean="0"/>
              <a:t>mezi ČR a příslušnými zeměmi</a:t>
            </a:r>
            <a:endParaRPr lang="cs-CZ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900" b="1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2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533699" y="246382"/>
            <a:ext cx="1033777" cy="103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3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799576" cy="60370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Kritéria posuzování vyplývající ze zákonů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055914"/>
            <a:ext cx="10282479" cy="530043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Omezíme se pouze </a:t>
            </a:r>
            <a:r>
              <a:rPr lang="cs-CZ" b="1" dirty="0"/>
              <a:t>na vědecké či akademické </a:t>
            </a:r>
            <a:r>
              <a:rPr lang="cs-CZ" b="1" dirty="0" smtClean="0"/>
              <a:t>pracovníky a PhD, kteří někde pracují</a:t>
            </a:r>
          </a:p>
          <a:p>
            <a:r>
              <a:rPr lang="cs-CZ" b="1" dirty="0"/>
              <a:t>Kde má uzavřenou pracovní smlouvu </a:t>
            </a:r>
            <a:r>
              <a:rPr lang="cs-CZ" dirty="0" smtClean="0"/>
              <a:t>(OSVČ</a:t>
            </a:r>
            <a:r>
              <a:rPr lang="cs-CZ" dirty="0"/>
              <a:t>, </a:t>
            </a:r>
            <a:r>
              <a:rPr lang="cs-CZ" dirty="0" smtClean="0"/>
              <a:t>důchodce) ? </a:t>
            </a:r>
          </a:p>
          <a:p>
            <a:pPr lvl="1"/>
            <a:r>
              <a:rPr lang="cs-CZ" dirty="0" smtClean="0"/>
              <a:t>Pouze  u zahraničního zaměstnavatele, je zahraniční OSVČ, důchodce </a:t>
            </a:r>
          </a:p>
          <a:p>
            <a:pPr lvl="1"/>
            <a:r>
              <a:rPr lang="cs-CZ" dirty="0" smtClean="0"/>
              <a:t>Pouze </a:t>
            </a:r>
            <a:r>
              <a:rPr lang="cs-CZ" dirty="0"/>
              <a:t>v ČR </a:t>
            </a:r>
            <a:r>
              <a:rPr lang="cs-CZ" dirty="0" smtClean="0"/>
              <a:t>zaměstnanec - na ČVUT, VŠCHT  či jiné univerzitě či </a:t>
            </a:r>
            <a:r>
              <a:rPr lang="cs-CZ" dirty="0" err="1" smtClean="0"/>
              <a:t>v.v.i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Vykonává </a:t>
            </a:r>
            <a:r>
              <a:rPr lang="cs-CZ" dirty="0"/>
              <a:t>zároveň nebo střídavě souběh činností ve dvou a více státech buď jako zaměstnanec nebo OSVČ, důchodce – různé kombinace</a:t>
            </a:r>
          </a:p>
          <a:p>
            <a:r>
              <a:rPr lang="cs-CZ" b="1" dirty="0" smtClean="0"/>
              <a:t>Jaké země je státní příslušník</a:t>
            </a:r>
            <a:endParaRPr lang="cs-CZ" b="1" dirty="0"/>
          </a:p>
          <a:p>
            <a:pPr lvl="1"/>
            <a:r>
              <a:rPr lang="cs-CZ" dirty="0" smtClean="0"/>
              <a:t>EU/EHP( Norsko, Lichtenštejnsko, Island) </a:t>
            </a:r>
            <a:r>
              <a:rPr lang="cs-CZ" dirty="0"/>
              <a:t>+ </a:t>
            </a:r>
            <a:r>
              <a:rPr lang="cs-CZ" dirty="0" smtClean="0"/>
              <a:t>Švýcarsko – volný přístup na trh práce, ale je nutno dodržovat koordinační nařízení – princip  pojištění na SZ a ZP pouze v jednom státě</a:t>
            </a:r>
            <a:endParaRPr lang="cs-CZ" dirty="0"/>
          </a:p>
          <a:p>
            <a:pPr lvl="1"/>
            <a:r>
              <a:rPr lang="cs-CZ" dirty="0"/>
              <a:t>Třetí </a:t>
            </a:r>
            <a:r>
              <a:rPr lang="cs-CZ" dirty="0" smtClean="0"/>
              <a:t>země (všechny ostatní země světa) -  POVINNÉ POBYTOVÉ A PRACOVNÍ </a:t>
            </a:r>
            <a:r>
              <a:rPr lang="cs-CZ" smtClean="0"/>
              <a:t>OPRÁVNĚNÍ ( Víza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/>
              <a:t>Délka pobytu na území ČR</a:t>
            </a:r>
          </a:p>
          <a:p>
            <a:pPr lvl="1"/>
            <a:r>
              <a:rPr lang="cs-CZ" dirty="0"/>
              <a:t>&lt;7 dnů</a:t>
            </a:r>
          </a:p>
          <a:p>
            <a:pPr lvl="1"/>
            <a:r>
              <a:rPr lang="cs-CZ" dirty="0" smtClean="0"/>
              <a:t>8-90  </a:t>
            </a:r>
            <a:r>
              <a:rPr lang="cs-CZ" dirty="0"/>
              <a:t>dnů</a:t>
            </a:r>
          </a:p>
          <a:p>
            <a:pPr lvl="1"/>
            <a:r>
              <a:rPr lang="cs-CZ" dirty="0"/>
              <a:t>&gt;90 </a:t>
            </a:r>
            <a:r>
              <a:rPr lang="cs-CZ" dirty="0" smtClean="0"/>
              <a:t>dnů </a:t>
            </a:r>
            <a:r>
              <a:rPr lang="en-US" dirty="0" smtClean="0"/>
              <a:t>&lt; </a:t>
            </a:r>
            <a:r>
              <a:rPr lang="en-US" dirty="0"/>
              <a:t>2 </a:t>
            </a:r>
            <a:r>
              <a:rPr lang="en-US" dirty="0" err="1"/>
              <a:t>roky</a:t>
            </a:r>
            <a:endParaRPr lang="cs-CZ" dirty="0"/>
          </a:p>
          <a:p>
            <a:r>
              <a:rPr lang="cs-CZ" b="1" dirty="0" smtClean="0"/>
              <a:t>Výjimky</a:t>
            </a:r>
          </a:p>
          <a:p>
            <a:pPr lvl="1"/>
            <a:r>
              <a:rPr lang="cs-CZ" dirty="0" smtClean="0"/>
              <a:t>Profesoři -  jsou v některých státech považováni za státní úředníky </a:t>
            </a:r>
          </a:p>
          <a:p>
            <a:pPr lvl="1"/>
            <a:r>
              <a:rPr lang="cs-CZ" dirty="0" smtClean="0"/>
              <a:t>Pozor na země na něž jsou uvaleny mezinárodní sankce (např. Irán)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3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533699" y="246382"/>
            <a:ext cx="1033777" cy="103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3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15880" cy="60370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Hosté/pracovníci - občané  EU/EHP + Švýcarska -  kategorie</a:t>
            </a:r>
            <a:endParaRPr lang="cs-CZ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12189"/>
              </p:ext>
            </p:extLst>
          </p:nvPr>
        </p:nvGraphicFramePr>
        <p:xfrm>
          <a:off x="1044632" y="1006309"/>
          <a:ext cx="10102735" cy="5088161"/>
        </p:xfrm>
        <a:graphic>
          <a:graphicData uri="http://schemas.openxmlformats.org/drawingml/2006/table">
            <a:tbl>
              <a:tblPr firstRow="1" firstCol="1" bandRow="1"/>
              <a:tblGrid>
                <a:gridCol w="495624">
                  <a:extLst>
                    <a:ext uri="{9D8B030D-6E8A-4147-A177-3AD203B41FA5}">
                      <a16:colId xmlns:a16="http://schemas.microsoft.com/office/drawing/2014/main" val="790109134"/>
                    </a:ext>
                  </a:extLst>
                </a:gridCol>
                <a:gridCol w="1789383">
                  <a:extLst>
                    <a:ext uri="{9D8B030D-6E8A-4147-A177-3AD203B41FA5}">
                      <a16:colId xmlns:a16="http://schemas.microsoft.com/office/drawing/2014/main" val="3167972663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val="1776047777"/>
                    </a:ext>
                  </a:extLst>
                </a:gridCol>
                <a:gridCol w="2970219">
                  <a:extLst>
                    <a:ext uri="{9D8B030D-6E8A-4147-A177-3AD203B41FA5}">
                      <a16:colId xmlns:a16="http://schemas.microsoft.com/office/drawing/2014/main" val="2203748586"/>
                    </a:ext>
                  </a:extLst>
                </a:gridCol>
                <a:gridCol w="3327342">
                  <a:extLst>
                    <a:ext uri="{9D8B030D-6E8A-4147-A177-3AD203B41FA5}">
                      <a16:colId xmlns:a16="http://schemas.microsoft.com/office/drawing/2014/main" val="3992787624"/>
                    </a:ext>
                  </a:extLst>
                </a:gridCol>
              </a:tblGrid>
              <a:tr h="4731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D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Země </a:t>
                      </a:r>
                      <a:r>
                        <a:rPr lang="cs-CZ" sz="1800" b="1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příslušnosti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D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Délka pobytu v ČR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D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Kde uzavírá </a:t>
                      </a:r>
                      <a:r>
                        <a:rPr lang="cs-CZ" sz="1800" b="1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pracovněprávní vztah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D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Kdo to může být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17401"/>
                  </a:ext>
                </a:extLst>
              </a:tr>
              <a:tr h="452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Občan členské země EU/EHP (Norsko, </a:t>
                      </a:r>
                      <a:r>
                        <a:rPr lang="cs-CZ" sz="1800" b="1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Lichtenštejnsko </a:t>
                      </a: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a Island) a Švýcarska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nebo 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rodinný příslušník občana EU/EHP + Švýcarska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&lt;7 dnů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cizině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Partner z projektu 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ze 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zahraničí, 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lektor, pracovní návštěvy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876811"/>
                  </a:ext>
                </a:extLst>
              </a:tr>
              <a:tr h="432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ČR </a:t>
                      </a:r>
                      <a:r>
                        <a:rPr lang="cs-CZ" sz="20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VŠ či </a:t>
                      </a:r>
                      <a:r>
                        <a:rPr lang="cs-CZ" sz="1600" baseline="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Zahraniční student 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české VŠ 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 DPP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926978"/>
                  </a:ext>
                </a:extLst>
              </a:tr>
              <a:tr h="452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Souběh činností v zahraničí a v ČR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Zahraniční hodnotitel, lektor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827860"/>
                  </a:ext>
                </a:extLst>
              </a:tr>
              <a:tr h="679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7 – 90 dnů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cizině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Stážisté, výzkumníci vyslaní k výkonu činnosti do ČR (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secondment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780225"/>
                  </a:ext>
                </a:extLst>
              </a:tr>
              <a:tr h="432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ČR </a:t>
                      </a:r>
                      <a:r>
                        <a:rPr lang="cs-CZ" sz="20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VŠ či </a:t>
                      </a:r>
                      <a:r>
                        <a:rPr lang="cs-CZ" sz="1600" baseline="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Doktorandi s DPP či DPČ, 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42645"/>
                  </a:ext>
                </a:extLst>
              </a:tr>
              <a:tr h="452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Souběh činností v zahraničí a v ČR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Výzkumník, akademik pracující ve více zemích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569637"/>
                  </a:ext>
                </a:extLst>
              </a:tr>
              <a:tr h="452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&gt; 90 dnů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cizině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Výzkumník/akademik vyslaný k výkonu činnosti do ČR na VŠ či </a:t>
                      </a:r>
                      <a:r>
                        <a:rPr lang="cs-CZ" sz="14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 , </a:t>
                      </a:r>
                      <a:r>
                        <a:rPr lang="cs-CZ" sz="14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např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sabatikal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49184"/>
                  </a:ext>
                </a:extLst>
              </a:tr>
              <a:tr h="452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ČR </a:t>
                      </a:r>
                      <a:r>
                        <a:rPr lang="cs-CZ" sz="20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VŠ či </a:t>
                      </a:r>
                      <a:r>
                        <a:rPr lang="cs-CZ" sz="1600" baseline="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Přijíždějící nebo již zaměstnaný zahraniční výzkumník, doktorand 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PP 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VŠ, </a:t>
                      </a:r>
                      <a:r>
                        <a:rPr lang="cs-CZ" sz="14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057829"/>
                  </a:ext>
                </a:extLst>
              </a:tr>
              <a:tr h="679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Souběh činností v zahraničí a v ČR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Výzkumník, akademik pracující ve více zemích souběžně nebo střídavě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633631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4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949336" y="150088"/>
            <a:ext cx="1033777" cy="103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9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9222" y="243705"/>
            <a:ext cx="9860537" cy="60370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Hosté/pracovníci - občané třetích zemí světa -  kategorie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5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1041699" y="28669"/>
            <a:ext cx="1033777" cy="1033777"/>
          </a:xfrm>
          <a:prstGeom prst="rect">
            <a:avLst/>
          </a:prstGeom>
        </p:spPr>
      </p:pic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589322"/>
              </p:ext>
            </p:extLst>
          </p:nvPr>
        </p:nvGraphicFramePr>
        <p:xfrm>
          <a:off x="838200" y="931623"/>
          <a:ext cx="10321262" cy="5504403"/>
        </p:xfrm>
        <a:graphic>
          <a:graphicData uri="http://schemas.openxmlformats.org/drawingml/2006/table">
            <a:tbl>
              <a:tblPr firstRow="1" firstCol="1" bandRow="1"/>
              <a:tblGrid>
                <a:gridCol w="609810">
                  <a:extLst>
                    <a:ext uri="{9D8B030D-6E8A-4147-A177-3AD203B41FA5}">
                      <a16:colId xmlns:a16="http://schemas.microsoft.com/office/drawing/2014/main" val="2223952559"/>
                    </a:ext>
                  </a:extLst>
                </a:gridCol>
                <a:gridCol w="1829309">
                  <a:extLst>
                    <a:ext uri="{9D8B030D-6E8A-4147-A177-3AD203B41FA5}">
                      <a16:colId xmlns:a16="http://schemas.microsoft.com/office/drawing/2014/main" val="2682107093"/>
                    </a:ext>
                  </a:extLst>
                </a:gridCol>
                <a:gridCol w="1412443">
                  <a:extLst>
                    <a:ext uri="{9D8B030D-6E8A-4147-A177-3AD203B41FA5}">
                      <a16:colId xmlns:a16="http://schemas.microsoft.com/office/drawing/2014/main" val="2481977816"/>
                    </a:ext>
                  </a:extLst>
                </a:gridCol>
                <a:gridCol w="2615656">
                  <a:extLst>
                    <a:ext uri="{9D8B030D-6E8A-4147-A177-3AD203B41FA5}">
                      <a16:colId xmlns:a16="http://schemas.microsoft.com/office/drawing/2014/main" val="3723292064"/>
                    </a:ext>
                  </a:extLst>
                </a:gridCol>
                <a:gridCol w="3854044">
                  <a:extLst>
                    <a:ext uri="{9D8B030D-6E8A-4147-A177-3AD203B41FA5}">
                      <a16:colId xmlns:a16="http://schemas.microsoft.com/office/drawing/2014/main" val="680644450"/>
                    </a:ext>
                  </a:extLst>
                </a:gridCol>
              </a:tblGrid>
              <a:tr h="470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5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Země </a:t>
                      </a:r>
                      <a:r>
                        <a:rPr lang="cs-CZ" sz="1800" b="1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příslušnosti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5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Délka pobytu v ČR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5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Kde uzavírá pracovněprávní vztah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5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Kdo to může být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5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55297"/>
                  </a:ext>
                </a:extLst>
              </a:tr>
              <a:tr h="470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Občan třetí země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Ze země s uzavřenou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Smlouvou o sociálním zabezpečení </a:t>
                      </a:r>
                      <a:r>
                        <a:rPr lang="cs-CZ" sz="18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Ano/Ne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Ze země s uzavřenou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Smlouvou o zamezení dvojího zdanění </a:t>
                      </a:r>
                      <a:r>
                        <a:rPr lang="cs-CZ" sz="18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Ano/Ne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&lt;7 dnů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cizině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Partner z projektu 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ze 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zahraničí, 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lektor, zahraniční návštěvy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312134"/>
                  </a:ext>
                </a:extLst>
              </a:tr>
              <a:tr h="448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ČR </a:t>
                      </a:r>
                      <a:r>
                        <a:rPr lang="cs-CZ" sz="20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VŠ či </a:t>
                      </a:r>
                      <a:r>
                        <a:rPr lang="cs-CZ" sz="1600" baseline="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Zahraniční student 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české VŠ, </a:t>
                      </a:r>
                      <a:r>
                        <a:rPr lang="cs-CZ" sz="16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  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 DPP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737968"/>
                  </a:ext>
                </a:extLst>
              </a:tr>
              <a:tr h="470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Souběh činností v zahraničí a v ČR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Zahraniční hodnotitel, lektor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375749"/>
                  </a:ext>
                </a:extLst>
              </a:tr>
              <a:tr h="705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7 – 90 dnů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cizině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Stážisté, výzkumníci vyslaní k výkonu činnosti do ČR (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secondment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22969"/>
                  </a:ext>
                </a:extLst>
              </a:tr>
              <a:tr h="448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ČR </a:t>
                      </a:r>
                      <a:r>
                        <a:rPr lang="cs-CZ" sz="20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VŠ či </a:t>
                      </a:r>
                      <a:r>
                        <a:rPr lang="cs-CZ" sz="1600" baseline="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Doktorandi s DPP či 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DPČ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963858"/>
                  </a:ext>
                </a:extLst>
              </a:tr>
              <a:tr h="470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Souběh činností v zahraničí a v ČR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Výzkumník, akademik pracující ve více zemích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93356"/>
                  </a:ext>
                </a:extLst>
              </a:tr>
              <a:tr h="470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&gt; 90 dnů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cizině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Výzkumník/akademik 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vyslaný k výkonu činnosti do 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ČR na VŠ či </a:t>
                      </a:r>
                      <a:r>
                        <a:rPr lang="cs-CZ" sz="16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 , </a:t>
                      </a:r>
                      <a:r>
                        <a:rPr lang="cs-CZ" sz="16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např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sabatikal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305661"/>
                  </a:ext>
                </a:extLst>
              </a:tr>
              <a:tr h="470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Pouze v ČR </a:t>
                      </a:r>
                      <a:r>
                        <a:rPr lang="cs-CZ" sz="20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na VŠ či </a:t>
                      </a:r>
                      <a:r>
                        <a:rPr lang="cs-CZ" sz="1600" baseline="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Přijíždějící nebo již zaměstnaný zahraniční výzkumník, doktorand s PP na VŠ, </a:t>
                      </a:r>
                      <a:r>
                        <a:rPr lang="cs-CZ" sz="1600" dirty="0" err="1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v.v.i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421377"/>
                  </a:ext>
                </a:extLst>
              </a:tr>
              <a:tr h="705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Souběh činností v zahraničí a v ČR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Výzkumník, akademik pracující ve více zemích souběžně nebo střídavě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035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29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695499" cy="91503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V jakém předstihu vyřizovat vízovou a relokační agendu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533699" y="246382"/>
            <a:ext cx="1033777" cy="1033777"/>
          </a:xfrm>
          <a:prstGeom prst="rect">
            <a:avLst/>
          </a:prstGeom>
        </p:spPr>
      </p:pic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48176"/>
              </p:ext>
            </p:extLst>
          </p:nvPr>
        </p:nvGraphicFramePr>
        <p:xfrm>
          <a:off x="1036320" y="1280159"/>
          <a:ext cx="9497379" cy="4752464"/>
        </p:xfrm>
        <a:graphic>
          <a:graphicData uri="http://schemas.openxmlformats.org/drawingml/2006/table">
            <a:tbl>
              <a:tblPr firstRow="1" firstCol="1" bandRow="1"/>
              <a:tblGrid>
                <a:gridCol w="2397760">
                  <a:extLst>
                    <a:ext uri="{9D8B030D-6E8A-4147-A177-3AD203B41FA5}">
                      <a16:colId xmlns:a16="http://schemas.microsoft.com/office/drawing/2014/main" val="4280408551"/>
                    </a:ext>
                  </a:extLst>
                </a:gridCol>
                <a:gridCol w="3933826">
                  <a:extLst>
                    <a:ext uri="{9D8B030D-6E8A-4147-A177-3AD203B41FA5}">
                      <a16:colId xmlns:a16="http://schemas.microsoft.com/office/drawing/2014/main" val="3468126334"/>
                    </a:ext>
                  </a:extLst>
                </a:gridCol>
                <a:gridCol w="3165793">
                  <a:extLst>
                    <a:ext uri="{9D8B030D-6E8A-4147-A177-3AD203B41FA5}">
                      <a16:colId xmlns:a16="http://schemas.microsoft.com/office/drawing/2014/main" val="1811031653"/>
                    </a:ext>
                  </a:extLst>
                </a:gridCol>
              </a:tblGrid>
              <a:tr h="67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Časový předstih zadání do MOBIS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Typ hosta a délka pobytu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Typ hosta a délka pobytu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105331"/>
                  </a:ext>
                </a:extLst>
              </a:tr>
              <a:tr h="82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4 měsíce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Občan 3. země s PPV/bez PPV, který přijíždí z ciziny  (kat 16,17,18)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Rodinný příslušník občana z 3. země, který přijíždí z ciziny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315911"/>
                  </a:ext>
                </a:extLst>
              </a:tr>
              <a:tr h="1231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3 měsíce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Občan EU/EHP/Švýcarska u kterého není jasná příslušnost ke</a:t>
                      </a:r>
                      <a:r>
                        <a:rPr lang="cs-CZ" sz="2000" baseline="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státu sociálního zabezpečení (kat. 4,5,6,7,8,9)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Prodloužení Dlouhodobého pobytu (DP) s PPV občana 3. země ( kategorie 16,17,18)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974815"/>
                  </a:ext>
                </a:extLst>
              </a:tr>
              <a:tr h="82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2 měsíce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Zahraniční student, se kterým bude uzavřen PP, DPP, DPČ (kat. 2,3,5,6,8,9, 14,15, 17)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Schengenská víza - Občan 3. země s pobytem do 90 dnů (kat. 13,14,15)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397142"/>
                  </a:ext>
                </a:extLst>
              </a:tr>
              <a:tr h="410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1 měsíc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Krátkodobá návštěva do 1 týdne (kat. 1; kat 2,3 když předloží</a:t>
                      </a:r>
                      <a:r>
                        <a:rPr lang="cs-CZ" sz="2000" baseline="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 A1)</a:t>
                      </a:r>
                      <a:endParaRPr lang="cs-CZ" sz="2000" noProof="0" dirty="0" smtClean="0">
                        <a:effectLst/>
                        <a:latin typeface="Calibri" panose="020F0502020204030204" pitchFamily="34" charset="0"/>
                        <a:ea typeface="Z@RD1C.tmp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  <a:latin typeface="Calibri" panose="020F0502020204030204" pitchFamily="34" charset="0"/>
                          <a:ea typeface="Z@RD1C.tmp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92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1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606280" cy="73564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MOBIS elektronický informační systému mobilit na VŠCHT Praha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0774"/>
            <a:ext cx="10515600" cy="5255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 smtClean="0"/>
              <a:t>On-line systém pro </a:t>
            </a:r>
            <a:r>
              <a:rPr lang="cs-CZ" sz="2200" dirty="0"/>
              <a:t>zadávání </a:t>
            </a:r>
            <a:r>
              <a:rPr lang="cs-CZ" sz="2200" dirty="0" smtClean="0"/>
              <a:t>dat všech zahraničních hostů a budoucích zaměstnanců</a:t>
            </a:r>
          </a:p>
          <a:p>
            <a:r>
              <a:rPr lang="cs-CZ" sz="2200" dirty="0" smtClean="0"/>
              <a:t>Výhody z pohledu VŠCHT Praha a jejího zaměstnance který je hostitelem: </a:t>
            </a:r>
          </a:p>
          <a:p>
            <a:pPr lvl="1"/>
            <a:r>
              <a:rPr lang="cs-CZ" sz="1900" dirty="0" smtClean="0"/>
              <a:t>Elektronický registr sloužící pro administraci celého procesu přijímání zahraničních hostů a pracovníků </a:t>
            </a:r>
          </a:p>
          <a:p>
            <a:pPr lvl="1"/>
            <a:r>
              <a:rPr lang="cs-CZ" sz="1900" dirty="0"/>
              <a:t>Evidence a třídění </a:t>
            </a:r>
            <a:r>
              <a:rPr lang="cs-CZ" sz="1900" dirty="0" smtClean="0"/>
              <a:t>cizinců do </a:t>
            </a:r>
            <a:r>
              <a:rPr lang="cs-CZ" sz="1900" dirty="0"/>
              <a:t>příslušných kategorií </a:t>
            </a:r>
          </a:p>
          <a:p>
            <a:pPr lvl="1"/>
            <a:r>
              <a:rPr lang="cs-CZ" sz="1900" dirty="0" smtClean="0"/>
              <a:t>Umožňuje vkládání </a:t>
            </a:r>
            <a:r>
              <a:rPr lang="cs-CZ" sz="1900" dirty="0"/>
              <a:t>příslušných osobních údajů a potřebných dokumentů </a:t>
            </a:r>
            <a:r>
              <a:rPr lang="cs-CZ" sz="1900" dirty="0" smtClean="0"/>
              <a:t>hostů/pracovníků</a:t>
            </a:r>
            <a:endParaRPr lang="cs-CZ" sz="1900" dirty="0"/>
          </a:p>
          <a:p>
            <a:pPr lvl="1"/>
            <a:r>
              <a:rPr lang="cs-CZ" sz="1900" dirty="0" smtClean="0"/>
              <a:t>Přístupová práva pouze pro příslušné odpovědné osoby, např. odpovědný řešitel projektu, vedoucí ústavu, děkan, určená osoba PO a ZO</a:t>
            </a:r>
          </a:p>
          <a:p>
            <a:pPr lvl="1"/>
            <a:r>
              <a:rPr lang="cs-CZ" sz="1900" dirty="0" smtClean="0"/>
              <a:t>Včasná notifikace </a:t>
            </a:r>
            <a:r>
              <a:rPr lang="cs-CZ" sz="1900" dirty="0"/>
              <a:t>na </a:t>
            </a:r>
            <a:r>
              <a:rPr lang="cs-CZ" sz="1900" dirty="0" smtClean="0"/>
              <a:t>příslušná zapojená pracoviště např. o budoucím nástupu do PP, o </a:t>
            </a:r>
            <a:r>
              <a:rPr lang="cs-CZ" sz="1900" dirty="0" err="1" smtClean="0"/>
              <a:t>expiraci</a:t>
            </a:r>
            <a:r>
              <a:rPr lang="cs-CZ" sz="1900" dirty="0" smtClean="0"/>
              <a:t> povolení k pobytu, o končící pracovní smlouvě, a další</a:t>
            </a:r>
            <a:endParaRPr lang="cs-CZ" sz="1900" dirty="0"/>
          </a:p>
          <a:p>
            <a:pPr lvl="1"/>
            <a:r>
              <a:rPr lang="cs-CZ" sz="1900" dirty="0" smtClean="0"/>
              <a:t>Umožňuje zjistit aktuální </a:t>
            </a:r>
            <a:r>
              <a:rPr lang="cs-CZ" sz="1900" dirty="0"/>
              <a:t>stav </a:t>
            </a:r>
            <a:r>
              <a:rPr lang="cs-CZ" sz="1900" dirty="0" smtClean="0"/>
              <a:t>procesu a přehled zahraničních hostů a pracovníků v zadaném období</a:t>
            </a:r>
            <a:endParaRPr lang="cs-CZ" sz="1900" dirty="0"/>
          </a:p>
          <a:p>
            <a:pPr lvl="1"/>
            <a:r>
              <a:rPr lang="cs-CZ" sz="1900" dirty="0" smtClean="0"/>
              <a:t>Generuje ze zadaných údajů:  dohodu </a:t>
            </a:r>
            <a:r>
              <a:rPr lang="cs-CZ" sz="1900" dirty="0"/>
              <a:t>o hostování, </a:t>
            </a:r>
            <a:r>
              <a:rPr lang="cs-CZ" sz="1900" dirty="0" smtClean="0"/>
              <a:t>závazek </a:t>
            </a:r>
            <a:r>
              <a:rPr lang="cs-CZ" sz="1900" dirty="0"/>
              <a:t>VŠCHT, </a:t>
            </a:r>
            <a:r>
              <a:rPr lang="cs-CZ" sz="1900" dirty="0" smtClean="0"/>
              <a:t>smlouva </a:t>
            </a:r>
            <a:r>
              <a:rPr lang="cs-CZ" sz="1900" dirty="0"/>
              <a:t>o </a:t>
            </a:r>
            <a:r>
              <a:rPr lang="cs-CZ" sz="1900" dirty="0" smtClean="0"/>
              <a:t>budoucím ubytování, .. </a:t>
            </a:r>
          </a:p>
          <a:p>
            <a:pPr lvl="1"/>
            <a:r>
              <a:rPr lang="cs-CZ" sz="1900" dirty="0" smtClean="0"/>
              <a:t>Umožňuje </a:t>
            </a:r>
            <a:r>
              <a:rPr lang="cs-CZ" sz="1900" dirty="0"/>
              <a:t>hladkou asistenci </a:t>
            </a:r>
            <a:r>
              <a:rPr lang="cs-CZ" sz="1900" dirty="0" smtClean="0"/>
              <a:t>pracovníka ZO </a:t>
            </a:r>
            <a:r>
              <a:rPr lang="cs-CZ" sz="1900" dirty="0"/>
              <a:t>při vízovém a při relokačním procesu</a:t>
            </a:r>
          </a:p>
          <a:p>
            <a:pPr lvl="1"/>
            <a:r>
              <a:rPr lang="cs-CZ" sz="1900" dirty="0" smtClean="0"/>
              <a:t>Pro </a:t>
            </a:r>
            <a:r>
              <a:rPr lang="cs-CZ" sz="1900" dirty="0"/>
              <a:t>krátkodobé </a:t>
            </a:r>
            <a:r>
              <a:rPr lang="cs-CZ" sz="1900" dirty="0" smtClean="0"/>
              <a:t>návštěvy zajišťuje vstup do budov a přístup k </a:t>
            </a:r>
            <a:r>
              <a:rPr lang="cs-CZ" sz="1900" dirty="0" err="1" smtClean="0"/>
              <a:t>WiFi</a:t>
            </a:r>
            <a:endParaRPr lang="cs-CZ" sz="1900" dirty="0" smtClean="0"/>
          </a:p>
          <a:p>
            <a:r>
              <a:rPr lang="cs-CZ" sz="2200" dirty="0" smtClean="0"/>
              <a:t>Výhody z pohledu hosta:</a:t>
            </a:r>
          </a:p>
          <a:p>
            <a:pPr lvl="1"/>
            <a:r>
              <a:rPr lang="cs-CZ" sz="1900" dirty="0" smtClean="0"/>
              <a:t>Vyplnění požadovaných osobních údajů a nahrání potřebných dokumentů do MOBIS on-line  </a:t>
            </a:r>
          </a:p>
          <a:p>
            <a:pPr lvl="1"/>
            <a:r>
              <a:rPr lang="cs-CZ" sz="1900" dirty="0" smtClean="0"/>
              <a:t>On-line příručky a informace k pobytu, o škole, k lékařské prohlídce, imigračním povinnostem </a:t>
            </a:r>
            <a:r>
              <a:rPr lang="cs-CZ" sz="1900" dirty="0" err="1" smtClean="0"/>
              <a:t>atd</a:t>
            </a:r>
            <a:r>
              <a:rPr lang="cs-CZ" sz="1900" dirty="0" smtClean="0"/>
              <a:t>…</a:t>
            </a:r>
          </a:p>
          <a:p>
            <a:pPr lvl="1"/>
            <a:r>
              <a:rPr lang="cs-CZ" sz="1900" dirty="0" smtClean="0"/>
              <a:t>Automatické notifikace o blížící se </a:t>
            </a:r>
            <a:r>
              <a:rPr lang="cs-CZ" sz="1900" dirty="0" err="1" smtClean="0"/>
              <a:t>expiraci</a:t>
            </a:r>
            <a:r>
              <a:rPr lang="cs-CZ" sz="1900" dirty="0" smtClean="0"/>
              <a:t> povolení k pobytu</a:t>
            </a:r>
            <a:endParaRPr lang="cs-CZ" sz="2200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7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533699" y="246382"/>
            <a:ext cx="1033777" cy="103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9763126" cy="9331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Doporučená literatura a na koho se obracet o rady</a:t>
            </a:r>
            <a:endParaRPr lang="cs-CZ" sz="24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77640"/>
            <a:ext cx="10515600" cy="4699323"/>
          </a:xfrm>
        </p:spPr>
        <p:txBody>
          <a:bodyPr>
            <a:normAutofit/>
          </a:bodyPr>
          <a:lstStyle/>
          <a:p>
            <a:r>
              <a:rPr lang="cs-CZ" i="1" dirty="0" smtClean="0"/>
              <a:t>Mgr. Matěj Daněk, Mgr. Magdalena Vyškovská, Ing. Jaroslava Fojtíková</a:t>
            </a:r>
            <a:r>
              <a:rPr lang="cs-CZ" dirty="0" smtClean="0"/>
              <a:t>, Zaměstnávání cizinců na území České republiky, ANAG,  ISBN 987-80-7554-148-2, 2018</a:t>
            </a:r>
          </a:p>
          <a:p>
            <a:r>
              <a:rPr lang="cs-CZ" dirty="0" smtClean="0"/>
              <a:t>Praktický </a:t>
            </a:r>
            <a:r>
              <a:rPr lang="cs-CZ" dirty="0"/>
              <a:t>průvodce použitelnými právními předpisy v Evropské unii (EU), Evropském hospodářském prostoru (EHP) a ve </a:t>
            </a:r>
            <a:r>
              <a:rPr lang="cs-CZ" dirty="0" smtClean="0"/>
              <a:t>Švýcarsku  </a:t>
            </a:r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ec.europa.eu/social/BlobServlet?docId=11366&amp;langId=cs</a:t>
            </a:r>
            <a:endParaRPr lang="cs-CZ" u="sng" dirty="0" smtClean="0"/>
          </a:p>
          <a:p>
            <a:r>
              <a:rPr lang="cs-CZ" u="sng" dirty="0">
                <a:hlinkClick r:id="rId3"/>
              </a:rPr>
              <a:t>https://</a:t>
            </a:r>
            <a:r>
              <a:rPr lang="cs-CZ" u="sng" dirty="0" smtClean="0">
                <a:hlinkClick r:id="rId3"/>
              </a:rPr>
              <a:t>www.cssz.cz/web/cz/urceni-statu-pojisteni</a:t>
            </a:r>
            <a:endParaRPr lang="cs-CZ" u="sng" dirty="0" smtClean="0"/>
          </a:p>
          <a:p>
            <a:r>
              <a:rPr lang="cs-CZ" dirty="0"/>
              <a:t>Kancelář zdravotního </a:t>
            </a:r>
            <a:r>
              <a:rPr lang="cs-CZ" dirty="0" smtClean="0"/>
              <a:t>pojištění</a:t>
            </a:r>
            <a:r>
              <a:rPr lang="cs-CZ" b="1" dirty="0"/>
              <a:t>, </a:t>
            </a:r>
            <a:r>
              <a:rPr lang="cs-CZ" dirty="0">
                <a:hlinkClick r:id="rId4"/>
              </a:rPr>
              <a:t>https://www.kancelarzp.cz/en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u="sng" dirty="0">
                <a:hlinkClick r:id="rId5"/>
              </a:rPr>
              <a:t>https://</a:t>
            </a:r>
            <a:r>
              <a:rPr lang="cs-CZ" u="sng" dirty="0" smtClean="0">
                <a:hlinkClick r:id="rId5"/>
              </a:rPr>
              <a:t>europa.eu/youreurope/citizens/work/social-security-forms/index_cs.htm</a:t>
            </a:r>
            <a:endParaRPr lang="cs-CZ" u="sng" dirty="0" smtClean="0"/>
          </a:p>
          <a:p>
            <a:r>
              <a:rPr lang="cs-CZ" u="sng" dirty="0" smtClean="0"/>
              <a:t>EURAXESS </a:t>
            </a:r>
            <a:r>
              <a:rPr lang="cs-CZ" u="sng" dirty="0"/>
              <a:t>Czech Republic </a:t>
            </a:r>
            <a:r>
              <a:rPr lang="cs-CZ" u="sng" dirty="0">
                <a:hlinkClick r:id="rId6"/>
              </a:rPr>
              <a:t>https://www.euraxess.cz</a:t>
            </a:r>
            <a:r>
              <a:rPr lang="cs-CZ" u="sng" dirty="0" smtClean="0">
                <a:hlinkClick r:id="rId6"/>
              </a:rPr>
              <a:t>/</a:t>
            </a:r>
            <a:r>
              <a:rPr lang="cs-CZ" u="sng" dirty="0" smtClean="0"/>
              <a:t> </a:t>
            </a:r>
          </a:p>
          <a:p>
            <a:endParaRPr lang="cs-CZ" u="sng" dirty="0" smtClean="0"/>
          </a:p>
          <a:p>
            <a:pPr marL="0" indent="0" algn="ctr"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Děkuji </a:t>
            </a:r>
            <a:r>
              <a:rPr lang="cs-CZ" sz="2200" b="1" dirty="0">
                <a:solidFill>
                  <a:srgbClr val="C00000"/>
                </a:solidFill>
              </a:rPr>
              <a:t>Vám za pozornost ! </a:t>
            </a:r>
          </a:p>
          <a:p>
            <a:pPr marL="0" indent="0" algn="ctr">
              <a:buNone/>
            </a:pPr>
            <a:r>
              <a:rPr lang="cs-CZ" sz="2200" dirty="0"/>
              <a:t>Anna Mittnerová, </a:t>
            </a:r>
            <a:r>
              <a:rPr lang="cs-CZ" sz="2200" dirty="0">
                <a:hlinkClick r:id="rId7"/>
              </a:rPr>
              <a:t>anna.mittnerová@vscht.cz</a:t>
            </a:r>
            <a:r>
              <a:rPr lang="cs-CZ" sz="2200" dirty="0"/>
              <a:t> </a:t>
            </a:r>
            <a:endParaRPr lang="cs-CZ" dirty="0"/>
          </a:p>
          <a:p>
            <a:pPr lvl="4"/>
            <a:endParaRPr lang="cs-CZ" dirty="0"/>
          </a:p>
          <a:p>
            <a:endParaRPr lang="cs-CZ" dirty="0" smtClean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9.6.2020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72. Sjezd ČChS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EA6-0E76-449C-9485-B24CC6DC5F28}" type="slidenum">
              <a:rPr lang="cs-CZ" smtClean="0"/>
              <a:t>8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728754" y="314801"/>
            <a:ext cx="1033777" cy="103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5374</TotalTime>
  <Words>1293</Words>
  <Application>Microsoft Office PowerPoint</Application>
  <PresentationFormat>Širokoúhlá obrazovka</PresentationFormat>
  <Paragraphs>186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Z@RD1C.tmp</vt:lpstr>
      <vt:lpstr>Motiv Office</vt:lpstr>
      <vt:lpstr>PROBLEMATIKA INTERNACIONALIZACE LIDSKÝCH ZDROJŮ VE VĚDĚ A VÝZKUMU Z POHLEDU EVROPSKÉ A  ZAHRANIČNÍ LEGISLATIVY </vt:lpstr>
      <vt:lpstr>Související právní předpisy jež je nutné dodržovat</vt:lpstr>
      <vt:lpstr>Kritéria posuzování vyplývající ze zákonů</vt:lpstr>
      <vt:lpstr>Hosté/pracovníci - občané  EU/EHP + Švýcarska -  kategorie</vt:lpstr>
      <vt:lpstr>Hosté/pracovníci - občané třetích zemí světa -  kategorie</vt:lpstr>
      <vt:lpstr>V jakém předstihu vyřizovat vízovou a relokační agendu</vt:lpstr>
      <vt:lpstr>MOBIS elektronický informační systému mobilit na VŠCHT Praha</vt:lpstr>
      <vt:lpstr>Doporučená literatura a na koho se obracet o rady</vt:lpstr>
    </vt:vector>
  </TitlesOfParts>
  <Company>VSCHT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Mittnerova Anna</dc:creator>
  <cp:lastModifiedBy>Mittnerova Anna</cp:lastModifiedBy>
  <cp:revision>282</cp:revision>
  <cp:lastPrinted>2020-09-08T12:34:04Z</cp:lastPrinted>
  <dcterms:created xsi:type="dcterms:W3CDTF">2018-04-04T07:47:22Z</dcterms:created>
  <dcterms:modified xsi:type="dcterms:W3CDTF">2021-05-30T20:24:48Z</dcterms:modified>
</cp:coreProperties>
</file>