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261" r:id="rId3"/>
    <p:sldId id="264" r:id="rId4"/>
    <p:sldId id="293" r:id="rId5"/>
    <p:sldId id="314" r:id="rId6"/>
    <p:sldId id="317" r:id="rId7"/>
    <p:sldId id="318" r:id="rId8"/>
    <p:sldId id="312" r:id="rId9"/>
    <p:sldId id="305" r:id="rId10"/>
    <p:sldId id="258" r:id="rId11"/>
    <p:sldId id="296" r:id="rId12"/>
    <p:sldId id="297" r:id="rId13"/>
    <p:sldId id="291" r:id="rId14"/>
    <p:sldId id="298" r:id="rId15"/>
    <p:sldId id="299" r:id="rId16"/>
    <p:sldId id="300" r:id="rId17"/>
    <p:sldId id="301" r:id="rId18"/>
    <p:sldId id="304" r:id="rId19"/>
    <p:sldId id="292" r:id="rId20"/>
    <p:sldId id="302" r:id="rId21"/>
    <p:sldId id="275" r:id="rId22"/>
    <p:sldId id="303" r:id="rId23"/>
    <p:sldId id="311" r:id="rId24"/>
    <p:sldId id="272" r:id="rId25"/>
    <p:sldId id="273" r:id="rId26"/>
    <p:sldId id="282" r:id="rId27"/>
    <p:sldId id="276" r:id="rId28"/>
    <p:sldId id="319" r:id="rId29"/>
    <p:sldId id="277" r:id="rId30"/>
    <p:sldId id="288" r:id="rId31"/>
    <p:sldId id="279" r:id="rId32"/>
    <p:sldId id="315" r:id="rId33"/>
    <p:sldId id="316" r:id="rId34"/>
    <p:sldId id="280" r:id="rId35"/>
    <p:sldId id="310" r:id="rId36"/>
  </p:sldIdLst>
  <p:sldSz cx="12192000" cy="6858000"/>
  <p:notesSz cx="6807200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ECFF"/>
    <a:srgbClr val="FFFF99"/>
    <a:srgbClr val="FF99FF"/>
    <a:srgbClr val="FF99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E46F8-1914-4747-BED6-85DD650B7CE3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53A7-B637-43F3-8D20-92AAE901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6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BFFDE-7480-4716-ADA2-AC0991B21B3D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748C3-E9FD-4005-8B8E-C945FEED9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3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3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1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9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06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29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0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913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6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09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51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2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14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17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0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97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38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066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79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0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279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85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8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16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4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765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6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748C3-E9FD-4005-8B8E-C945FEED95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49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8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12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8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8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0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7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2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96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3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84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Inter inform - LTI19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C47C-C6C5-4B1D-A343-B29A6C05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5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ttnerova@vscht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%3A02004R0883-20140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CS/ALL/?uri=CELEX%3A32009R0987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%3A02004R0883-201401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%3A02004R0883-20140101#B-1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-lex.europa.eu/legal-content/CS/ALL/?uri=CELEX%3A32009R098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google.com/url?sa=t&amp;rct=j&amp;q=&amp;esrc=s&amp;source=web&amp;cd=&amp;ved=2ahUKEwjgtfT9j-bsAhUKzoUKHb4LBKoQFjAAegQIAxAC&amp;url=https%3A%2F%2Fec.europa.eu%2Fsocial%2FBlobServlet%3FlangId%3Dcs%26docId%3D11366%26&amp;usg=AOvVaw1GYiv227frcqoZGmEbeQX4" TargetMode="External"/><Relationship Id="rId7" Type="http://schemas.openxmlformats.org/officeDocument/2006/relationships/hyperlink" Target="https://www.cssz.cz/web/cz/urceni-statu-pojisten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ec.europa.eu/social/BlobServlet?docId=11366&amp;langId=en" TargetMode="External"/><Relationship Id="rId4" Type="http://schemas.openxmlformats.org/officeDocument/2006/relationships/hyperlink" Target="https://ec.europa.eu/social/BlobServlet?docId=11366&amp;langId=c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sz.cz/web/cz/podani-zadosti-o-urceni-prislusnosti-883-2004-987-2009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%3A12012E%2FTX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ur-lex.europa.eu/legal-content/CS/ALL/?uri=CELEX:31996L0071" TargetMode="External"/><Relationship Id="rId4" Type="http://schemas.openxmlformats.org/officeDocument/2006/relationships/hyperlink" Target="https://eur-lex.europa.eu/legal-content/CS/TXT/?uri=CELEX%3A02004R0883-20140101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sz.cz/web/cz/podani-zadosti-o-urceni-prislusnosti-883-2004-987-2009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hyperlink" Target="https://www.cssz.cz/web/cz/urceni-statu-pojisteni-mezinarodni-smlouv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sz.cz/web/cz/podani-zadosti-o-urceni-prislusnosti-883-2004-987-200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reurope/citizens/work/social-security-forms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hyperlink" Target="https://www.vzp.cz/poskytovatele/informace-pro-praxi/poradna/na-co-ma-narok-cizinec-napovi-barva-prukazu" TargetMode="Externa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eamzda.cz/predpisy/5861992-sb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raceamzda.cz/predpisy/2622006-sb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eamzda.cz/predpisy/5861992-sb/text?effect=31-12-9999#p38h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cs/legislativa/dvoji-zdaneni/prehled-platnych-smluv" TargetMode="External"/><Relationship Id="rId2" Type="http://schemas.openxmlformats.org/officeDocument/2006/relationships/hyperlink" Target="https://www.mpsv.cz/dvoustranne-smlouvy-o-socialnim-zabezpecen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kce.deloitte.cz/akce/21-10-20-kde-platit-pojistn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akonyprolidi.cz/cs/2004-435" TargetMode="External"/><Relationship Id="rId13" Type="http://schemas.openxmlformats.org/officeDocument/2006/relationships/hyperlink" Target="https://www.mpsv.cz/dvoustranne-smlouvy-o-socialnim-zabezpeceni" TargetMode="External"/><Relationship Id="rId18" Type="http://schemas.openxmlformats.org/officeDocument/2006/relationships/hyperlink" Target="https://www.zakonyprolidi.cz/cs/1998-111" TargetMode="External"/><Relationship Id="rId3" Type="http://schemas.openxmlformats.org/officeDocument/2006/relationships/hyperlink" Target="https://eur-lex.europa.eu/legal-content/CS/TXT/?uri=celex%3A12012E%2FTXT" TargetMode="External"/><Relationship Id="rId21" Type="http://schemas.openxmlformats.org/officeDocument/2006/relationships/hyperlink" Target="https://www.cssz.cz/web/cz/brexit-obdobi-od-1.ledna-2021" TargetMode="External"/><Relationship Id="rId7" Type="http://schemas.openxmlformats.org/officeDocument/2006/relationships/hyperlink" Target="https://eur-lex.europa.eu/legal-content/CS/ALL/?uri=CELEX%3A32009R0987" TargetMode="External"/><Relationship Id="rId12" Type="http://schemas.openxmlformats.org/officeDocument/2006/relationships/hyperlink" Target="https://www.zakonyprolidi.cz/cs/1993-260" TargetMode="External"/><Relationship Id="rId17" Type="http://schemas.openxmlformats.org/officeDocument/2006/relationships/hyperlink" Target="https://www.zakonyprolidi.cz/cs/2005-341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mfcr.cz/cs/legislativa/dvoji-zdaneni/prehled-platnych-smluv" TargetMode="External"/><Relationship Id="rId20" Type="http://schemas.openxmlformats.org/officeDocument/2006/relationships/hyperlink" Target="https://www.gov.uk/check-uk-visa/y/czech-republ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legal-content/cs/TXT/?uri=CELEX:32004R0883" TargetMode="External"/><Relationship Id="rId11" Type="http://schemas.openxmlformats.org/officeDocument/2006/relationships/hyperlink" Target="https://www.zakonyprolidi.cz/cs/1992-592" TargetMode="External"/><Relationship Id="rId5" Type="http://schemas.openxmlformats.org/officeDocument/2006/relationships/hyperlink" Target="https://eur-lex.europa.eu/legal-content/CS/TXT/?uri=celex:32018L0957" TargetMode="External"/><Relationship Id="rId15" Type="http://schemas.openxmlformats.org/officeDocument/2006/relationships/hyperlink" Target="https://www.zakonyprolidi.cz/cs/1992-586" TargetMode="External"/><Relationship Id="rId10" Type="http://schemas.openxmlformats.org/officeDocument/2006/relationships/hyperlink" Target="https://www.zakonyprolidi.cz/cs/1997-48" TargetMode="External"/><Relationship Id="rId19" Type="http://schemas.openxmlformats.org/officeDocument/2006/relationships/hyperlink" Target="https://www.zakonyprolidi.cz/cs/2002-130" TargetMode="External"/><Relationship Id="rId4" Type="http://schemas.openxmlformats.org/officeDocument/2006/relationships/hyperlink" Target="https://eur-lex.europa.eu/legal-content/CS/ALL/?uri=CELEX:31996L0071" TargetMode="External"/><Relationship Id="rId9" Type="http://schemas.openxmlformats.org/officeDocument/2006/relationships/hyperlink" Target="https://www.zakonyprolidi.cz/cs/2006-262#cast6" TargetMode="External"/><Relationship Id="rId14" Type="http://schemas.openxmlformats.org/officeDocument/2006/relationships/hyperlink" Target="https://www.kancelarzp.cz/cs/pojistenci/prava-naroky-e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youreurope/citizens/work/social-security-forms/index_en.htm#shortcut-1" TargetMode="External"/><Relationship Id="rId3" Type="http://schemas.openxmlformats.org/officeDocument/2006/relationships/hyperlink" Target="https://www.cssz.cz/web/cz/urceni-statu-pojisteni" TargetMode="External"/><Relationship Id="rId7" Type="http://schemas.openxmlformats.org/officeDocument/2006/relationships/hyperlink" Target="https://europa.eu/youreurope/citizens/work/work-abroad/posted-workers/index_cs.htm" TargetMode="External"/><Relationship Id="rId12" Type="http://schemas.openxmlformats.org/officeDocument/2006/relationships/hyperlink" Target="https://europa.eu/youreurope/business/human-resources/posted-workers/posting-staff-abroad/index_cs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vcr.cz/clanek/cestovani-po-eu-schengenu-286796.aspx?q=Y2hudW09NA%3d%3d" TargetMode="External"/><Relationship Id="rId11" Type="http://schemas.openxmlformats.org/officeDocument/2006/relationships/hyperlink" Target="https://akce.deloitte.cz/akce/21-10-20-kde-platit-pojistne/" TargetMode="External"/><Relationship Id="rId5" Type="http://schemas.openxmlformats.org/officeDocument/2006/relationships/hyperlink" Target="https://ec.europa.eu/social/main.jsp?catId=559&amp;langId=cs" TargetMode="External"/><Relationship Id="rId10" Type="http://schemas.openxmlformats.org/officeDocument/2006/relationships/hyperlink" Target="https://www.mfcr.cz/cs/legislativa/dvoji-zdaneni/prehled-platnych-smluv" TargetMode="External"/><Relationship Id="rId4" Type="http://schemas.openxmlformats.org/officeDocument/2006/relationships/hyperlink" Target="http://www.kancelarzp.cz/cs/pojistenci/prava-naroky-eu" TargetMode="External"/><Relationship Id="rId9" Type="http://schemas.openxmlformats.org/officeDocument/2006/relationships/hyperlink" Target="https://www.mpsv.cz/dvoustranne-smlouvy-o-socialnim-zabezpecen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e/immigration-routes-to-the-uk-for-international-researchers-short-term-mob-tickets-212489801717" TargetMode="External"/><Relationship Id="rId2" Type="http://schemas.openxmlformats.org/officeDocument/2006/relationships/hyperlink" Target="https://www.universitiesuk.ac.uk/latest/events/immigration-routes-uk-internation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ventbrite.co.uk/e/immigration-routes-to-the-uk-for-international-researchers-tickets-212489801717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vydavatelstvi.vscht.cz/katalog/publikace?uid=uid_isbn-978-80-7592-104-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ttnera@vscht.c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s://op.europa.eu/cs/publication-detail/-/publication/bdfce566-1198-11ea-8c1f-01aa75ed71a1/language-c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p.europa.eu/cs/publication-detail/-/publication/8ac7320a-170f-11ea-8c1f-01aa75ed71a1/language-cs" TargetMode="External"/><Relationship Id="rId5" Type="http://schemas.openxmlformats.org/officeDocument/2006/relationships/hyperlink" Target="https://europa.eu/youreurope/citizens/work/work-abroad/posted-workers/index_cs.htm" TargetMode="Externa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mittnerov&#225;@vscht.c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ALL/?uri=CELEX:31996L007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?uri=celex:32018L095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.europa.eu/cs/publication-detail/-/publication/8ac7320a-170f-11ea-8c1f-01aa75ed71a1/language-c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39875"/>
            <a:ext cx="9144000" cy="23876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Výjezdy a pobyty vědců a akademiků v zahraničí </a:t>
            </a:r>
            <a:endParaRPr lang="en-GB" sz="40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/>
          <a:p>
            <a:r>
              <a:rPr lang="cs-CZ" b="1" dirty="0">
                <a:ea typeface="Times New Roman" panose="02020603050405020304" pitchFamily="18" charset="0"/>
              </a:rPr>
              <a:t>Anna </a:t>
            </a:r>
            <a:r>
              <a:rPr lang="cs-CZ" b="1" dirty="0" smtClean="0">
                <a:ea typeface="Times New Roman" panose="02020603050405020304" pitchFamily="18" charset="0"/>
              </a:rPr>
              <a:t>Mittnerová, </a:t>
            </a:r>
            <a:r>
              <a:rPr lang="cs-CZ" b="1" dirty="0" smtClean="0">
                <a:ea typeface="Times New Roman" panose="02020603050405020304" pitchFamily="18" charset="0"/>
                <a:hlinkClick r:id="rId3"/>
              </a:rPr>
              <a:t>anna.mittnerova@vscht.cz</a:t>
            </a:r>
            <a:endParaRPr lang="cs-CZ" b="1" dirty="0">
              <a:ea typeface="Times New Roman" panose="02020603050405020304" pitchFamily="18" charset="0"/>
            </a:endParaRPr>
          </a:p>
          <a:p>
            <a:r>
              <a:rPr lang="cs-CZ" b="1" dirty="0">
                <a:ea typeface="Times New Roman" panose="02020603050405020304" pitchFamily="18" charset="0"/>
              </a:rPr>
              <a:t> VŠCHT Praha, Zahraniční oddělení</a:t>
            </a:r>
          </a:p>
          <a:p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1</a:t>
            </a:fld>
            <a:endParaRPr lang="en-GB"/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25" y="5081047"/>
            <a:ext cx="1093510" cy="679990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73" y="610244"/>
            <a:ext cx="4015818" cy="9296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6834434" y="783860"/>
            <a:ext cx="4817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Podpořeno z programu</a:t>
            </a:r>
            <a:r>
              <a:rPr lang="en-GB" dirty="0" smtClean="0"/>
              <a:t> </a:t>
            </a:r>
            <a:r>
              <a:rPr lang="cs-CZ" dirty="0" smtClean="0"/>
              <a:t>MŠMT </a:t>
            </a:r>
            <a:r>
              <a:rPr lang="en-GB" dirty="0" smtClean="0"/>
              <a:t>INTER-EXCELLENCE </a:t>
            </a:r>
            <a:endParaRPr lang="en-GB" dirty="0"/>
          </a:p>
          <a:p>
            <a:pPr algn="ctr"/>
            <a:r>
              <a:rPr lang="en-GB" dirty="0"/>
              <a:t> </a:t>
            </a:r>
            <a:r>
              <a:rPr lang="en-GB" dirty="0" err="1"/>
              <a:t>podprogramu</a:t>
            </a:r>
            <a:r>
              <a:rPr lang="en-GB" dirty="0"/>
              <a:t> </a:t>
            </a:r>
            <a:r>
              <a:rPr lang="en-GB" dirty="0" smtClean="0"/>
              <a:t>INTER-INFORM</a:t>
            </a:r>
            <a:r>
              <a:rPr lang="cs-CZ" dirty="0" smtClean="0"/>
              <a:t>,</a:t>
            </a:r>
          </a:p>
          <a:p>
            <a:pPr algn="ctr"/>
            <a:r>
              <a:rPr lang="cs-CZ" dirty="0" smtClean="0"/>
              <a:t> projektu PRADIP, identifikační číslo </a:t>
            </a:r>
            <a:r>
              <a:rPr lang="en-GB" dirty="0" smtClean="0"/>
              <a:t> LTI20003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58122"/>
            <a:ext cx="10515600" cy="80219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Legislativa  koordinace sociálního zabezpečení v EU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3508" y="1140643"/>
            <a:ext cx="10260291" cy="526930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900" dirty="0">
                <a:solidFill>
                  <a:prstClr val="black"/>
                </a:solidFill>
              </a:rPr>
              <a:t>Právní předpisy:</a:t>
            </a:r>
          </a:p>
          <a:p>
            <a:pPr>
              <a:spcBef>
                <a:spcPts val="0"/>
              </a:spcBef>
            </a:pPr>
            <a:r>
              <a:rPr lang="cs-CZ" sz="1900" dirty="0">
                <a:solidFill>
                  <a:prstClr val="black"/>
                </a:solidFill>
              </a:rPr>
              <a:t>Nařízení Evropského parlamentu a Rady (ES) </a:t>
            </a:r>
            <a:r>
              <a:rPr lang="cs-CZ" sz="1900" dirty="0">
                <a:solidFill>
                  <a:prstClr val="black"/>
                </a:solidFill>
                <a:hlinkClick r:id="rId3"/>
              </a:rPr>
              <a:t>č. 883/2004  </a:t>
            </a:r>
            <a:r>
              <a:rPr lang="cs-CZ" sz="1900" dirty="0">
                <a:solidFill>
                  <a:prstClr val="black"/>
                </a:solidFill>
              </a:rPr>
              <a:t>o koordinaci systémů sociálního zabezpečení</a:t>
            </a:r>
          </a:p>
          <a:p>
            <a:pPr>
              <a:spcBef>
                <a:spcPts val="0"/>
              </a:spcBef>
            </a:pPr>
            <a:r>
              <a:rPr lang="cs-CZ" sz="1900" dirty="0">
                <a:solidFill>
                  <a:prstClr val="black"/>
                </a:solidFill>
              </a:rPr>
              <a:t>Nařízení Evropského parlamentu a Rady </a:t>
            </a:r>
            <a:r>
              <a:rPr lang="cs-CZ" sz="1900" dirty="0">
                <a:solidFill>
                  <a:prstClr val="black"/>
                </a:solidFill>
                <a:hlinkClick r:id="rId4"/>
              </a:rPr>
              <a:t>(ES) č. 987/2009</a:t>
            </a:r>
            <a:r>
              <a:rPr lang="cs-CZ" sz="1900" dirty="0">
                <a:solidFill>
                  <a:prstClr val="black"/>
                </a:solidFill>
              </a:rPr>
              <a:t>, kterým se stanoví prováděcí pravidla </a:t>
            </a:r>
          </a:p>
          <a:p>
            <a:pPr>
              <a:spcBef>
                <a:spcPts val="0"/>
              </a:spcBef>
            </a:pPr>
            <a:r>
              <a:rPr lang="cs-CZ" sz="1900" dirty="0">
                <a:solidFill>
                  <a:prstClr val="black"/>
                </a:solidFill>
              </a:rPr>
              <a:t>Nařízení Evropského parlamentu a Rady (ES) č. 1231/2010 rozšíření na </a:t>
            </a:r>
            <a:r>
              <a:rPr lang="cs-CZ" sz="1900" dirty="0"/>
              <a:t>státní příslušníky třetích zemí (nevztahuje se na  Dánsko, Island, Lichtenštejnsko, Norsko, </a:t>
            </a:r>
            <a:r>
              <a:rPr lang="cs-CZ" sz="1900" dirty="0" smtClean="0"/>
              <a:t>Švýcarsko)</a:t>
            </a:r>
            <a:endParaRPr lang="cs-CZ" sz="19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2000" dirty="0"/>
              <a:t>Nařízení EP a R  č. </a:t>
            </a:r>
            <a:r>
              <a:rPr lang="cs-CZ" sz="2000" dirty="0">
                <a:solidFill>
                  <a:prstClr val="black"/>
                </a:solidFill>
                <a:hlinkClick r:id="rId3"/>
              </a:rPr>
              <a:t>č. 883/2004 </a:t>
            </a:r>
            <a:r>
              <a:rPr lang="cs-CZ" sz="2000" dirty="0"/>
              <a:t>,  Hlava II, Určení použitelných právních předpisů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Článek 11 -  obecná pravidla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Článek 12 – Zvláštní pravidla – </a:t>
            </a:r>
            <a:r>
              <a:rPr lang="cs-CZ" sz="2000" dirty="0" smtClean="0"/>
              <a:t>VYSLÁNÍ</a:t>
            </a:r>
            <a:endParaRPr lang="cs-CZ" sz="2000" dirty="0"/>
          </a:p>
          <a:p>
            <a:pPr>
              <a:spcBef>
                <a:spcPts val="0"/>
              </a:spcBef>
            </a:pPr>
            <a:r>
              <a:rPr lang="cs-CZ" sz="2000" dirty="0"/>
              <a:t>Článek 13 Výkon činností ve dvou nebo více členských </a:t>
            </a:r>
            <a:r>
              <a:rPr lang="cs-CZ" sz="2000" dirty="0" smtClean="0"/>
              <a:t>státech </a:t>
            </a: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Článek </a:t>
            </a:r>
            <a:r>
              <a:rPr lang="cs-CZ" sz="2000" dirty="0" smtClean="0"/>
              <a:t>16 -  Výjimky</a:t>
            </a:r>
            <a:endParaRPr lang="cs-CZ" sz="2000" dirty="0"/>
          </a:p>
          <a:p>
            <a:pPr marL="0" indent="0">
              <a:buNone/>
            </a:pPr>
            <a:r>
              <a:rPr lang="cs-CZ" sz="1900" dirty="0" smtClean="0"/>
              <a:t>Nařízení </a:t>
            </a:r>
            <a:r>
              <a:rPr lang="cs-CZ" sz="1900" dirty="0"/>
              <a:t>EP a R </a:t>
            </a:r>
            <a:r>
              <a:rPr lang="cs-CZ" sz="1900" dirty="0">
                <a:solidFill>
                  <a:prstClr val="black"/>
                </a:solidFill>
                <a:hlinkClick r:id="rId4"/>
              </a:rPr>
              <a:t> č. 987/2009</a:t>
            </a:r>
            <a:r>
              <a:rPr lang="cs-CZ" sz="1900" dirty="0">
                <a:solidFill>
                  <a:prstClr val="black"/>
                </a:solidFill>
              </a:rPr>
              <a:t>  prováděcí pravidla k nařízení </a:t>
            </a:r>
            <a:r>
              <a:rPr lang="cs-CZ" sz="1900" dirty="0" smtClean="0">
                <a:solidFill>
                  <a:prstClr val="black"/>
                </a:solidFill>
              </a:rPr>
              <a:t>883/2004 </a:t>
            </a:r>
            <a:endParaRPr lang="cs-CZ" sz="1900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1900" dirty="0" smtClean="0"/>
              <a:t>Článek 11 určení </a:t>
            </a:r>
            <a:r>
              <a:rPr lang="cs-CZ" sz="1900" b="1" dirty="0" smtClean="0"/>
              <a:t>BYDLIŠTĚ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1900" dirty="0" smtClean="0"/>
              <a:t>Článek </a:t>
            </a:r>
            <a:r>
              <a:rPr lang="cs-CZ" sz="1900" dirty="0"/>
              <a:t>14, bod 8 definuje co je to  </a:t>
            </a:r>
            <a:r>
              <a:rPr lang="cs-CZ" sz="1900" b="1" dirty="0"/>
              <a:t>PODSTATNÁ </a:t>
            </a:r>
            <a:r>
              <a:rPr lang="cs-CZ" sz="1900" b="1" dirty="0" smtClean="0"/>
              <a:t>ČINNOST (</a:t>
            </a:r>
            <a:r>
              <a:rPr lang="cs-CZ" sz="1900" dirty="0" smtClean="0"/>
              <a:t>minimálně 25% z celkového objemu činností v různých zemích)</a:t>
            </a:r>
            <a:endParaRPr lang="cs-CZ" sz="1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sz="1900" b="1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300" b="1" dirty="0" smtClean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b="1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10</a:t>
            </a:fld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433703" y="548638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lajka ČR - zastřiž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47" y="4302839"/>
            <a:ext cx="1070202" cy="706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284" y="3834638"/>
            <a:ext cx="1094852" cy="91237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8313" y="4364086"/>
            <a:ext cx="1173753" cy="76199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016891" y="1335016"/>
            <a:ext cx="10259367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/>
              <a:t>Obecná </a:t>
            </a:r>
            <a:r>
              <a:rPr lang="cs-CZ" sz="2400" b="1" dirty="0"/>
              <a:t>pravidla</a:t>
            </a:r>
          </a:p>
          <a:p>
            <a:pPr>
              <a:spcAft>
                <a:spcPts val="600"/>
              </a:spcAft>
            </a:pPr>
            <a:r>
              <a:rPr lang="cs-CZ" i="1" dirty="0" smtClean="0"/>
              <a:t>1. </a:t>
            </a:r>
            <a:r>
              <a:rPr lang="cs-CZ" dirty="0" smtClean="0"/>
              <a:t>Osoby </a:t>
            </a:r>
            <a:r>
              <a:rPr lang="cs-CZ" b="1" dirty="0" smtClean="0"/>
              <a:t>podléhají právním předpisům pouze jediného členského státu</a:t>
            </a:r>
            <a:r>
              <a:rPr lang="cs-CZ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S </a:t>
            </a:r>
            <a:r>
              <a:rPr lang="cs-CZ" b="1" dirty="0"/>
              <a:t>výhradou </a:t>
            </a:r>
            <a:r>
              <a:rPr lang="cs-CZ" dirty="0"/>
              <a:t>článků 12 až 16 </a:t>
            </a:r>
            <a:r>
              <a:rPr lang="cs-CZ" dirty="0" smtClean="0"/>
              <a:t>platí že:</a:t>
            </a:r>
            <a:endParaRPr lang="cs-CZ" dirty="0"/>
          </a:p>
          <a:p>
            <a:r>
              <a:rPr lang="cs-CZ" dirty="0"/>
              <a:t>a) </a:t>
            </a:r>
            <a:r>
              <a:rPr lang="cs-CZ" b="1" dirty="0"/>
              <a:t>na zaměstnance nebo osobu samostatně výdělečně činnou v členském státě se vztahují právní předpisy tohoto členského státu</a:t>
            </a:r>
            <a:r>
              <a:rPr lang="cs-CZ" sz="2000" b="1" dirty="0"/>
              <a:t>;</a:t>
            </a:r>
          </a:p>
          <a:p>
            <a:r>
              <a:rPr lang="cs-CZ" dirty="0"/>
              <a:t>b) na úředníka </a:t>
            </a:r>
            <a:r>
              <a:rPr lang="cs-CZ" dirty="0" smtClean="0"/>
              <a:t>se vztahují </a:t>
            </a:r>
            <a:r>
              <a:rPr lang="cs-CZ" dirty="0"/>
              <a:t>právní předpisy členského státu, kterému podléhá správní orgán, který jej zaměstnává; </a:t>
            </a:r>
            <a:r>
              <a:rPr lang="cs-CZ" dirty="0" smtClean="0"/>
              <a:t>Pozn. v některých zemích jsou profesoři považováni za úředníky</a:t>
            </a:r>
            <a:endParaRPr lang="cs-CZ" dirty="0"/>
          </a:p>
          <a:p>
            <a:r>
              <a:rPr lang="cs-CZ" b="1" dirty="0"/>
              <a:t>c)…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869121" y="5676385"/>
            <a:ext cx="10554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Na zaměstnance nebo OSVČ který bydlí a pracuje pouze v ČR se budou vztahovat právní předpisy sociálního zabezpečení Česka </a:t>
            </a:r>
            <a:r>
              <a:rPr lang="cs-CZ" i="1" dirty="0">
                <a:sym typeface="Symbol" panose="05050102010706020507" pitchFamily="18" charset="2"/>
              </a:rPr>
              <a:t> </a:t>
            </a:r>
            <a:r>
              <a:rPr lang="cs-CZ" i="1" dirty="0" smtClean="0">
                <a:sym typeface="Symbol" panose="05050102010706020507" pitchFamily="18" charset="2"/>
              </a:rPr>
              <a:t>osvědčení A1 </a:t>
            </a:r>
            <a:r>
              <a:rPr lang="cs-CZ" i="1" dirty="0">
                <a:sym typeface="Symbol" panose="05050102010706020507" pitchFamily="18" charset="2"/>
              </a:rPr>
              <a:t>pro ČR</a:t>
            </a:r>
            <a:endParaRPr lang="en-GB" i="1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953" y="4290826"/>
            <a:ext cx="1287290" cy="7183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222" y="3894165"/>
            <a:ext cx="879450" cy="1000291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5569" y="4129219"/>
            <a:ext cx="1239691" cy="1138492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3337" y="4862033"/>
            <a:ext cx="885925" cy="648846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3050330" y="4085924"/>
            <a:ext cx="668572" cy="409804"/>
          </a:xfrm>
          <a:prstGeom prst="ellipse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ČR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97451" y="640078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11</a:t>
            </a:fld>
            <a:endParaRPr lang="en-GB"/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838200" y="634899"/>
            <a:ext cx="10515600" cy="8021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Článek 11 Nařízení 883/2004 o koordinaci systému SZ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lajka ČR - zastřiž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41" y="3483062"/>
            <a:ext cx="1070202" cy="7063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710" y="5050392"/>
            <a:ext cx="447040" cy="37253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005" y="4493040"/>
            <a:ext cx="1230371" cy="102530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27" y="4434175"/>
            <a:ext cx="927657" cy="95416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533" y="4542765"/>
            <a:ext cx="1173753" cy="76199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016893" y="462456"/>
            <a:ext cx="1025936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800" dirty="0">
                <a:solidFill>
                  <a:srgbClr val="C00000"/>
                </a:solidFill>
              </a:rPr>
              <a:t>Článek 12  Zvláštní pravidla – </a:t>
            </a:r>
            <a:r>
              <a:rPr lang="cs-CZ" sz="2800" b="1" dirty="0">
                <a:solidFill>
                  <a:srgbClr val="C00000"/>
                </a:solidFill>
              </a:rPr>
              <a:t>VYSLÁNÍ </a:t>
            </a:r>
            <a:r>
              <a:rPr lang="cs-CZ" sz="2800" dirty="0" smtClean="0">
                <a:solidFill>
                  <a:srgbClr val="C00000"/>
                </a:solidFill>
              </a:rPr>
              <a:t>z jedné </a:t>
            </a:r>
            <a:r>
              <a:rPr lang="cs-CZ" sz="2800" dirty="0" smtClean="0">
                <a:solidFill>
                  <a:srgbClr val="C00000"/>
                </a:solidFill>
              </a:rPr>
              <a:t>členské země </a:t>
            </a:r>
            <a:r>
              <a:rPr lang="cs-CZ" sz="2800" dirty="0" smtClean="0">
                <a:solidFill>
                  <a:srgbClr val="C00000"/>
                </a:solidFill>
              </a:rPr>
              <a:t>do druhé</a:t>
            </a:r>
            <a:endParaRPr lang="cs-CZ" sz="2800" dirty="0">
              <a:solidFill>
                <a:srgbClr val="C00000"/>
              </a:solidFill>
            </a:endParaRPr>
          </a:p>
          <a:p>
            <a:r>
              <a:rPr lang="cs-CZ" dirty="0"/>
              <a:t>1. Osoba, která jako </a:t>
            </a:r>
            <a:r>
              <a:rPr lang="cs-CZ" b="1" dirty="0"/>
              <a:t>zaměstnanec</a:t>
            </a:r>
            <a:r>
              <a:rPr lang="cs-CZ" dirty="0"/>
              <a:t> provozuje v členském státě činnost jménem zaměstnavatele, jenž zde běžně vykonává své činnosti, a která je tímto zaměstnavatelem </a:t>
            </a:r>
            <a:r>
              <a:rPr lang="cs-CZ" b="1" dirty="0"/>
              <a:t>vyslána</a:t>
            </a:r>
            <a:r>
              <a:rPr lang="cs-CZ" dirty="0"/>
              <a:t> do jiného členského státu, aby zde konala práci </a:t>
            </a:r>
            <a:r>
              <a:rPr lang="cs-CZ" b="1" u="sng" dirty="0"/>
              <a:t>jménem tohoto zaměstnavatele</a:t>
            </a:r>
            <a:r>
              <a:rPr lang="cs-CZ" dirty="0"/>
              <a:t>, podléhá i nadále právním předpisům prvního členského státu, nepřesahuje-li předpokládaná doba trvání takové práce </a:t>
            </a:r>
            <a:r>
              <a:rPr lang="cs-CZ" dirty="0" smtClean="0"/>
              <a:t>24 měsíců </a:t>
            </a:r>
            <a:r>
              <a:rPr lang="cs-CZ" dirty="0"/>
              <a:t>a není-li daná osoba vyslána za účelem nahrazení jiné osoby.</a:t>
            </a:r>
          </a:p>
          <a:p>
            <a:r>
              <a:rPr lang="cs-CZ" dirty="0"/>
              <a:t>2. </a:t>
            </a:r>
            <a:r>
              <a:rPr lang="cs-CZ" sz="1600" dirty="0"/>
              <a:t>Na osobu, která obvykle provozuje </a:t>
            </a:r>
            <a:r>
              <a:rPr lang="cs-CZ" sz="1600" b="1" dirty="0"/>
              <a:t>samostatnou výdělečnou činnost </a:t>
            </a:r>
            <a:r>
              <a:rPr lang="cs-CZ" sz="1600" dirty="0"/>
              <a:t>v jednom členském státě a odejde do jiného státu a provozuje tam podobnou činnost, se nadále vztahují právní předpisy prvního členského státu, nepřesahuje-li očekávané trvání této činnosti dvacet čtyři měsíců.</a:t>
            </a:r>
            <a:endParaRPr lang="en-GB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28937" y="5850710"/>
            <a:ext cx="503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 vyslanou osobu se budou vztahovat právní předpisy sociálního zabezpečení Česka </a:t>
            </a:r>
            <a:r>
              <a:rPr lang="cs-CZ" dirty="0">
                <a:sym typeface="Symbol" panose="05050102010706020507" pitchFamily="18" charset="2"/>
              </a:rPr>
              <a:t> A1 pro ČR</a:t>
            </a:r>
            <a:endParaRPr lang="en-GB" dirty="0"/>
          </a:p>
        </p:txBody>
      </p:sp>
      <p:pic>
        <p:nvPicPr>
          <p:cNvPr id="16" name="Picture 12" descr="Němec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965" y="3451063"/>
            <a:ext cx="1302217" cy="781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7515" y="4535016"/>
            <a:ext cx="879450" cy="1000291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4990" y="4720985"/>
            <a:ext cx="801300" cy="735888"/>
          </a:xfrm>
          <a:prstGeom prst="rect">
            <a:avLst/>
          </a:prstGeom>
        </p:spPr>
      </p:pic>
      <p:sp>
        <p:nvSpPr>
          <p:cNvPr id="2" name="Šipka doprava 1"/>
          <p:cNvSpPr/>
          <p:nvPr/>
        </p:nvSpPr>
        <p:spPr>
          <a:xfrm>
            <a:off x="4504735" y="3637070"/>
            <a:ext cx="2479512" cy="977449"/>
          </a:xfrm>
          <a:prstGeom prst="rightArrow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VYSLÁNÍ</a:t>
            </a:r>
            <a:endParaRPr lang="en-GB" sz="2400" b="1" dirty="0">
              <a:solidFill>
                <a:srgbClr val="C00000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48618" y="4915949"/>
            <a:ext cx="1760113" cy="969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4332915" y="4456062"/>
            <a:ext cx="226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 den až max. 24 měsíců</a:t>
            </a:r>
            <a:endParaRPr lang="en-GB" sz="1600" dirty="0"/>
          </a:p>
        </p:txBody>
      </p:sp>
      <p:sp>
        <p:nvSpPr>
          <p:cNvPr id="25" name="Vývojový diagram: alternativní postup 24"/>
          <p:cNvSpPr/>
          <p:nvPr/>
        </p:nvSpPr>
        <p:spPr>
          <a:xfrm>
            <a:off x="7587514" y="5602349"/>
            <a:ext cx="3950893" cy="853315"/>
          </a:xfrm>
          <a:prstGeom prst="flowChartAlternateProcess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Dodržet pracovněprávní podmínky, ohlásit na místním „úřadu práce</a:t>
            </a:r>
            <a:r>
              <a:rPr lang="cs-CZ" dirty="0" smtClean="0">
                <a:solidFill>
                  <a:schemeClr val="tx1"/>
                </a:solidFill>
              </a:rPr>
              <a:t>“ v </a:t>
            </a:r>
            <a:r>
              <a:rPr lang="cs-CZ" b="1" dirty="0" smtClean="0">
                <a:solidFill>
                  <a:srgbClr val="C00000"/>
                </a:solidFill>
              </a:rPr>
              <a:t>případě poskytování služby v zahraničí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949383" y="3313352"/>
            <a:ext cx="115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Smlouva</a:t>
            </a:r>
            <a:endParaRPr lang="en-GB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4952520" y="3755589"/>
            <a:ext cx="1155314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5448313" y="4817660"/>
            <a:ext cx="668572" cy="409804"/>
          </a:xfrm>
          <a:prstGeom prst="ellipse">
            <a:avLst/>
          </a:prstGeom>
          <a:pattFill prst="dkHorz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ČR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6256" y="3488501"/>
            <a:ext cx="960003" cy="882165"/>
          </a:xfrm>
          <a:prstGeom prst="rect">
            <a:avLst/>
          </a:prstGeom>
        </p:spPr>
      </p:pic>
      <p:sp>
        <p:nvSpPr>
          <p:cNvPr id="4" name="Násobení 3"/>
          <p:cNvSpPr/>
          <p:nvPr/>
        </p:nvSpPr>
        <p:spPr>
          <a:xfrm>
            <a:off x="10361859" y="348306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ovéPole 21"/>
          <p:cNvSpPr txBox="1"/>
          <p:nvPr/>
        </p:nvSpPr>
        <p:spPr>
          <a:xfrm>
            <a:off x="159383" y="637927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12</a:t>
            </a:fld>
            <a:endParaRPr lang="en-GB" dirty="0"/>
          </a:p>
        </p:txBody>
      </p:sp>
      <p:pic>
        <p:nvPicPr>
          <p:cNvPr id="29" name="Obrázek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4048" y="4355261"/>
            <a:ext cx="661472" cy="59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28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hlinkClick r:id="rId3"/>
              </a:rPr>
              <a:t>Článek </a:t>
            </a:r>
            <a:r>
              <a:rPr lang="cs-CZ" sz="2800" b="1" dirty="0">
                <a:hlinkClick r:id="rId3"/>
              </a:rPr>
              <a:t>12  </a:t>
            </a:r>
            <a:r>
              <a:rPr lang="cs-CZ" sz="2800" b="1" dirty="0" smtClean="0">
                <a:solidFill>
                  <a:srgbClr val="C00000"/>
                </a:solidFill>
              </a:rPr>
              <a:t>zvláštní pravidla -VYSLÁNÍ  z jedné členské země do druhé</a:t>
            </a:r>
            <a:endParaRPr lang="en-GB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13234"/>
            <a:ext cx="10515600" cy="5288734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C00000"/>
                </a:solidFill>
              </a:rPr>
              <a:t>VYSLÁNÍ</a:t>
            </a:r>
            <a:r>
              <a:rPr lang="cs-CZ" sz="2200" dirty="0"/>
              <a:t> osoby k výkonu činnosti do zahraničí je  </a:t>
            </a:r>
            <a:r>
              <a:rPr lang="cs-CZ" sz="2200" dirty="0">
                <a:solidFill>
                  <a:srgbClr val="C00000"/>
                </a:solidFill>
              </a:rPr>
              <a:t>VÝJÍMKA</a:t>
            </a:r>
            <a:r>
              <a:rPr lang="cs-CZ" sz="2200" dirty="0"/>
              <a:t> z obecného pravidla </a:t>
            </a:r>
            <a:r>
              <a:rPr lang="cs-CZ" sz="2200" i="1" dirty="0"/>
              <a:t>lex loci </a:t>
            </a:r>
            <a:r>
              <a:rPr lang="cs-CZ" sz="2200" i="1" dirty="0" err="1"/>
              <a:t>laboris</a:t>
            </a:r>
            <a:r>
              <a:rPr lang="cs-CZ" sz="2200" dirty="0"/>
              <a:t>, příslušnosti k legislativě sociálního zabezpečení (SZ) ve státě výkonu činnosti.</a:t>
            </a:r>
          </a:p>
          <a:p>
            <a:r>
              <a:rPr lang="cs-CZ" sz="2200" b="1" dirty="0" smtClean="0">
                <a:solidFill>
                  <a:srgbClr val="C00000"/>
                </a:solidFill>
              </a:rPr>
              <a:t>Vyslaná </a:t>
            </a:r>
            <a:r>
              <a:rPr lang="cs-CZ" sz="2200" b="1" dirty="0">
                <a:solidFill>
                  <a:srgbClr val="C00000"/>
                </a:solidFill>
              </a:rPr>
              <a:t>osoba je krytá po dobu vyslání ze systému SZ vysílajícího státu</a:t>
            </a:r>
          </a:p>
          <a:p>
            <a:r>
              <a:rPr lang="cs-CZ" sz="2200" dirty="0"/>
              <a:t>Vyslaný zaměstnanec zůstává </a:t>
            </a:r>
            <a:r>
              <a:rPr lang="cs-CZ" sz="2200" b="1" dirty="0"/>
              <a:t>a je POUZE v přímém pracovním vztahu s vysílající organizací</a:t>
            </a:r>
            <a:r>
              <a:rPr lang="cs-CZ" sz="2200" dirty="0"/>
              <a:t>, nelze kombinovat s jinými zaměstnavateli nebo SVČ, nesmí uzavřít v cizině další PPV.</a:t>
            </a:r>
          </a:p>
          <a:p>
            <a:r>
              <a:rPr lang="cs-CZ" sz="2200" dirty="0"/>
              <a:t>Délka vyslání :  od 1 dne do 24 měsíců </a:t>
            </a:r>
          </a:p>
          <a:p>
            <a:r>
              <a:rPr lang="cs-CZ" sz="2200" dirty="0"/>
              <a:t>Forma vyslání: dle ZP </a:t>
            </a:r>
            <a:r>
              <a:rPr lang="cs-CZ" sz="2200" dirty="0" smtClean="0"/>
              <a:t>ČR: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Zahraniční pracovní cesta, § 42 </a:t>
            </a:r>
            <a:endParaRPr lang="cs-CZ" sz="18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 smtClean="0"/>
              <a:t>Dočasná </a:t>
            </a:r>
            <a:r>
              <a:rPr lang="cs-CZ" sz="1800" b="1" dirty="0"/>
              <a:t>změna místa výkonu práce § 172 </a:t>
            </a:r>
            <a:endParaRPr lang="cs-CZ" sz="18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/>
              <a:t>Prohlubování</a:t>
            </a:r>
            <a:r>
              <a:rPr lang="cs-CZ" sz="1800" dirty="0"/>
              <a:t> případně </a:t>
            </a:r>
            <a:r>
              <a:rPr lang="cs-CZ" sz="1800" b="1" dirty="0"/>
              <a:t>zvyšované</a:t>
            </a:r>
            <a:r>
              <a:rPr lang="cs-CZ" sz="1800" dirty="0"/>
              <a:t> kvalifikace § </a:t>
            </a:r>
            <a:r>
              <a:rPr lang="cs-CZ" sz="1800" dirty="0" smtClean="0"/>
              <a:t>230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b="1" dirty="0" smtClean="0"/>
              <a:t>Dočasné přidělení </a:t>
            </a:r>
            <a:r>
              <a:rPr lang="cs-CZ" sz="1800" dirty="0"/>
              <a:t>k jinému zaměstnavateli</a:t>
            </a:r>
            <a:r>
              <a:rPr lang="cs-CZ" sz="1800" dirty="0" smtClean="0"/>
              <a:t> </a:t>
            </a:r>
            <a:r>
              <a:rPr lang="cs-CZ" sz="1800" dirty="0"/>
              <a:t>§ 43a) -  </a:t>
            </a:r>
            <a:r>
              <a:rPr lang="cs-CZ" sz="1800" dirty="0">
                <a:solidFill>
                  <a:srgbClr val="FF0000"/>
                </a:solidFill>
              </a:rPr>
              <a:t>Pozor</a:t>
            </a:r>
            <a:r>
              <a:rPr lang="cs-CZ" sz="1800" dirty="0"/>
              <a:t>  obvykle se koná služba pro zahraniční subjekt, </a:t>
            </a:r>
            <a:r>
              <a:rPr lang="cs-CZ" sz="1800" dirty="0">
                <a:solidFill>
                  <a:srgbClr val="FF0000"/>
                </a:solidFill>
              </a:rPr>
              <a:t>povinnost aplikace Směrnice 96/71/ES 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/>
              <a:t>Tvůrčí </a:t>
            </a:r>
            <a:r>
              <a:rPr lang="cs-CZ" sz="2000" b="1" dirty="0"/>
              <a:t>volno  </a:t>
            </a:r>
            <a:r>
              <a:rPr lang="pl-PL" sz="2000" dirty="0"/>
              <a:t>§ 76 zákona č. 111/1998 Sb. o </a:t>
            </a:r>
            <a:r>
              <a:rPr lang="pl-PL" sz="2000" dirty="0" smtClean="0"/>
              <a:t>VŠ</a:t>
            </a:r>
            <a:endParaRPr lang="pl-PL" sz="20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9383" y="637927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38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/>
              <a:t>Článek 13 - výkon </a:t>
            </a:r>
            <a:r>
              <a:rPr lang="cs-CZ" sz="2800" b="1" dirty="0"/>
              <a:t>činnosti ve dvou nebo více státech EU/EHP + CH </a:t>
            </a:r>
            <a:r>
              <a:rPr lang="cs-CZ" sz="2800" b="1" dirty="0" smtClean="0"/>
              <a:t> </a:t>
            </a:r>
            <a:br>
              <a:rPr lang="cs-CZ" sz="2800" b="1" dirty="0" smtClean="0"/>
            </a:br>
            <a:r>
              <a:rPr lang="cs-CZ" sz="2800" b="1" dirty="0" smtClean="0">
                <a:solidFill>
                  <a:srgbClr val="C00000"/>
                </a:solidFill>
              </a:rPr>
              <a:t>zaměstnanec</a:t>
            </a:r>
            <a:endParaRPr lang="en-GB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6153"/>
            <a:ext cx="10515600" cy="4610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>
                <a:solidFill>
                  <a:prstClr val="black"/>
                </a:solidFill>
              </a:rPr>
              <a:t>Nařízení (ES) </a:t>
            </a:r>
            <a:r>
              <a:rPr lang="cs-CZ" sz="2200" dirty="0">
                <a:solidFill>
                  <a:prstClr val="black"/>
                </a:solidFill>
                <a:hlinkClick r:id="rId3"/>
              </a:rPr>
              <a:t>č. 883/2004  </a:t>
            </a:r>
            <a:r>
              <a:rPr lang="cs-CZ" sz="2200" dirty="0">
                <a:solidFill>
                  <a:prstClr val="black"/>
                </a:solidFill>
              </a:rPr>
              <a:t>článek 13, bod 1a), b) – i), -</a:t>
            </a:r>
            <a:r>
              <a:rPr lang="cs-CZ" sz="2200" dirty="0" err="1">
                <a:solidFill>
                  <a:prstClr val="black"/>
                </a:solidFill>
              </a:rPr>
              <a:t>ii</a:t>
            </a:r>
            <a:r>
              <a:rPr lang="cs-CZ" sz="2200" dirty="0">
                <a:solidFill>
                  <a:prstClr val="black"/>
                </a:solidFill>
              </a:rPr>
              <a:t>), -</a:t>
            </a:r>
            <a:r>
              <a:rPr lang="cs-CZ" sz="2200" dirty="0" err="1">
                <a:solidFill>
                  <a:prstClr val="black"/>
                </a:solidFill>
              </a:rPr>
              <a:t>iii</a:t>
            </a:r>
            <a:r>
              <a:rPr lang="cs-CZ" sz="2200" dirty="0">
                <a:solidFill>
                  <a:prstClr val="black"/>
                </a:solidFill>
              </a:rPr>
              <a:t>) -</a:t>
            </a:r>
            <a:r>
              <a:rPr lang="cs-CZ" sz="2200" dirty="0" err="1">
                <a:solidFill>
                  <a:prstClr val="black"/>
                </a:solidFill>
              </a:rPr>
              <a:t>iv</a:t>
            </a:r>
            <a:r>
              <a:rPr lang="cs-CZ" sz="2200" dirty="0">
                <a:solidFill>
                  <a:prstClr val="black"/>
                </a:solidFill>
              </a:rPr>
              <a:t>) kritéria pro určení státu příslušnosti k SZ</a:t>
            </a:r>
          </a:p>
          <a:p>
            <a:pPr marL="0" indent="0">
              <a:buNone/>
            </a:pPr>
            <a:r>
              <a:rPr lang="cs-CZ" sz="2200" dirty="0">
                <a:solidFill>
                  <a:prstClr val="black"/>
                </a:solidFill>
              </a:rPr>
              <a:t>Nařízení </a:t>
            </a:r>
            <a:r>
              <a:rPr lang="cs-CZ" sz="2200" dirty="0">
                <a:solidFill>
                  <a:prstClr val="black"/>
                </a:solidFill>
                <a:hlinkClick r:id="rId4"/>
              </a:rPr>
              <a:t>(ES) č. 987/2009 </a:t>
            </a:r>
            <a:r>
              <a:rPr lang="cs-CZ" sz="2200" dirty="0"/>
              <a:t>– </a:t>
            </a:r>
            <a:r>
              <a:rPr lang="cs-CZ" sz="2200" dirty="0" smtClean="0"/>
              <a:t>prováděcí pravidla k nařízení 883/2004</a:t>
            </a:r>
            <a:endParaRPr lang="cs-CZ" sz="2200" dirty="0"/>
          </a:p>
          <a:p>
            <a:r>
              <a:rPr lang="cs-CZ" sz="2200" dirty="0"/>
              <a:t>Článek 11 určení </a:t>
            </a:r>
            <a:r>
              <a:rPr lang="cs-CZ" sz="2200" b="1" dirty="0"/>
              <a:t>BYDLIŠTĚ</a:t>
            </a:r>
            <a:r>
              <a:rPr lang="cs-CZ" sz="2200" dirty="0"/>
              <a:t> (Residence), </a:t>
            </a:r>
            <a:br>
              <a:rPr lang="cs-CZ" sz="2200" dirty="0"/>
            </a:br>
            <a:r>
              <a:rPr lang="cs-CZ" sz="2200" dirty="0"/>
              <a:t>obvyklé bydliště, střed/těžiště/centrum životních zájmů, dočasné bydliště, </a:t>
            </a:r>
            <a:br>
              <a:rPr lang="cs-CZ" sz="2200" dirty="0"/>
            </a:br>
            <a:r>
              <a:rPr lang="cs-CZ" sz="2200" dirty="0" err="1"/>
              <a:t>habitual</a:t>
            </a:r>
            <a:r>
              <a:rPr lang="cs-CZ" sz="2200" dirty="0"/>
              <a:t> </a:t>
            </a:r>
            <a:r>
              <a:rPr lang="cs-CZ" sz="2200" dirty="0" err="1"/>
              <a:t>aboat</a:t>
            </a:r>
            <a:r>
              <a:rPr lang="cs-CZ" sz="2200" dirty="0"/>
              <a:t>, centre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vital</a:t>
            </a:r>
            <a:r>
              <a:rPr lang="cs-CZ" sz="2200" dirty="0"/>
              <a:t> </a:t>
            </a:r>
            <a:r>
              <a:rPr lang="cs-CZ" sz="2200" dirty="0" err="1"/>
              <a:t>intersets</a:t>
            </a:r>
            <a:r>
              <a:rPr lang="cs-CZ" sz="2200" dirty="0"/>
              <a:t>, </a:t>
            </a:r>
            <a:r>
              <a:rPr lang="cs-CZ" sz="2200" dirty="0" err="1"/>
              <a:t>temporary</a:t>
            </a:r>
            <a:r>
              <a:rPr lang="cs-CZ" sz="2200" dirty="0"/>
              <a:t> </a:t>
            </a:r>
            <a:r>
              <a:rPr lang="cs-CZ" sz="2200" dirty="0" err="1"/>
              <a:t>stay</a:t>
            </a:r>
            <a:endParaRPr lang="cs-CZ" sz="2200" dirty="0"/>
          </a:p>
          <a:p>
            <a:r>
              <a:rPr lang="cs-CZ" sz="2200" dirty="0"/>
              <a:t>Článek 14, bod 8 definuje co je to  </a:t>
            </a:r>
            <a:r>
              <a:rPr lang="cs-CZ" sz="2200" b="1" dirty="0"/>
              <a:t>PODSTATNÁ ČINNOST</a:t>
            </a:r>
            <a:r>
              <a:rPr lang="cs-CZ" sz="2200" dirty="0"/>
              <a:t>, </a:t>
            </a:r>
            <a:r>
              <a:rPr lang="cs-CZ" sz="2200" dirty="0" err="1"/>
              <a:t>substantional</a:t>
            </a:r>
            <a:r>
              <a:rPr lang="cs-CZ" sz="2200" dirty="0"/>
              <a:t> </a:t>
            </a:r>
            <a:r>
              <a:rPr lang="cs-CZ" sz="2200" dirty="0" err="1"/>
              <a:t>activity</a:t>
            </a:r>
            <a:endParaRPr lang="cs-CZ" sz="2200" dirty="0"/>
          </a:p>
          <a:p>
            <a:pPr lvl="1"/>
            <a:r>
              <a:rPr lang="cs-CZ" sz="2200" dirty="0"/>
              <a:t>Referenční období – </a:t>
            </a:r>
            <a:r>
              <a:rPr lang="cs-CZ" sz="2200" b="1" dirty="0"/>
              <a:t>12 po sobě následujících měsíců</a:t>
            </a:r>
          </a:p>
          <a:p>
            <a:pPr lvl="1"/>
            <a:r>
              <a:rPr lang="cs-CZ" sz="2200" b="1" dirty="0" smtClean="0"/>
              <a:t>podíl </a:t>
            </a:r>
            <a:r>
              <a:rPr lang="cs-CZ" sz="2200" b="1" dirty="0"/>
              <a:t>pracovní doby </a:t>
            </a:r>
            <a:r>
              <a:rPr lang="cs-CZ" sz="2200" b="1" dirty="0" smtClean="0"/>
              <a:t>nebo </a:t>
            </a:r>
            <a:r>
              <a:rPr lang="cs-CZ" sz="2200" b="1" dirty="0"/>
              <a:t>podíl výše odměny </a:t>
            </a:r>
            <a:r>
              <a:rPr lang="cs-CZ" sz="2200" b="1" dirty="0" smtClean="0"/>
              <a:t>z celkového objemu činností v různých zemích</a:t>
            </a:r>
            <a:endParaRPr lang="cs-CZ" sz="2200" dirty="0"/>
          </a:p>
          <a:p>
            <a:pPr lvl="1"/>
            <a:r>
              <a:rPr lang="cs-CZ" sz="2200" dirty="0" smtClean="0"/>
              <a:t>podíl </a:t>
            </a:r>
            <a:r>
              <a:rPr lang="cs-CZ" sz="2200" b="1" dirty="0"/>
              <a:t>vyšší než 25 % </a:t>
            </a:r>
            <a:r>
              <a:rPr lang="cs-CZ" sz="2200" b="1" dirty="0" smtClean="0"/>
              <a:t> </a:t>
            </a:r>
            <a:r>
              <a:rPr lang="cs-CZ" sz="2200" b="1" dirty="0" smtClean="0">
                <a:sym typeface="Symbol" panose="05050102010706020507" pitchFamily="18" charset="2"/>
              </a:rPr>
              <a:t> </a:t>
            </a:r>
            <a:r>
              <a:rPr lang="cs-CZ" sz="2200" dirty="0" smtClean="0"/>
              <a:t>v </a:t>
            </a:r>
            <a:r>
              <a:rPr lang="cs-CZ" sz="2200" dirty="0"/>
              <a:t>příslušném členském státě </a:t>
            </a:r>
            <a:r>
              <a:rPr lang="cs-CZ" sz="2200" b="1" dirty="0"/>
              <a:t>JE vykonávána podstatná část činností.</a:t>
            </a:r>
          </a:p>
          <a:p>
            <a:r>
              <a:rPr lang="cs-CZ" sz="2200" dirty="0" smtClean="0"/>
              <a:t>Výkon činnosti ve dvou zemích  může být střídavý a nebo souběžný</a:t>
            </a:r>
            <a:endParaRPr lang="cs-CZ" sz="2200" dirty="0"/>
          </a:p>
          <a:p>
            <a:endParaRPr lang="cs-CZ" sz="2400" dirty="0"/>
          </a:p>
          <a:p>
            <a:endParaRPr lang="en-GB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9383" y="637927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Výkon činnosti ve dvou nebo více státech Unie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5986"/>
            <a:ext cx="10515600" cy="19538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/>
              <a:t>Zásadní otázka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</a:rPr>
              <a:t>VYKONÁVÁ OSOBA PODSTATNOU ČÁST SVÉ ČINNOSTI </a:t>
            </a:r>
          </a:p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</a:rPr>
              <a:t>VE STÁTĚ BYDLIŠTĚ  ?</a:t>
            </a:r>
            <a:endParaRPr lang="en-GB" dirty="0"/>
          </a:p>
        </p:txBody>
      </p:sp>
      <p:sp>
        <p:nvSpPr>
          <p:cNvPr id="5" name="Zaoblený obdélník 4"/>
          <p:cNvSpPr/>
          <p:nvPr/>
        </p:nvSpPr>
        <p:spPr>
          <a:xfrm>
            <a:off x="1579880" y="4672584"/>
            <a:ext cx="3785616" cy="165506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ANO</a:t>
            </a:r>
          </a:p>
          <a:p>
            <a:pPr algn="ctr"/>
            <a:r>
              <a:rPr lang="cs-CZ" sz="2400" dirty="0"/>
              <a:t>ČLÁNEK 13 bod 1 a)</a:t>
            </a:r>
          </a:p>
          <a:p>
            <a:pPr algn="ctr"/>
            <a:r>
              <a:rPr lang="cs-CZ" sz="2400" dirty="0"/>
              <a:t>Přísluší k  SZ státu bydliště</a:t>
            </a:r>
            <a:endParaRPr lang="en-GB" sz="2400" dirty="0"/>
          </a:p>
        </p:txBody>
      </p:sp>
      <p:sp>
        <p:nvSpPr>
          <p:cNvPr id="7" name="Zaoblený obdélník 6"/>
          <p:cNvSpPr/>
          <p:nvPr/>
        </p:nvSpPr>
        <p:spPr>
          <a:xfrm>
            <a:off x="6817360" y="4672584"/>
            <a:ext cx="4014216" cy="1655064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NE</a:t>
            </a:r>
          </a:p>
          <a:p>
            <a:pPr algn="ctr"/>
            <a:r>
              <a:rPr lang="cs-CZ" sz="2400" dirty="0"/>
              <a:t>ČLÁNEK 13 bod 1 b)</a:t>
            </a:r>
          </a:p>
          <a:p>
            <a:pPr algn="ctr"/>
            <a:r>
              <a:rPr lang="cs-CZ" sz="2400" dirty="0"/>
              <a:t> různá </a:t>
            </a:r>
            <a:r>
              <a:rPr lang="cs-CZ" sz="2400" dirty="0" smtClean="0"/>
              <a:t>kritéria </a:t>
            </a:r>
            <a:r>
              <a:rPr lang="cs-CZ" sz="2400" dirty="0"/>
              <a:t>pro stanovení státu </a:t>
            </a:r>
            <a:r>
              <a:rPr lang="cs-CZ" sz="2400" dirty="0" smtClean="0"/>
              <a:t>příslušnosti </a:t>
            </a:r>
            <a:r>
              <a:rPr lang="cs-CZ" sz="2400" dirty="0"/>
              <a:t>k SZ</a:t>
            </a:r>
            <a:endParaRPr lang="en-GB" sz="2400" dirty="0"/>
          </a:p>
        </p:txBody>
      </p:sp>
      <p:sp>
        <p:nvSpPr>
          <p:cNvPr id="8" name="Šipka dolů 7"/>
          <p:cNvSpPr/>
          <p:nvPr/>
        </p:nvSpPr>
        <p:spPr>
          <a:xfrm>
            <a:off x="3344460" y="3627120"/>
            <a:ext cx="532724" cy="89362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ANO</a:t>
            </a:r>
            <a:endParaRPr lang="en-GB" dirty="0"/>
          </a:p>
        </p:txBody>
      </p:sp>
      <p:sp>
        <p:nvSpPr>
          <p:cNvPr id="10" name="Šipka dolů 9"/>
          <p:cNvSpPr/>
          <p:nvPr/>
        </p:nvSpPr>
        <p:spPr>
          <a:xfrm rot="21185801">
            <a:off x="8423930" y="3627120"/>
            <a:ext cx="532724" cy="893622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</a:t>
            </a:r>
            <a:endParaRPr lang="en-GB" dirty="0"/>
          </a:p>
        </p:txBody>
      </p:sp>
      <p:sp>
        <p:nvSpPr>
          <p:cNvPr id="11" name="Obdélník 10"/>
          <p:cNvSpPr/>
          <p:nvPr/>
        </p:nvSpPr>
        <p:spPr>
          <a:xfrm>
            <a:off x="4490720" y="3728720"/>
            <a:ext cx="3586480" cy="3452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Nařízení č. (ES) 883/2004</a:t>
            </a:r>
            <a:endParaRPr lang="en-GB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9383" y="689475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0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lajka ČR - zastřiž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43" y="2526408"/>
            <a:ext cx="1170748" cy="7726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663" y="4036677"/>
            <a:ext cx="692470" cy="57705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909" y="4549282"/>
            <a:ext cx="1200155" cy="10001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745" y="3829970"/>
            <a:ext cx="802945" cy="8258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3217" y="4751981"/>
            <a:ext cx="939734" cy="6100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7695" y="3974360"/>
            <a:ext cx="693078" cy="59021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7836" y="3351071"/>
            <a:ext cx="1181582" cy="1059303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11660" y="548128"/>
            <a:ext cx="1025936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>
                <a:solidFill>
                  <a:srgbClr val="C00000"/>
                </a:solidFill>
              </a:rPr>
              <a:t>Článek 13  Výkon činností ve dvou nebo více členských státech </a:t>
            </a:r>
            <a:r>
              <a:rPr lang="cs-CZ" sz="2400" dirty="0"/>
              <a:t>- </a:t>
            </a:r>
            <a:r>
              <a:rPr lang="cs-CZ" sz="2400" b="1" dirty="0">
                <a:solidFill>
                  <a:srgbClr val="C00000"/>
                </a:solidFill>
              </a:rPr>
              <a:t>zaměstnanec</a:t>
            </a:r>
          </a:p>
          <a:p>
            <a:pPr>
              <a:spcAft>
                <a:spcPts val="600"/>
              </a:spcAft>
            </a:pPr>
            <a:r>
              <a:rPr lang="cs-CZ" dirty="0"/>
              <a:t>1. Na osobu, která jako zaměstnanec obvykle pracuje ve dvou nebo více členských státech, se vztahují:</a:t>
            </a:r>
          </a:p>
          <a:p>
            <a:pPr marL="538163" lvl="1" indent="-355600">
              <a:spcAft>
                <a:spcPts val="600"/>
              </a:spcAft>
              <a:buFont typeface="+mj-lt"/>
              <a:buAutoNum type="alphaLcParenR"/>
            </a:pPr>
            <a:r>
              <a:rPr lang="cs-CZ" dirty="0"/>
              <a:t>právní předpisy členského státu, </a:t>
            </a:r>
            <a:r>
              <a:rPr lang="cs-CZ" b="1" dirty="0"/>
              <a:t>na jehož území má bydliště</a:t>
            </a:r>
            <a:r>
              <a:rPr lang="cs-CZ" dirty="0"/>
              <a:t>, </a:t>
            </a:r>
            <a:r>
              <a:rPr lang="cs-CZ" b="1" dirty="0"/>
              <a:t>vykonává-li podstatnou část své činnosti v tomto státě</a:t>
            </a:r>
          </a:p>
          <a:p>
            <a:pPr marL="182563" lvl="1">
              <a:spcAft>
                <a:spcPts val="600"/>
              </a:spcAft>
            </a:pPr>
            <a:r>
              <a:rPr lang="cs-CZ" i="1" dirty="0"/>
              <a:t>Důsledkem toho jste povinni odvádět pojistné na sociální a zdravotní pojištění z příjmů pocházejících z jiných států do systému sociálního zabezpečení státu bydliště.</a:t>
            </a:r>
          </a:p>
        </p:txBody>
      </p:sp>
      <p:sp>
        <p:nvSpPr>
          <p:cNvPr id="20" name="Oválný bublinový popisek 19"/>
          <p:cNvSpPr/>
          <p:nvPr/>
        </p:nvSpPr>
        <p:spPr>
          <a:xfrm>
            <a:off x="8634007" y="3245903"/>
            <a:ext cx="2921138" cy="1275177"/>
          </a:xfrm>
          <a:prstGeom prst="wedgeEllipseCallout">
            <a:avLst/>
          </a:prstGeom>
          <a:noFill/>
          <a:ln w="63500">
            <a:solidFill>
              <a:srgbClr val="FFC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Vykonává zde podstatnou činnost, </a:t>
            </a: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to je </a:t>
            </a:r>
            <a:r>
              <a:rPr lang="en-US" sz="1600" dirty="0">
                <a:solidFill>
                  <a:schemeClr val="tx1"/>
                </a:solidFill>
              </a:rPr>
              <a:t>&gt; 25</a:t>
            </a:r>
            <a:r>
              <a:rPr lang="cs-CZ" sz="1600" dirty="0">
                <a:solidFill>
                  <a:schemeClr val="tx1"/>
                </a:solidFill>
              </a:rPr>
              <a:t>% pracovní doby a nebo výdělku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618811" y="5681396"/>
            <a:ext cx="514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varianta a) budou se vztahovat právní předpisy sociálního zabezpečení </a:t>
            </a:r>
            <a:r>
              <a:rPr lang="cs-CZ" dirty="0" smtClean="0"/>
              <a:t>Česka </a:t>
            </a:r>
            <a:r>
              <a:rPr lang="cs-CZ" dirty="0">
                <a:sym typeface="Symbol" panose="05050102010706020507" pitchFamily="18" charset="2"/>
              </a:rPr>
              <a:t></a:t>
            </a:r>
            <a:r>
              <a:rPr lang="cs-CZ" dirty="0"/>
              <a:t> A1 pro </a:t>
            </a:r>
            <a:r>
              <a:rPr lang="cs-CZ" dirty="0" smtClean="0"/>
              <a:t>ČR </a:t>
            </a:r>
            <a:endParaRPr lang="en-GB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249889" y="3254511"/>
            <a:ext cx="721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solidFill>
                  <a:srgbClr val="FF0000"/>
                </a:solidFill>
              </a:rPr>
              <a:t>+</a:t>
            </a:r>
            <a:endParaRPr lang="en-GB" sz="8800" dirty="0">
              <a:solidFill>
                <a:srgbClr val="FF0000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633" y="2548790"/>
            <a:ext cx="907371" cy="499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5164" y="4508540"/>
            <a:ext cx="960565" cy="1092552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59383" y="637927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16</a:t>
            </a:fld>
            <a:endParaRPr lang="en-GB" dirty="0"/>
          </a:p>
        </p:txBody>
      </p:sp>
      <p:pic>
        <p:nvPicPr>
          <p:cNvPr id="19" name="Picture 12" descr="Německ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99" y="2885380"/>
            <a:ext cx="1102357" cy="661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11660" y="4788387"/>
            <a:ext cx="444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Německý  zaměstnavatel odvádí platby na sociální a zdravotní pojištění do Česka podle českých sazeb a pravidel – PROBLÉM pro německé mzdové účetní </a:t>
            </a:r>
            <a:endParaRPr lang="en-GB" dirty="0"/>
          </a:p>
        </p:txBody>
      </p:sp>
      <p:sp>
        <p:nvSpPr>
          <p:cNvPr id="5" name="Šipka doprava 4"/>
          <p:cNvSpPr/>
          <p:nvPr/>
        </p:nvSpPr>
        <p:spPr>
          <a:xfrm>
            <a:off x="3922776" y="5717368"/>
            <a:ext cx="1920457" cy="5130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SZ do Česka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4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lajka ČR - zastřižen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13" y="2753746"/>
            <a:ext cx="843093" cy="5564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045" y="3674057"/>
            <a:ext cx="1336799" cy="111399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700" y="4430116"/>
            <a:ext cx="576397" cy="50069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073" y="4409584"/>
            <a:ext cx="560668" cy="57668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8337" y="4452225"/>
            <a:ext cx="799151" cy="51880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740" y="3436590"/>
            <a:ext cx="1320856" cy="1184164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960340" y="392082"/>
            <a:ext cx="1025936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/>
              <a:t>Článek 13  Výkon činností ve dvou nebo více členských státech - </a:t>
            </a:r>
            <a:r>
              <a:rPr lang="cs-CZ" sz="2400" b="1" dirty="0">
                <a:solidFill>
                  <a:srgbClr val="C00000"/>
                </a:solidFill>
              </a:rPr>
              <a:t>zaměstnanec</a:t>
            </a:r>
          </a:p>
          <a:p>
            <a:pPr>
              <a:spcAft>
                <a:spcPts val="600"/>
              </a:spcAft>
            </a:pPr>
            <a:r>
              <a:rPr lang="cs-CZ" dirty="0"/>
              <a:t>1. Na osobu, která jako zaměstnanec obvykle pracuje ve dvou nebo více členských státech a</a:t>
            </a:r>
          </a:p>
          <a:p>
            <a:pPr marL="263525" lvl="1">
              <a:spcAft>
                <a:spcPts val="600"/>
              </a:spcAft>
            </a:pPr>
            <a:r>
              <a:rPr lang="cs-CZ" dirty="0"/>
              <a:t>b) </a:t>
            </a:r>
            <a:r>
              <a:rPr lang="cs-CZ" b="1" dirty="0" err="1" smtClean="0">
                <a:solidFill>
                  <a:srgbClr val="C00000"/>
                </a:solidFill>
              </a:rPr>
              <a:t>NE</a:t>
            </a:r>
            <a:r>
              <a:rPr lang="cs-CZ" b="1" dirty="0" err="1" smtClean="0"/>
              <a:t>vykonává-li</a:t>
            </a:r>
            <a:r>
              <a:rPr lang="cs-CZ" b="1" dirty="0" smtClean="0"/>
              <a:t> </a:t>
            </a:r>
            <a:r>
              <a:rPr lang="cs-CZ" b="1" dirty="0"/>
              <a:t>podstatnou část své činnosti v členském státě, na jehož území má bydliště</a:t>
            </a:r>
          </a:p>
          <a:p>
            <a:pPr marL="538163" lvl="2" indent="-182563">
              <a:spcAft>
                <a:spcPts val="600"/>
              </a:spcAft>
            </a:pPr>
            <a:r>
              <a:rPr lang="cs-CZ" dirty="0" err="1"/>
              <a:t>iii</a:t>
            </a:r>
            <a:r>
              <a:rPr lang="cs-CZ" dirty="0"/>
              <a:t>) se vztahují právní předpisy členského státu, na jehož území se nachází sídlo nebo místo podnikání podniku nebo zaměstnavatele, jiného než je členský stát bydliště, je-li tato osoba zaměstnána dvěma nebo více podniky nebo zaměstnavateli, kteří mají sídlo nebo místo podnikání ve dvou členských státech, z nichž jeden je členským státem bydliště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76335" y="5087428"/>
            <a:ext cx="5068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Varianta b) </a:t>
            </a:r>
            <a:r>
              <a:rPr lang="cs-CZ" dirty="0" err="1"/>
              <a:t>iii</a:t>
            </a:r>
            <a:r>
              <a:rPr lang="cs-CZ" dirty="0"/>
              <a:t>) budou se vztahovat právní předpisy sociálního zabezpečení </a:t>
            </a:r>
            <a:r>
              <a:rPr lang="cs-CZ" dirty="0" smtClean="0"/>
              <a:t>Německa </a:t>
            </a:r>
            <a:r>
              <a:rPr lang="cs-CZ" dirty="0">
                <a:sym typeface="Symbol" panose="05050102010706020507" pitchFamily="18" charset="2"/>
              </a:rPr>
              <a:t> A1 pro </a:t>
            </a:r>
            <a:r>
              <a:rPr lang="cs-CZ" dirty="0" smtClean="0">
                <a:sym typeface="Symbol" panose="05050102010706020507" pitchFamily="18" charset="2"/>
              </a:rPr>
              <a:t>DE</a:t>
            </a:r>
            <a:endParaRPr lang="en-GB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144845" y="3507781"/>
            <a:ext cx="721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800" dirty="0">
                <a:solidFill>
                  <a:srgbClr val="FF0000"/>
                </a:solidFill>
              </a:rPr>
              <a:t>+</a:t>
            </a:r>
            <a:endParaRPr lang="en-GB" sz="8800" dirty="0">
              <a:solidFill>
                <a:srgbClr val="FF0000"/>
              </a:solidFill>
            </a:endParaRPr>
          </a:p>
        </p:txBody>
      </p:sp>
      <p:sp>
        <p:nvSpPr>
          <p:cNvPr id="23" name="Oválný bublinový popisek 22"/>
          <p:cNvSpPr/>
          <p:nvPr/>
        </p:nvSpPr>
        <p:spPr>
          <a:xfrm>
            <a:off x="8962665" y="2872975"/>
            <a:ext cx="2439731" cy="1347639"/>
          </a:xfrm>
          <a:prstGeom prst="wedgeEllipseCallout">
            <a:avLst/>
          </a:prstGeom>
          <a:noFill/>
          <a:ln w="63500">
            <a:solidFill>
              <a:srgbClr val="FFC00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Tady má bydliště, ale </a:t>
            </a:r>
            <a:r>
              <a:rPr lang="cs-CZ" sz="1600" dirty="0" smtClean="0">
                <a:solidFill>
                  <a:schemeClr val="tx1"/>
                </a:solidFill>
              </a:rPr>
              <a:t>NEVYKONÁVÁ </a:t>
            </a:r>
            <a:r>
              <a:rPr lang="cs-CZ" sz="1600" dirty="0">
                <a:solidFill>
                  <a:schemeClr val="tx1"/>
                </a:solidFill>
              </a:rPr>
              <a:t>zde podstatnou část své činnosti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839" y="2974885"/>
            <a:ext cx="1157444" cy="637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449" y="4220614"/>
            <a:ext cx="310582" cy="31202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6281" y="3738804"/>
            <a:ext cx="1019273" cy="1159327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07010" y="4125015"/>
            <a:ext cx="803583" cy="616671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59383" y="637927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17</a:t>
            </a:fld>
            <a:endParaRPr lang="en-GB"/>
          </a:p>
        </p:txBody>
      </p:sp>
      <p:pic>
        <p:nvPicPr>
          <p:cNvPr id="27" name="Picture 12" descr="Německ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216" y="3011858"/>
            <a:ext cx="1078706" cy="647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031736" y="5202639"/>
            <a:ext cx="4595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PROBLÉM pro </a:t>
            </a:r>
            <a:r>
              <a:rPr lang="cs-CZ" dirty="0" smtClean="0"/>
              <a:t>české </a:t>
            </a:r>
            <a:r>
              <a:rPr lang="cs-CZ" dirty="0"/>
              <a:t>mzdové </a:t>
            </a:r>
            <a:r>
              <a:rPr lang="cs-CZ" dirty="0" smtClean="0"/>
              <a:t>účetní budou odvádět do německého systému SZ podle německých pravidel a sazeb</a:t>
            </a:r>
            <a:endParaRPr lang="en-GB" dirty="0"/>
          </a:p>
          <a:p>
            <a:endParaRPr lang="en-GB" dirty="0"/>
          </a:p>
        </p:txBody>
      </p:sp>
      <p:sp>
        <p:nvSpPr>
          <p:cNvPr id="5" name="Šipka doleva 4"/>
          <p:cNvSpPr/>
          <p:nvPr/>
        </p:nvSpPr>
        <p:spPr>
          <a:xfrm>
            <a:off x="4626190" y="5733759"/>
            <a:ext cx="2240015" cy="53188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SZ do Německa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7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705494" y="377073"/>
            <a:ext cx="8648306" cy="1649690"/>
          </a:xfrm>
        </p:spPr>
        <p:txBody>
          <a:bodyPr>
            <a:normAutofit fontScale="90000"/>
          </a:bodyPr>
          <a:lstStyle/>
          <a:p>
            <a:r>
              <a:rPr lang="cs-CZ" sz="2000" b="1" dirty="0" smtClean="0">
                <a:hlinkClick r:id="rId3"/>
              </a:rPr>
              <a:t>Praktický průvodce použitelnými právními předpisy v Evropské ...</a:t>
            </a:r>
            <a:r>
              <a:rPr lang="cs-CZ" sz="2000" b="1" dirty="0" smtClean="0"/>
              <a:t/>
            </a:r>
            <a:br>
              <a:rPr lang="cs-CZ" sz="2000" b="1" dirty="0" smtClean="0"/>
            </a:br>
            <a:r>
              <a:rPr lang="cs-CZ" sz="2000" dirty="0" smtClean="0"/>
              <a:t>Evropské unii (EU), Evropském hospodářském prostoru (EHP) a ve Švýcarsku</a:t>
            </a:r>
            <a:br>
              <a:rPr lang="cs-CZ" sz="2000" dirty="0" smtClean="0"/>
            </a:br>
            <a:r>
              <a:rPr lang="cs-CZ" sz="2000" dirty="0" smtClean="0">
                <a:hlinkClick r:id="rId4"/>
              </a:rPr>
              <a:t>https://ec.europa.eu/social/BlobServlet?docId=11366&amp;langId=cs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dirty="0" err="1" smtClean="0">
                <a:hlinkClick r:id="rId5"/>
              </a:rPr>
              <a:t>Practical</a:t>
            </a:r>
            <a:r>
              <a:rPr lang="cs-CZ" sz="2000" b="1" dirty="0" smtClean="0">
                <a:hlinkClick r:id="rId5"/>
              </a:rPr>
              <a:t> </a:t>
            </a:r>
            <a:r>
              <a:rPr lang="cs-CZ" sz="2000" b="1" dirty="0" err="1" smtClean="0">
                <a:hlinkClick r:id="rId5"/>
              </a:rPr>
              <a:t>guide</a:t>
            </a:r>
            <a:r>
              <a:rPr lang="cs-CZ" sz="2000" b="1" dirty="0" smtClean="0"/>
              <a:t>  </a:t>
            </a:r>
            <a:r>
              <a:rPr lang="en-US" sz="2000" dirty="0" smtClean="0"/>
              <a:t>on the applicable legislation in the European Union (EU), the European Economic Area (EEA) and in Switzerland. </a:t>
            </a:r>
            <a:r>
              <a:rPr lang="cs-CZ" sz="2000" dirty="0"/>
              <a:t> </a:t>
            </a:r>
            <a:br>
              <a:rPr lang="cs-CZ" sz="2000" dirty="0"/>
            </a:br>
            <a:r>
              <a:rPr lang="cs-CZ" sz="2000" dirty="0">
                <a:hlinkClick r:id="rId4"/>
              </a:rPr>
              <a:t>https</a:t>
            </a:r>
            <a:r>
              <a:rPr lang="cs-CZ" sz="2000" dirty="0" smtClean="0">
                <a:hlinkClick r:id="rId4"/>
              </a:rPr>
              <a:t>://ec.europa.eu/social/BlobServlet?docId=11366&amp;langId=en</a:t>
            </a:r>
            <a:endParaRPr lang="en-GB" sz="2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1017309" y="2318994"/>
            <a:ext cx="4412530" cy="342625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72200" y="2318994"/>
            <a:ext cx="5181600" cy="4066060"/>
          </a:xfrm>
        </p:spPr>
        <p:txBody>
          <a:bodyPr>
            <a:normAutofit/>
          </a:bodyPr>
          <a:lstStyle/>
          <a:p>
            <a:r>
              <a:rPr lang="cs-CZ" sz="2000" dirty="0"/>
              <a:t>Část I: Vysílání pracovníků</a:t>
            </a:r>
          </a:p>
          <a:p>
            <a:pPr lvl="1"/>
            <a:r>
              <a:rPr lang="en-US" sz="1800" dirty="0"/>
              <a:t>Part I: Posting of workers</a:t>
            </a:r>
            <a:endParaRPr lang="cs-CZ" sz="1800" dirty="0"/>
          </a:p>
          <a:p>
            <a:r>
              <a:rPr lang="cs-CZ" sz="2000" dirty="0"/>
              <a:t>Část II: Výkon činnosti ve dvou nebo více členských státech1</a:t>
            </a:r>
          </a:p>
          <a:p>
            <a:pPr lvl="1"/>
            <a:r>
              <a:rPr lang="en-US" sz="1800" dirty="0"/>
              <a:t>Part II: Pursuit of activity in two or more Member States</a:t>
            </a:r>
            <a:endParaRPr lang="cs-CZ" sz="1800" dirty="0"/>
          </a:p>
          <a:p>
            <a:r>
              <a:rPr lang="cs-CZ" sz="2000" dirty="0"/>
              <a:t>Část III Určení bydliště, </a:t>
            </a:r>
          </a:p>
          <a:p>
            <a:pPr lvl="1"/>
            <a:r>
              <a:rPr lang="cs-CZ" sz="1800" dirty="0"/>
              <a:t>Part III </a:t>
            </a:r>
            <a:r>
              <a:rPr lang="cs-CZ" sz="1800" dirty="0" err="1"/>
              <a:t>Determination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smtClean="0"/>
              <a:t>Residence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 smtClean="0"/>
              <a:t>Stránky ČSSZ -  Určení státu pojištění</a:t>
            </a:r>
          </a:p>
          <a:p>
            <a:pPr lvl="1"/>
            <a:r>
              <a:rPr lang="cs-CZ" sz="1800" dirty="0">
                <a:hlinkClick r:id="rId7"/>
              </a:rPr>
              <a:t>https://</a:t>
            </a:r>
            <a:r>
              <a:rPr lang="cs-CZ" sz="1800" dirty="0" smtClean="0">
                <a:hlinkClick r:id="rId7"/>
              </a:rPr>
              <a:t>www.cssz.cz/web/cz/urceni-statu-pojisteni</a:t>
            </a:r>
            <a:endParaRPr lang="cs-CZ" sz="1800" dirty="0" smtClean="0"/>
          </a:p>
          <a:p>
            <a:pPr lvl="1"/>
            <a:endParaRPr lang="cs-CZ" sz="1800" dirty="0"/>
          </a:p>
          <a:p>
            <a:pPr lvl="1"/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7015" y="797588"/>
            <a:ext cx="1410224" cy="919258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EU/EHP a CH - Formulář A1  - určení státu příslušnosti k SZ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200" b="1" dirty="0">
                <a:hlinkClick r:id="rId3"/>
              </a:rPr>
              <a:t>https://</a:t>
            </a:r>
            <a:r>
              <a:rPr lang="cs-CZ" sz="2200" b="1" dirty="0" smtClean="0">
                <a:hlinkClick r:id="rId3"/>
              </a:rPr>
              <a:t>www.cssz.cz/web/cz/podani-zadosti-o-urceni-prislusnosti-883-2004-987-2009</a:t>
            </a:r>
            <a:r>
              <a:rPr lang="cs-CZ" sz="2200" b="1" dirty="0" smtClean="0"/>
              <a:t> </a:t>
            </a:r>
            <a:endParaRPr lang="en-GB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599131" y="1618488"/>
            <a:ext cx="5754669" cy="48188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C00000"/>
                </a:solidFill>
              </a:rPr>
              <a:t>Při </a:t>
            </a:r>
            <a:r>
              <a:rPr lang="cs-CZ" sz="2400" b="1" dirty="0">
                <a:solidFill>
                  <a:srgbClr val="C00000"/>
                </a:solidFill>
              </a:rPr>
              <a:t>vyslání</a:t>
            </a:r>
            <a:r>
              <a:rPr lang="cs-CZ" sz="2400" dirty="0">
                <a:solidFill>
                  <a:srgbClr val="C00000"/>
                </a:solidFill>
              </a:rPr>
              <a:t> zůstává pracovník v systému SZ vysílajícího státu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při </a:t>
            </a:r>
            <a:r>
              <a:rPr lang="cs-CZ" sz="2000" dirty="0"/>
              <a:t>SOUBĚHU činností  ve dvou nebo více členských státech se určuje země příslušnosti podle kritérií článku 13 Nařízení 883/2004 – důsledek -  příslušnost k </a:t>
            </a:r>
            <a:r>
              <a:rPr lang="cs-CZ" sz="2000" dirty="0" smtClean="0"/>
              <a:t>SZ - dle bydliště a podstatné činnosti</a:t>
            </a:r>
            <a:endParaRPr lang="cs-CZ" sz="2000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Úhrady pojistného a nároky na dávky v zemi příslušnosti k SZ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V ČR  žádá o určení příslušnosti zaměstnavatel společně se zaměstnancem na příslušné OSSZ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Lhůty pro vystavení  osvědčení A1- 30 dnů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Nutno doložit průkazní materiály - smlouvy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err="1" smtClean="0"/>
              <a:t>Certificate</a:t>
            </a:r>
            <a:r>
              <a:rPr lang="cs-CZ" sz="2000" dirty="0" smtClean="0"/>
              <a:t> PD A1 -  struktura potvrzení o státu určení k SZ je stejná ve všech členských zemích </a:t>
            </a:r>
          </a:p>
          <a:p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13648" y="1690689"/>
            <a:ext cx="3296588" cy="239721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9767" y="475486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648" y="4281544"/>
            <a:ext cx="3407139" cy="2011679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082" y="326711"/>
            <a:ext cx="8974318" cy="73215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Právní rámec pro zaměstnance (akademické prostředí)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2</a:t>
            </a:fld>
            <a:endParaRPr lang="en-GB"/>
          </a:p>
        </p:txBody>
      </p:sp>
      <p:sp>
        <p:nvSpPr>
          <p:cNvPr id="7" name="Zaoblený obdélník 6"/>
          <p:cNvSpPr/>
          <p:nvPr/>
        </p:nvSpPr>
        <p:spPr>
          <a:xfrm>
            <a:off x="838200" y="1218748"/>
            <a:ext cx="10022840" cy="1392372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Česká republika</a:t>
            </a:r>
          </a:p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Zákoník práce, zákon o zaměstnanosti, zákony o sociálním zabezpečení o zdravotním pojištění, o odpovědnosti zaměstnavatele (úraz nemoc z povolání), o dani z příjmu, </a:t>
            </a:r>
            <a:b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zákon o vysokých školách, o </a:t>
            </a:r>
            <a:r>
              <a:rPr lang="cs-CZ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v.v.i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o vědě a výzkumu, podmínky grantové smlouvy</a:t>
            </a:r>
            <a:endParaRPr lang="en-GB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838200" y="3358696"/>
            <a:ext cx="5186680" cy="194514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Evropské unie </a:t>
            </a:r>
            <a:r>
              <a:rPr lang="cs-C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státy EU/EEA </a:t>
            </a: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CH</a:t>
            </a:r>
          </a:p>
          <a:p>
            <a:pPr marL="285750" indent="-285750" algn="ctr">
              <a:buFontTx/>
              <a:buChar char="-"/>
            </a:pPr>
            <a:r>
              <a:rPr lang="pl-PL" sz="2000" dirty="0" smtClean="0">
                <a:hlinkClick r:id="rId3"/>
              </a:rPr>
              <a:t>Smlouva </a:t>
            </a:r>
            <a:r>
              <a:rPr lang="pl-PL" sz="2000" dirty="0">
                <a:hlinkClick r:id="rId3"/>
              </a:rPr>
              <a:t>o fungování </a:t>
            </a:r>
            <a:r>
              <a:rPr lang="pl-PL" sz="2000" dirty="0" smtClean="0">
                <a:hlinkClick r:id="rId3"/>
              </a:rPr>
              <a:t>EU</a:t>
            </a:r>
            <a:endParaRPr lang="pl-PL" sz="2000" dirty="0" smtClean="0"/>
          </a:p>
          <a:p>
            <a:pPr algn="ctr"/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Nařízení o koordinaci systémů sociálního zabezpečení</a:t>
            </a:r>
            <a:r>
              <a:rPr lang="cs-C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pl-PL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Směrnice o vysílání pracovníků v rámci poskytování služeb</a:t>
            </a:r>
            <a:endParaRPr lang="cs-CZ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Pravidla Rámcového programu  nebo jiného programu</a:t>
            </a:r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299200" y="3358696"/>
            <a:ext cx="4904740" cy="1945142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Třetí země světa</a:t>
            </a:r>
          </a:p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Cizinecké právo</a:t>
            </a:r>
          </a:p>
          <a:p>
            <a:pPr algn="ctr"/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zákony příslušného státu pro pracovní právo, </a:t>
            </a:r>
            <a:b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sociální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zabezpečení </a:t>
            </a: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zdravotní </a:t>
            </a:r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pojištění, </a:t>
            </a:r>
            <a:b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cs-CZ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ČR má smlouvu jen s 22 státy, různý věcný rozsah</a:t>
            </a:r>
            <a:endParaRPr lang="en-GB" sz="1600" dirty="0"/>
          </a:p>
        </p:txBody>
      </p:sp>
      <p:sp>
        <p:nvSpPr>
          <p:cNvPr id="10" name="Zaoblený obdélník 9"/>
          <p:cNvSpPr/>
          <p:nvPr/>
        </p:nvSpPr>
        <p:spPr>
          <a:xfrm>
            <a:off x="1808480" y="5557519"/>
            <a:ext cx="8707120" cy="63894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DANĚ Z PŘÍJMU -  vnitrostátní daňová legislativa a</a:t>
            </a:r>
          </a:p>
          <a:p>
            <a:pPr algn="ctr"/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bilaterální smlouvy mezi ČR a </a:t>
            </a:r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druhou zemí </a:t>
            </a:r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</a:t>
            </a:r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zamezení dvojímu </a:t>
            </a:r>
            <a:r>
              <a:rPr lang="cs-CZ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zdanění (SZDZ)</a:t>
            </a:r>
            <a:endParaRPr lang="en-GB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bousměrná svislá šipka 2"/>
          <p:cNvSpPr/>
          <p:nvPr/>
        </p:nvSpPr>
        <p:spPr>
          <a:xfrm>
            <a:off x="3337560" y="2684582"/>
            <a:ext cx="353568" cy="6162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ousměrná svislá šipka 12"/>
          <p:cNvSpPr/>
          <p:nvPr/>
        </p:nvSpPr>
        <p:spPr>
          <a:xfrm>
            <a:off x="8433816" y="2684582"/>
            <a:ext cx="353568" cy="61624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709" y="224707"/>
            <a:ext cx="10649607" cy="752755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Žádost o vystavení PD </a:t>
            </a:r>
            <a:r>
              <a:rPr lang="cs-CZ" sz="3200" b="1" dirty="0" smtClean="0">
                <a:solidFill>
                  <a:srgbClr val="C00000"/>
                </a:solidFill>
              </a:rPr>
              <a:t>A1 </a:t>
            </a:r>
            <a:br>
              <a:rPr lang="cs-CZ" sz="3200" b="1" dirty="0" smtClean="0">
                <a:solidFill>
                  <a:srgbClr val="C00000"/>
                </a:solidFill>
              </a:rPr>
            </a:br>
            <a:r>
              <a:rPr lang="cs-CZ" sz="2700" b="1" dirty="0" smtClean="0">
                <a:hlinkClick r:id="rId3"/>
              </a:rPr>
              <a:t>https</a:t>
            </a:r>
            <a:r>
              <a:rPr lang="cs-CZ" sz="2700" b="1" dirty="0">
                <a:hlinkClick r:id="rId3"/>
              </a:rPr>
              <a:t>://www.cssz.cz/web/cz/podani-zadosti-o-urceni-prislusnosti-883-2004-987-2009</a:t>
            </a:r>
            <a:r>
              <a:rPr lang="cs-CZ" sz="2700" b="1" dirty="0"/>
              <a:t> </a:t>
            </a:r>
            <a:endParaRPr lang="en-GB" sz="2700" b="1" dirty="0">
              <a:solidFill>
                <a:srgbClr val="C000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93847" y="1177159"/>
            <a:ext cx="4069080" cy="5453585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554783" y="1177159"/>
            <a:ext cx="3948351" cy="5549712"/>
          </a:xfrm>
          <a:prstGeom prst="rect">
            <a:avLst/>
          </a:prstGeom>
        </p:spPr>
      </p:pic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64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/>
              <a:t>Sociální </a:t>
            </a:r>
            <a:r>
              <a:rPr lang="cs-CZ" sz="3200" b="1" dirty="0" smtClean="0"/>
              <a:t>zabezpečení - vyslání do třetích </a:t>
            </a:r>
            <a:r>
              <a:rPr lang="cs-CZ" sz="3200" b="1" dirty="0"/>
              <a:t>zemí </a:t>
            </a:r>
            <a:r>
              <a:rPr lang="cs-CZ" sz="3200" b="1" dirty="0" smtClean="0"/>
              <a:t>světa  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100" b="1" dirty="0">
                <a:hlinkClick r:id="rId4"/>
              </a:rPr>
              <a:t>https://</a:t>
            </a:r>
            <a:r>
              <a:rPr lang="cs-CZ" sz="3100" b="1" dirty="0" smtClean="0">
                <a:hlinkClick r:id="rId4"/>
              </a:rPr>
              <a:t>www.cssz.cz/web/cz/urceni-statu-pojisteni-mezinarodni-smlouvy</a:t>
            </a:r>
            <a:r>
              <a:rPr lang="cs-CZ" sz="3100" b="1" dirty="0" smtClean="0"/>
              <a:t> </a:t>
            </a:r>
            <a:endParaRPr lang="en-GB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873214" y="1710467"/>
            <a:ext cx="6480586" cy="44664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400" dirty="0"/>
              <a:t>Smlouvy s 22 třetími zeměmi, z toho jen 11 států upravuje podmínky pro ZP</a:t>
            </a:r>
            <a:endParaRPr lang="cs-CZ" sz="1800" dirty="0"/>
          </a:p>
          <a:p>
            <a:pPr marL="0" indent="0">
              <a:buNone/>
            </a:pPr>
            <a:r>
              <a:rPr lang="cs-CZ" sz="2400" b="1" dirty="0" smtClean="0"/>
              <a:t>Nesmluvní státy</a:t>
            </a:r>
          </a:p>
          <a:p>
            <a:pPr marL="0" indent="0">
              <a:buNone/>
            </a:pPr>
            <a:r>
              <a:rPr lang="cs-CZ" sz="2000" dirty="0" smtClean="0"/>
              <a:t>Pravidlo příslušnosti ke státu místa výkonu činnosti -  </a:t>
            </a:r>
            <a:r>
              <a:rPr lang="cs-CZ" sz="2000" b="1" dirty="0" smtClean="0"/>
              <a:t>Lex Loci </a:t>
            </a:r>
            <a:r>
              <a:rPr lang="cs-CZ" sz="2000" b="1" dirty="0" err="1" smtClean="0"/>
              <a:t>Laboris</a:t>
            </a:r>
            <a:endParaRPr lang="cs-CZ" sz="2000" b="1" dirty="0" smtClean="0"/>
          </a:p>
          <a:p>
            <a:pPr marL="0" indent="0">
              <a:buNone/>
            </a:pPr>
            <a:r>
              <a:rPr lang="cs-CZ" sz="2400" b="1" dirty="0" smtClean="0"/>
              <a:t>Smluvní státy  </a:t>
            </a:r>
          </a:p>
          <a:p>
            <a:pPr marL="0" indent="0">
              <a:buNone/>
            </a:pPr>
            <a:r>
              <a:rPr lang="cs-CZ" sz="2000" dirty="0"/>
              <a:t>Pozor rozsah smluv nekryje celý rozsah sociálního </a:t>
            </a:r>
            <a:r>
              <a:rPr lang="cs-CZ" sz="2000" dirty="0" smtClean="0"/>
              <a:t>zabezpečení </a:t>
            </a:r>
          </a:p>
          <a:p>
            <a:pPr marL="0" indent="0">
              <a:buNone/>
            </a:pPr>
            <a:r>
              <a:rPr lang="cs-CZ" sz="2000" dirty="0" smtClean="0"/>
              <a:t>Kolizní </a:t>
            </a:r>
            <a:r>
              <a:rPr lang="cs-CZ" sz="2000" dirty="0"/>
              <a:t>normy ve smlouvách vylučují právní předpisy druhého státu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 smtClean="0"/>
              <a:t>Výjimka při </a:t>
            </a:r>
            <a:r>
              <a:rPr lang="cs-CZ" sz="2000" b="1" dirty="0" smtClean="0">
                <a:solidFill>
                  <a:srgbClr val="C00000"/>
                </a:solidFill>
              </a:rPr>
              <a:t>vyslání</a:t>
            </a:r>
            <a:r>
              <a:rPr lang="cs-CZ" sz="2000" b="1" dirty="0" smtClean="0"/>
              <a:t> osoba zůstane v SZ vysílajícího státu</a:t>
            </a:r>
          </a:p>
          <a:p>
            <a:pPr marL="0" indent="0">
              <a:buNone/>
            </a:pPr>
            <a:r>
              <a:rPr lang="cs-CZ" sz="2000" dirty="0"/>
              <a:t>Podání žádosti v ČR na příslušné </a:t>
            </a:r>
            <a:r>
              <a:rPr lang="cs-CZ" sz="2000" dirty="0" smtClean="0"/>
              <a:t>OSSZ </a:t>
            </a:r>
            <a:r>
              <a:rPr lang="cs-CZ" sz="2000" dirty="0"/>
              <a:t>o vystavení XX/CZ 111 </a:t>
            </a:r>
          </a:p>
          <a:p>
            <a:pPr marL="0" indent="0">
              <a:buNone/>
            </a:pPr>
            <a:r>
              <a:rPr lang="cs-CZ" sz="2000" dirty="0" smtClean="0"/>
              <a:t>Smlouvy se nemusí vztahovat na občany jiných států</a:t>
            </a:r>
          </a:p>
          <a:p>
            <a:endParaRPr lang="cs-CZ" sz="20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29767" y="475486"/>
            <a:ext cx="538609" cy="5817737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chemeClr val="accent6">
                    <a:lumMod val="50000"/>
                  </a:schemeClr>
                </a:solidFill>
              </a:rPr>
              <a:t>Třetí země světa, smluvní a nesmluvní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8733"/>
              </p:ext>
            </p:extLst>
          </p:nvPr>
        </p:nvGraphicFramePr>
        <p:xfrm>
          <a:off x="1380142" y="2571384"/>
          <a:ext cx="3081305" cy="344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List" r:id="rId5" imgW="2545009" imgH="2842410" progId="Excel.Sheet.12">
                  <p:embed/>
                </p:oleObj>
              </mc:Choice>
              <mc:Fallback>
                <p:oleObj name="List" r:id="rId5" imgW="2545009" imgH="2842410" progId="Excel.Sheet.12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0142" y="2571384"/>
                        <a:ext cx="3081305" cy="3440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21</a:t>
            </a:fld>
            <a:endParaRPr lang="en-GB"/>
          </a:p>
        </p:txBody>
      </p:sp>
      <p:sp>
        <p:nvSpPr>
          <p:cNvPr id="4" name="Zaoblený obdélník 3"/>
          <p:cNvSpPr/>
          <p:nvPr/>
        </p:nvSpPr>
        <p:spPr>
          <a:xfrm>
            <a:off x="1435306" y="1969512"/>
            <a:ext cx="2970975" cy="429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Oblast SZ v ČR</a:t>
            </a:r>
            <a:endParaRPr lang="en-GB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36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480" y="326214"/>
            <a:ext cx="5886855" cy="539547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Pokračování PD A1</a:t>
            </a:r>
            <a:endParaRPr lang="en-GB" sz="3200" b="1" dirty="0">
              <a:solidFill>
                <a:srgbClr val="C0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58758" y="869998"/>
            <a:ext cx="5680954" cy="5908486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97862" y="185275"/>
            <a:ext cx="3424435" cy="37993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7382" y="2793484"/>
            <a:ext cx="3579883" cy="4064516"/>
          </a:xfrm>
          <a:prstGeom prst="rect">
            <a:avLst/>
          </a:prstGeom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05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Zpracování a odeslání žádosti o určení příslušnosti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sz="2200" b="1" dirty="0" smtClean="0">
                <a:solidFill>
                  <a:srgbClr val="C00000"/>
                </a:solidFill>
                <a:hlinkClick r:id="rId3"/>
              </a:rPr>
              <a:t>https://www.cssz.cz/web/cz/podani-zadosti-o-urceni-prislusnosti-883-2004-987-2009</a:t>
            </a:r>
            <a:r>
              <a:rPr lang="cs-CZ" sz="2200" b="1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8175"/>
            <a:ext cx="10515600" cy="531329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000" dirty="0" smtClean="0"/>
              <a:t>Zaměstnanec doloží </a:t>
            </a:r>
            <a:r>
              <a:rPr lang="cs-CZ" sz="2000" dirty="0"/>
              <a:t>referentce </a:t>
            </a:r>
            <a:r>
              <a:rPr lang="cs-CZ" sz="2000" dirty="0" smtClean="0"/>
              <a:t>zaměstnavatele následující </a:t>
            </a:r>
            <a:r>
              <a:rPr lang="cs-CZ" sz="2000" dirty="0" smtClean="0"/>
              <a:t>údaje: dobu vyslání, místo  </a:t>
            </a:r>
            <a:r>
              <a:rPr lang="cs-CZ" sz="2000" dirty="0"/>
              <a:t>pobytu </a:t>
            </a:r>
            <a:r>
              <a:rPr lang="cs-CZ" sz="2000" dirty="0" smtClean="0"/>
              <a:t>a identifikaci organizace vyslání, smlouvu o vyslání nebo pozvánku </a:t>
            </a:r>
            <a:r>
              <a:rPr lang="cs-CZ" sz="2000" dirty="0"/>
              <a:t>na </a:t>
            </a:r>
            <a:r>
              <a:rPr lang="cs-CZ" sz="2000" dirty="0" smtClean="0"/>
              <a:t>konferenci, místo ubytování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>jde-li </a:t>
            </a:r>
            <a:r>
              <a:rPr lang="cs-CZ" sz="2000" dirty="0" smtClean="0"/>
              <a:t>o souběh činnosti tak i výši odměny a pracovní doby u zahraničního zaměstnavatele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Referentka </a:t>
            </a:r>
            <a:r>
              <a:rPr lang="cs-CZ" sz="2000" dirty="0" smtClean="0"/>
              <a:t>vyplní </a:t>
            </a:r>
            <a:r>
              <a:rPr lang="cs-CZ" sz="2000" dirty="0" smtClean="0"/>
              <a:t>společnou Žádost o vystavení potvrzení o příslušnosti k právním předpisům sociálního zabezpečení a připraví vysílací dopis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Vyplněnou žádost podepíše zaměstnanec a zaměstnavatel (odpovědný referent VŠ, v.v.i.)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000" dirty="0" smtClean="0"/>
              <a:t>K žádosti přikládáme </a:t>
            </a:r>
            <a:r>
              <a:rPr lang="cs-CZ" sz="1800" dirty="0" smtClean="0"/>
              <a:t>kopie pracovní smlouvy/pracovních smluv, včetně všech jejich změn a dodatků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/>
              <a:t>kopie smluvních dokumentů, na základě kterých bude vykonávána činnost v zahraničí 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cs-CZ" sz="1800" dirty="0" smtClean="0"/>
              <a:t>V případě vyslání - vysílací dopis, smlouva o vyslání, pozvánka na konferenci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cs-CZ" sz="1800" dirty="0" smtClean="0"/>
              <a:t>V případě souběhu i zahraniční pracovní smlouvu, výše příjmů v zahraničí a v tuzemsku,  nájemní smlouvu či jiné potvrzení k prokázání bydliště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cs-CZ" sz="1800" dirty="0" smtClean="0"/>
              <a:t>U cizinců z třetích zemí i pas a zaměstnaneckou kartu nebo Povolení k pobytu za účelem vědeckého výzkumu na území ČR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endParaRPr lang="cs-CZ" sz="1400" dirty="0" smtClean="0"/>
          </a:p>
          <a:p>
            <a:pPr>
              <a:spcBef>
                <a:spcPts val="300"/>
              </a:spcBef>
            </a:pPr>
            <a:r>
              <a:rPr lang="cs-CZ" sz="2000" dirty="0" smtClean="0"/>
              <a:t>Žádost je možné poslat datovou schránkou na OSSZ, lhůta pro vyřízení je 30 dnů</a:t>
            </a:r>
          </a:p>
          <a:p>
            <a:pPr>
              <a:spcBef>
                <a:spcPts val="300"/>
              </a:spcBef>
            </a:pPr>
            <a:r>
              <a:rPr lang="cs-CZ" sz="2000" dirty="0" smtClean="0"/>
              <a:t>Pokud se nestihne vyřídit před odjezdem, vyžádáme si </a:t>
            </a:r>
            <a:r>
              <a:rPr lang="cs-CZ" sz="2000" b="1" dirty="0" smtClean="0"/>
              <a:t>potvrzení o podání žádosti o A1</a:t>
            </a:r>
            <a:endParaRPr lang="cs-CZ" sz="1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144" y="365125"/>
            <a:ext cx="10094976" cy="111860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Zdravotní pojištění při mobilitách  EU/EEA + CH - Formulář A1 a S1 </a:t>
            </a: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2000" dirty="0" smtClean="0">
                <a:hlinkClick r:id="rId3"/>
              </a:rPr>
              <a:t>https:///</a:t>
            </a:r>
            <a:r>
              <a:rPr lang="cs-CZ" sz="2000" dirty="0" smtClean="0"/>
              <a:t> </a:t>
            </a:r>
            <a:r>
              <a:rPr lang="cs-CZ" sz="2000" dirty="0">
                <a:hlinkClick r:id="rId3"/>
              </a:rPr>
              <a:t>europa.eu/</a:t>
            </a:r>
            <a:r>
              <a:rPr lang="cs-CZ" sz="2000" dirty="0" err="1">
                <a:hlinkClick r:id="rId3"/>
              </a:rPr>
              <a:t>youreurope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citizens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work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social-security-forms</a:t>
            </a:r>
            <a:endParaRPr lang="en-GB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05990" y="1620457"/>
            <a:ext cx="4178462" cy="437523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822066" y="1620456"/>
            <a:ext cx="5531734" cy="473589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EHIC  - pro občany EU/EEA+CH , NE pro  </a:t>
            </a:r>
            <a:r>
              <a:rPr lang="cs-CZ" sz="2000" dirty="0" err="1" smtClean="0"/>
              <a:t>třetizemce</a:t>
            </a:r>
            <a:r>
              <a:rPr lang="cs-CZ" sz="2000" dirty="0" smtClean="0"/>
              <a:t> (zelený průkaz VZP jen v ČR)</a:t>
            </a:r>
          </a:p>
          <a:p>
            <a:r>
              <a:rPr lang="cs-CZ" sz="2000" dirty="0"/>
              <a:t>EHIC </a:t>
            </a:r>
            <a:r>
              <a:rPr lang="cs-CZ" sz="2000" b="1" dirty="0">
                <a:hlinkClick r:id="rId5"/>
              </a:rPr>
              <a:t>nezbytná</a:t>
            </a:r>
            <a:r>
              <a:rPr lang="cs-CZ" sz="2000" dirty="0">
                <a:hlinkClick r:id="rId5"/>
              </a:rPr>
              <a:t> péče </a:t>
            </a:r>
            <a:r>
              <a:rPr lang="cs-CZ" sz="2000" dirty="0" smtClean="0"/>
              <a:t>všude v EU, </a:t>
            </a:r>
            <a:br>
              <a:rPr lang="cs-CZ" sz="2000" dirty="0" smtClean="0"/>
            </a:br>
            <a:r>
              <a:rPr lang="cs-CZ" sz="2000" dirty="0" smtClean="0"/>
              <a:t>pozor na spoluúčast</a:t>
            </a:r>
          </a:p>
          <a:p>
            <a:r>
              <a:rPr lang="cs-CZ" sz="2000" dirty="0" smtClean="0"/>
              <a:t>Mobilita do jiného státu -  </a:t>
            </a:r>
            <a:br>
              <a:rPr lang="cs-CZ" sz="2000" dirty="0" smtClean="0"/>
            </a:br>
            <a:r>
              <a:rPr lang="cs-CZ" sz="2000" dirty="0" smtClean="0"/>
              <a:t>vyslání nebo souběh činností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Získat A1 potvrzení k příslušnosti určité země</a:t>
            </a:r>
            <a:endParaRPr lang="cs-CZ" sz="2000" b="1" dirty="0"/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/>
              <a:t>Pobyt </a:t>
            </a:r>
            <a:r>
              <a:rPr lang="cs-CZ" sz="2000" dirty="0" smtClean="0">
                <a:sym typeface="Symbol" panose="05050102010706020507" pitchFamily="18" charset="2"/>
              </a:rPr>
              <a:t>6 měsíců, žádat o potvrzení</a:t>
            </a:r>
            <a:r>
              <a:rPr lang="cs-CZ" sz="2000" dirty="0" smtClean="0"/>
              <a:t> S1, registrace v  zahraničí </a:t>
            </a:r>
            <a:r>
              <a:rPr lang="cs-CZ" sz="2000" dirty="0"/>
              <a:t>pro účely krytí zdravotní </a:t>
            </a:r>
            <a:r>
              <a:rPr lang="cs-CZ" sz="2000" dirty="0" smtClean="0"/>
              <a:t>péče (</a:t>
            </a:r>
            <a:r>
              <a:rPr lang="en-US" sz="2000" dirty="0" smtClean="0"/>
              <a:t>Registering </a:t>
            </a:r>
            <a:r>
              <a:rPr lang="en-US" sz="2000" dirty="0"/>
              <a:t>for health care </a:t>
            </a:r>
            <a:r>
              <a:rPr lang="en-US" sz="2000" dirty="0" smtClean="0"/>
              <a:t>cover</a:t>
            </a:r>
            <a:r>
              <a:rPr lang="cs-CZ" sz="20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hlinkClick r:id="rId5"/>
              </a:rPr>
              <a:t>Plná péče </a:t>
            </a:r>
            <a:r>
              <a:rPr lang="cs-CZ" sz="2000" dirty="0" smtClean="0"/>
              <a:t>ve státě pojištění (SP a ZP) a </a:t>
            </a:r>
            <a:br>
              <a:rPr lang="cs-CZ" sz="2000" dirty="0" smtClean="0"/>
            </a:br>
            <a:r>
              <a:rPr lang="cs-CZ" sz="2000" dirty="0" smtClean="0">
                <a:hlinkClick r:id="rId5"/>
              </a:rPr>
              <a:t>Plná péče </a:t>
            </a:r>
            <a:r>
              <a:rPr lang="cs-CZ" sz="2000" dirty="0" smtClean="0"/>
              <a:t>ve státě bydliště při mobilitě</a:t>
            </a:r>
            <a:br>
              <a:rPr lang="cs-CZ" sz="2000" dirty="0" smtClean="0"/>
            </a:br>
            <a:r>
              <a:rPr lang="cs-CZ" sz="2000" dirty="0" smtClean="0"/>
              <a:t> přes  S1 s výpomocnou pojišťovnou </a:t>
            </a:r>
            <a:br>
              <a:rPr lang="cs-CZ" sz="2000" dirty="0" smtClean="0"/>
            </a:br>
            <a:r>
              <a:rPr lang="cs-CZ" sz="2000" dirty="0" smtClean="0"/>
              <a:t>v zahraničí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9767" y="475486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68328" y="2268054"/>
            <a:ext cx="1428962" cy="1042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10444119" y="4939655"/>
            <a:ext cx="1387076" cy="1032928"/>
          </a:xfrm>
          <a:prstGeom prst="rect">
            <a:avLst/>
          </a:prstGeom>
        </p:spPr>
      </p:pic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Daně z příjmu ze závislé činnosti </a:t>
            </a:r>
            <a:r>
              <a:rPr lang="cs-CZ" sz="3200" b="1" dirty="0" smtClean="0">
                <a:solidFill>
                  <a:srgbClr val="C00000"/>
                </a:solidFill>
              </a:rPr>
              <a:t>v mezinárodním měřítku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V </a:t>
            </a:r>
            <a:r>
              <a:rPr lang="cs-CZ" sz="1800" u="sng" dirty="0">
                <a:hlinkClick r:id="rId3"/>
              </a:rPr>
              <a:t>ZDP</a:t>
            </a:r>
            <a:r>
              <a:rPr lang="cs-CZ" sz="1800" dirty="0"/>
              <a:t> je zaměstnanec definován jako </a:t>
            </a:r>
            <a:r>
              <a:rPr lang="cs-CZ" sz="1800" b="1" dirty="0"/>
              <a:t>poplatník s příjmy ze závislé činnosti.</a:t>
            </a:r>
            <a:r>
              <a:rPr lang="cs-CZ" sz="1800" dirty="0"/>
              <a:t> Za příjmy ze závislé činnosti jsou pak považovány</a:t>
            </a:r>
            <a:r>
              <a:rPr lang="cs-CZ" sz="1800" dirty="0" smtClean="0"/>
              <a:t>: 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</a:pPr>
            <a:r>
              <a:rPr lang="cs-CZ" sz="1800" b="1" dirty="0" smtClean="0"/>
              <a:t>příjmy </a:t>
            </a:r>
            <a:r>
              <a:rPr lang="cs-CZ" sz="1800" b="1" dirty="0"/>
              <a:t>z pracovněprávního poměru podle </a:t>
            </a:r>
            <a:r>
              <a:rPr lang="cs-CZ" sz="1800" u="sng" dirty="0">
                <a:hlinkClick r:id="rId4"/>
              </a:rPr>
              <a:t>ZP</a:t>
            </a:r>
            <a:r>
              <a:rPr lang="cs-CZ" sz="1800" dirty="0" smtClean="0"/>
              <a:t>, 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</a:pPr>
            <a:r>
              <a:rPr lang="cs-CZ" sz="1800" dirty="0" smtClean="0"/>
              <a:t>další </a:t>
            </a:r>
            <a:r>
              <a:rPr lang="cs-CZ" sz="1800" dirty="0"/>
              <a:t>druhy příjmů, jako funkční požitky, </a:t>
            </a:r>
            <a:r>
              <a:rPr lang="cs-CZ" sz="1800" dirty="0" err="1" smtClean="0"/>
              <a:t>atd</a:t>
            </a:r>
            <a:r>
              <a:rPr lang="cs-CZ" sz="1800" dirty="0" smtClean="0"/>
              <a:t>…</a:t>
            </a: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2000" dirty="0"/>
              <a:t>Zdanění závislé činnosti je </a:t>
            </a:r>
            <a:r>
              <a:rPr lang="cs-CZ" sz="2000" dirty="0" smtClean="0"/>
              <a:t>upraveno </a:t>
            </a:r>
            <a:r>
              <a:rPr lang="cs-CZ" sz="2000" b="1" dirty="0"/>
              <a:t>v bilaterálních smlouvách o zamezení dvojího </a:t>
            </a:r>
            <a:r>
              <a:rPr lang="cs-CZ" sz="2000" b="1" dirty="0" smtClean="0"/>
              <a:t>zdanění (SZDZ) </a:t>
            </a:r>
            <a:r>
              <a:rPr lang="cs-CZ" sz="2000" dirty="0"/>
              <a:t>podle modelové smlouvy </a:t>
            </a:r>
            <a:r>
              <a:rPr lang="cs-CZ" sz="2000" dirty="0" smtClean="0"/>
              <a:t>OECD, pro nás důležitý  </a:t>
            </a:r>
            <a:r>
              <a:rPr lang="cs-CZ" sz="2000" dirty="0"/>
              <a:t>článek 15 </a:t>
            </a:r>
            <a:r>
              <a:rPr lang="cs-CZ" sz="2000" dirty="0" smtClean="0"/>
              <a:t> </a:t>
            </a:r>
            <a:r>
              <a:rPr lang="cs-CZ" sz="2000" dirty="0"/>
              <a:t>„Příjmy ze zaměstnání“, </a:t>
            </a:r>
            <a:r>
              <a:rPr lang="cs-CZ" sz="2000" dirty="0" smtClean="0"/>
              <a:t>který stanoví: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cs-CZ" sz="2000" dirty="0"/>
              <a:t>Primární právo na zdanění má stát zdroje příjmů  ALE za splnění 3 </a:t>
            </a:r>
            <a:r>
              <a:rPr lang="cs-CZ" sz="2000" dirty="0" smtClean="0"/>
              <a:t>podmínek:</a:t>
            </a:r>
            <a:endParaRPr lang="cs-CZ" sz="2000" dirty="0"/>
          </a:p>
          <a:p>
            <a:pPr marL="447675" indent="-447675">
              <a:lnSpc>
                <a:spcPct val="100000"/>
              </a:lnSpc>
              <a:spcBef>
                <a:spcPts val="0"/>
              </a:spcBef>
            </a:pPr>
            <a:r>
              <a:rPr lang="cs-CZ" sz="1800" b="1" dirty="0">
                <a:solidFill>
                  <a:srgbClr val="C00000"/>
                </a:solidFill>
              </a:rPr>
              <a:t>příjemce </a:t>
            </a:r>
            <a:r>
              <a:rPr lang="cs-CZ" sz="1800" b="1" dirty="0" smtClean="0">
                <a:solidFill>
                  <a:srgbClr val="C00000"/>
                </a:solidFill>
              </a:rPr>
              <a:t>příjmu je </a:t>
            </a:r>
            <a:r>
              <a:rPr lang="cs-CZ" sz="1800" b="1" dirty="0">
                <a:solidFill>
                  <a:srgbClr val="C00000"/>
                </a:solidFill>
              </a:rPr>
              <a:t>zaměstnán ve druhém státě po jedno nebo více období nepřesahující v úhrnu 183 dny v jakémkoliv dvanáctiměsíčním období začínajícím nebo končícím v příslušném daňovém roce a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odměny jsou vypláceny zaměstnavatelem nebo za zaměstnavatele, který není rezidentem druhého státu, a</a:t>
            </a:r>
          </a:p>
          <a:p>
            <a:pPr marL="447675" indent="-447675">
              <a:lnSpc>
                <a:spcPct val="100000"/>
              </a:lnSpc>
              <a:spcBef>
                <a:spcPts val="0"/>
              </a:spcBef>
            </a:pPr>
            <a:r>
              <a:rPr lang="cs-CZ" sz="1800" dirty="0"/>
              <a:t>odměny nejdou k tíži stálé provozovny, kterou má zaměstnavatel ve druhém státě.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2000" dirty="0"/>
              <a:t>Pokud vyslání překročí  183 dnů, bude nárok na zdanění příjmů ze závislé činnosti náležet státu, kam byl pracovník vyslán, </a:t>
            </a:r>
            <a:r>
              <a:rPr lang="cs-CZ" sz="2000" b="1" dirty="0"/>
              <a:t>a to od prvního dne vykonávání této </a:t>
            </a:r>
            <a:r>
              <a:rPr lang="cs-CZ" sz="2000" b="1" dirty="0" smtClean="0"/>
              <a:t>činnosti</a:t>
            </a:r>
            <a:r>
              <a:rPr lang="cs-CZ" sz="2000" dirty="0" smtClean="0"/>
              <a:t>.	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2000" dirty="0">
                <a:solidFill>
                  <a:srgbClr val="C00000"/>
                </a:solidFill>
              </a:rPr>
              <a:t>Je-li </a:t>
            </a:r>
            <a:r>
              <a:rPr lang="cs-CZ" sz="2000" dirty="0" smtClean="0">
                <a:solidFill>
                  <a:srgbClr val="C00000"/>
                </a:solidFill>
              </a:rPr>
              <a:t>posuzovaná  </a:t>
            </a:r>
            <a:r>
              <a:rPr lang="cs-CZ" sz="2000" dirty="0">
                <a:solidFill>
                  <a:srgbClr val="C00000"/>
                </a:solidFill>
              </a:rPr>
              <a:t>osoba daňovým rezidentem druhého státu, bude mít  nárok na zdanění druhý stát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cs-CZ" sz="2000" dirty="0" smtClean="0"/>
              <a:t>Poznámka: Některé SZDZ obsahují výjimku pro akademické pracovníky ( Německo, Itálie…)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Zálohy na daň z příjmů ze závislé činnosti -  kde platit ?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30070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/>
              <a:t>V případě, že </a:t>
            </a:r>
            <a:r>
              <a:rPr lang="cs-CZ" sz="2200" dirty="0" smtClean="0"/>
              <a:t>vyslání </a:t>
            </a:r>
            <a:r>
              <a:rPr lang="cs-CZ" sz="2200" dirty="0"/>
              <a:t>překročí 183 </a:t>
            </a:r>
            <a:r>
              <a:rPr lang="cs-CZ" sz="2200" dirty="0" smtClean="0"/>
              <a:t>dní, vysílající organizace se </a:t>
            </a:r>
            <a:r>
              <a:rPr lang="cs-CZ" sz="2200" dirty="0"/>
              <a:t>registruje u daňového úřadu v místě, kam </a:t>
            </a:r>
            <a:r>
              <a:rPr lang="cs-CZ" sz="2200" dirty="0" smtClean="0"/>
              <a:t>byl pracovník vyslán, </a:t>
            </a:r>
            <a:r>
              <a:rPr lang="cs-CZ" sz="2200" dirty="0"/>
              <a:t>pro účel platby daně ze závislé činnosti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Vysílající organizace požádá českého správce </a:t>
            </a:r>
            <a:r>
              <a:rPr lang="cs-CZ" sz="2200" dirty="0"/>
              <a:t>daně </a:t>
            </a:r>
            <a:r>
              <a:rPr lang="cs-CZ" sz="2200" dirty="0" smtClean="0"/>
              <a:t>o zproštění </a:t>
            </a:r>
            <a:r>
              <a:rPr lang="cs-CZ" sz="2200" dirty="0"/>
              <a:t>povinnosti odvádět zálohy dle </a:t>
            </a:r>
            <a:r>
              <a:rPr lang="cs-CZ" sz="2200" u="sng" dirty="0">
                <a:hlinkClick r:id="rId3"/>
              </a:rPr>
              <a:t>§ 38h odst. 12 ZDP</a:t>
            </a:r>
            <a:r>
              <a:rPr lang="cs-CZ" sz="2200" dirty="0" smtClean="0"/>
              <a:t>. ( k tomu potřebuje potvrzení o daňové rezidenci poplatníka v druhém státě)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Daňový poplatník si zažádá nejpozději po ukončení </a:t>
            </a:r>
            <a:r>
              <a:rPr lang="cs-CZ" sz="2200" b="1" dirty="0" smtClean="0"/>
              <a:t>daňového období o potvrzení daňového domicilu </a:t>
            </a:r>
            <a:r>
              <a:rPr lang="cs-CZ" sz="2200" dirty="0" smtClean="0"/>
              <a:t>příslušné země, v této zemi pak daní celosvětové příjmy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V daňovém přiznání v první zemi žádá o přeplatky na zálohách  daně z příjmu.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Používá metody vyloučení dvojího zdanění dle příslušné SZDZ aby zamezil dvojímu zdanění.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 smtClean="0"/>
              <a:t>Kritéria </a:t>
            </a:r>
            <a:r>
              <a:rPr lang="cs-CZ" sz="2200" dirty="0"/>
              <a:t>pro určení daňového domicilu (rezidence) </a:t>
            </a:r>
            <a:endParaRPr lang="cs-CZ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Článek 4 smlouvy o zamezení dvojímu zdanění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200" dirty="0" smtClean="0"/>
              <a:t> Zákony </a:t>
            </a:r>
            <a:r>
              <a:rPr lang="cs-CZ" sz="2200" dirty="0"/>
              <a:t>o </a:t>
            </a:r>
            <a:r>
              <a:rPr lang="cs-CZ" sz="2200" dirty="0" smtClean="0"/>
              <a:t>dani z příjmů </a:t>
            </a:r>
            <a:r>
              <a:rPr lang="cs-CZ" sz="2200" dirty="0"/>
              <a:t>příslušných </a:t>
            </a:r>
            <a:r>
              <a:rPr lang="cs-CZ" sz="2200" dirty="0" smtClean="0"/>
              <a:t>zemí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dirty="0" smtClean="0"/>
              <a:t>O daňový domicil  v ČR se žádá na Finančním úřadě a je nutné doložit důkazní materiály -  pracovní smlouvu, nájemní smlouvu, že zde žijete s rodinou, potvrzení o zálohách a zdanitelném příjmu, 100 Kč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200" dirty="0" smtClean="0"/>
              <a:t>Některé státy vyžadují potvrzení o daňovém domicilu ověřené superlegalizací -  </a:t>
            </a:r>
            <a:r>
              <a:rPr lang="cs-CZ" sz="2200" dirty="0" err="1" smtClean="0"/>
              <a:t>Apostila</a:t>
            </a:r>
            <a:r>
              <a:rPr lang="cs-CZ" sz="2200" dirty="0" smtClean="0"/>
              <a:t> (kolek 100 Kč)</a:t>
            </a:r>
            <a:endParaRPr lang="cs-CZ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Pokud bude český zaměstnanec daňovým rezidentem v jiné zemi než v ČR, tak nemá v ČR nárok na uplatnění slev a daňového zvýhodnění v ČR (na nezaopatřené rodinné příslušníky </a:t>
            </a:r>
            <a:r>
              <a:rPr lang="cs-CZ" sz="2200" dirty="0" err="1" smtClean="0"/>
              <a:t>školkovné</a:t>
            </a:r>
            <a:r>
              <a:rPr lang="cs-CZ" sz="2200" dirty="0" smtClean="0"/>
              <a:t>, atd..), pozor na </a:t>
            </a:r>
            <a:r>
              <a:rPr lang="cs-CZ" sz="2200" dirty="0" err="1" smtClean="0"/>
              <a:t>Home</a:t>
            </a:r>
            <a:r>
              <a:rPr lang="cs-CZ" sz="2200" dirty="0" smtClean="0"/>
              <a:t> </a:t>
            </a:r>
            <a:r>
              <a:rPr lang="cs-CZ" sz="2200" dirty="0" err="1" smtClean="0"/>
              <a:t>office</a:t>
            </a:r>
            <a:r>
              <a:rPr lang="cs-CZ" sz="2200" dirty="0" smtClean="0"/>
              <a:t> v zahraničí.    </a:t>
            </a:r>
            <a:endParaRPr lang="cs-CZ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200" dirty="0" smtClean="0"/>
              <a:t>Naopak cizinec daňový rezident v ČR na benefity nárok má.</a:t>
            </a:r>
            <a:endParaRPr lang="cs-CZ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6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7384" y="337694"/>
            <a:ext cx="10515600" cy="91503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Zdravotní pojištění při vyslání do třetích </a:t>
            </a:r>
            <a:r>
              <a:rPr lang="cs-CZ" sz="3200" b="1" dirty="0">
                <a:solidFill>
                  <a:srgbClr val="C00000"/>
                </a:solidFill>
              </a:rPr>
              <a:t>zemí </a:t>
            </a:r>
            <a:r>
              <a:rPr lang="cs-CZ" sz="3200" b="1" dirty="0" smtClean="0">
                <a:solidFill>
                  <a:srgbClr val="C00000"/>
                </a:solidFill>
              </a:rPr>
              <a:t>světa  </a:t>
            </a:r>
            <a:endParaRPr lang="en-GB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255776" y="1252728"/>
            <a:ext cx="10009632" cy="4813971"/>
          </a:xfrm>
        </p:spPr>
        <p:txBody>
          <a:bodyPr>
            <a:normAutofit fontScale="92500" lnSpcReduction="10000"/>
          </a:bodyPr>
          <a:lstStyle/>
          <a:p>
            <a:pPr marL="171450" indent="0" algn="just">
              <a:buNone/>
            </a:pPr>
            <a:r>
              <a:rPr lang="cs-CZ" sz="2400" dirty="0" smtClean="0"/>
              <a:t>Obecně -  zdravotní pojištění sjednat ve státě výkonu práce</a:t>
            </a:r>
          </a:p>
          <a:p>
            <a:pPr marL="171450" indent="0" algn="just">
              <a:buNone/>
            </a:pPr>
            <a:r>
              <a:rPr lang="cs-CZ" sz="2000" dirty="0" smtClean="0"/>
              <a:t>Smluvní státy pro zdravotní pojištění s ČR  -  neaplikuje se na turistické pobyty a studium</a:t>
            </a:r>
          </a:p>
          <a:p>
            <a:pPr marL="514350" indent="-342900" algn="just"/>
            <a:r>
              <a:rPr lang="cs-CZ" sz="2000" dirty="0" smtClean="0"/>
              <a:t>Albánie</a:t>
            </a:r>
            <a:r>
              <a:rPr lang="cs-CZ" sz="2000" dirty="0"/>
              <a:t>, Černá Hora, </a:t>
            </a:r>
            <a:r>
              <a:rPr lang="cs-CZ" sz="2000" dirty="0" smtClean="0"/>
              <a:t>Izrael, Japonsko, Severní </a:t>
            </a:r>
            <a:r>
              <a:rPr lang="cs-CZ" sz="2000" dirty="0"/>
              <a:t>Makedonie, Srbsko, </a:t>
            </a:r>
            <a:r>
              <a:rPr lang="cs-CZ" sz="2000" dirty="0" smtClean="0"/>
              <a:t>Sýrie, Tunisko</a:t>
            </a:r>
            <a:r>
              <a:rPr lang="cs-CZ" sz="2000" dirty="0"/>
              <a:t>, </a:t>
            </a:r>
            <a:r>
              <a:rPr lang="cs-CZ" sz="2000" dirty="0" smtClean="0"/>
              <a:t>Turecko, USA,, asociační dohody Alžírsko, Maroko, </a:t>
            </a:r>
            <a:r>
              <a:rPr lang="cs-CZ" sz="2000" dirty="0" err="1"/>
              <a:t>B</a:t>
            </a:r>
            <a:r>
              <a:rPr lang="cs-CZ" sz="2000" dirty="0" err="1" smtClean="0"/>
              <a:t>rexit</a:t>
            </a:r>
            <a:r>
              <a:rPr lang="cs-CZ" sz="2000" dirty="0" smtClean="0"/>
              <a:t> -  </a:t>
            </a:r>
            <a:r>
              <a:rPr lang="cs-CZ" sz="2000" dirty="0"/>
              <a:t>Velká Británie</a:t>
            </a:r>
          </a:p>
          <a:p>
            <a:pPr marL="514350" indent="-342900" algn="just"/>
            <a:r>
              <a:rPr lang="cs-CZ" sz="2000" dirty="0"/>
              <a:t>nutná a neodkladná péče </a:t>
            </a:r>
            <a:r>
              <a:rPr lang="cs-CZ" sz="2000" dirty="0" smtClean="0"/>
              <a:t>– (</a:t>
            </a:r>
            <a:r>
              <a:rPr lang="cs-CZ" sz="2000" i="1" dirty="0" smtClean="0"/>
              <a:t>vede </a:t>
            </a:r>
            <a:r>
              <a:rPr lang="cs-CZ" sz="2000" i="1" dirty="0"/>
              <a:t>k odvrácení ohrožení života nebo </a:t>
            </a:r>
            <a:r>
              <a:rPr lang="cs-CZ" sz="2000" i="1" dirty="0" smtClean="0"/>
              <a:t>zdraví</a:t>
            </a:r>
            <a:r>
              <a:rPr lang="cs-CZ" sz="2000" dirty="0" smtClean="0"/>
              <a:t>)</a:t>
            </a:r>
            <a:endParaRPr lang="cs-CZ" sz="2000" dirty="0"/>
          </a:p>
          <a:p>
            <a:pPr marL="914400" lvl="1" indent="-342900" algn="just"/>
            <a:r>
              <a:rPr lang="cs-CZ" sz="2000" b="1" dirty="0" smtClean="0"/>
              <a:t>Vyřídit bilaterální formuláře </a:t>
            </a:r>
            <a:r>
              <a:rPr lang="cs-CZ" sz="2000" b="1" dirty="0"/>
              <a:t>XY/CZ </a:t>
            </a:r>
            <a:r>
              <a:rPr lang="cs-CZ" sz="2000" b="1" dirty="0" smtClean="0"/>
              <a:t>111  </a:t>
            </a:r>
            <a:r>
              <a:rPr lang="cs-CZ" sz="2000" dirty="0" smtClean="0"/>
              <a:t>(ČSSZ)</a:t>
            </a:r>
            <a:endParaRPr lang="cs-CZ" sz="2000" dirty="0"/>
          </a:p>
          <a:p>
            <a:pPr marL="914400" lvl="1" indent="-342900" algn="just"/>
            <a:r>
              <a:rPr lang="cs-CZ" sz="2000" dirty="0"/>
              <a:t>zjistit si specifické podmínky pro každou </a:t>
            </a:r>
            <a:r>
              <a:rPr lang="cs-CZ" sz="2000" dirty="0" smtClean="0"/>
              <a:t>zemi</a:t>
            </a:r>
          </a:p>
          <a:p>
            <a:pPr marL="914400" lvl="1" indent="-342900" algn="just"/>
            <a:r>
              <a:rPr lang="cs-CZ" sz="2000" dirty="0" smtClean="0"/>
              <a:t>výpomocná </a:t>
            </a:r>
            <a:r>
              <a:rPr lang="cs-CZ" sz="2000" dirty="0"/>
              <a:t>registrace u </a:t>
            </a:r>
            <a:r>
              <a:rPr lang="cs-CZ" sz="2000" dirty="0" smtClean="0"/>
              <a:t>zahraniční ZP </a:t>
            </a:r>
            <a:r>
              <a:rPr lang="cs-CZ" sz="2000" dirty="0"/>
              <a:t>→ Potvrzení o </a:t>
            </a:r>
            <a:r>
              <a:rPr lang="cs-CZ" sz="2000" dirty="0" smtClean="0"/>
              <a:t>registraci</a:t>
            </a:r>
          </a:p>
          <a:p>
            <a:pPr marL="914400" lvl="1" indent="-342900" algn="just"/>
            <a:r>
              <a:rPr lang="cs-CZ" sz="2000" dirty="0" smtClean="0"/>
              <a:t>Nutné komerční připojištění -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Ostatní země nutno sjednat komerční zdravotní pojištění,  </a:t>
            </a:r>
          </a:p>
          <a:p>
            <a:r>
              <a:rPr lang="cs-CZ" sz="2000" dirty="0" smtClean="0"/>
              <a:t>Obecně - cestovní pojištění, pojištění úrazu a nemoci z povolání, pojištění odpovědnosti.</a:t>
            </a:r>
          </a:p>
          <a:p>
            <a:r>
              <a:rPr lang="cs-CZ" sz="2000" dirty="0"/>
              <a:t>Vyslání </a:t>
            </a:r>
            <a:r>
              <a:rPr lang="cs-CZ" sz="2000" dirty="0" smtClean="0"/>
              <a:t>delší než 6 </a:t>
            </a:r>
            <a:r>
              <a:rPr lang="cs-CZ" sz="2000" dirty="0"/>
              <a:t>měsíců </a:t>
            </a:r>
            <a:r>
              <a:rPr lang="cs-CZ" sz="2000" dirty="0" smtClean="0"/>
              <a:t>možno požádat </a:t>
            </a:r>
            <a:r>
              <a:rPr lang="cs-CZ" sz="2000" dirty="0"/>
              <a:t>o vynětí z českého systému veřejného ZP podle § 2 odst. 5 zákona č. 48/1997 Sb</a:t>
            </a:r>
            <a:r>
              <a:rPr lang="cs-CZ" sz="2000" dirty="0" smtClean="0"/>
              <a:t>. </a:t>
            </a:r>
            <a:br>
              <a:rPr lang="cs-CZ" sz="2000" dirty="0" smtClean="0"/>
            </a:br>
            <a:r>
              <a:rPr lang="cs-CZ" sz="2000" dirty="0" smtClean="0"/>
              <a:t>Podmínka -  osoba předloží doklad o zdravotním pojištění v hostitelském státě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29767" y="475486"/>
            <a:ext cx="538609" cy="5817737"/>
          </a:xfrm>
          <a:prstGeom prst="rect">
            <a:avLst/>
          </a:prstGeom>
          <a:solidFill>
            <a:srgbClr val="FFC000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chemeClr val="accent6">
                    <a:lumMod val="50000"/>
                  </a:schemeClr>
                </a:solidFill>
              </a:rPr>
              <a:t>Třetí země světa, smluvní a nesmluvní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781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A</a:t>
            </a:r>
            <a:r>
              <a:rPr lang="en-GB" sz="2800" b="1" dirty="0" err="1" smtClean="0">
                <a:solidFill>
                  <a:srgbClr val="C00000"/>
                </a:solidFill>
              </a:rPr>
              <a:t>dministrativní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povinnosti</a:t>
            </a:r>
            <a:r>
              <a:rPr lang="en-GB" sz="2800" b="1" dirty="0">
                <a:solidFill>
                  <a:srgbClr val="C00000"/>
                </a:solidFill>
              </a:rPr>
              <a:t>, </a:t>
            </a:r>
            <a:r>
              <a:rPr lang="en-GB" sz="2800" b="1" dirty="0" err="1">
                <a:solidFill>
                  <a:srgbClr val="C00000"/>
                </a:solidFill>
              </a:rPr>
              <a:t>které</a:t>
            </a:r>
            <a:r>
              <a:rPr lang="en-GB" sz="2800" b="1" dirty="0">
                <a:solidFill>
                  <a:srgbClr val="C00000"/>
                </a:solidFill>
              </a:rPr>
              <a:t> je </a:t>
            </a:r>
            <a:r>
              <a:rPr lang="en-GB" sz="2800" b="1" dirty="0" err="1">
                <a:solidFill>
                  <a:srgbClr val="C00000"/>
                </a:solidFill>
              </a:rPr>
              <a:t>nutné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řešit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>
                <a:solidFill>
                  <a:srgbClr val="C00000"/>
                </a:solidFill>
              </a:rPr>
              <a:t>před</a:t>
            </a:r>
            <a:r>
              <a:rPr lang="en-GB" sz="2800" b="1" dirty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výjezdem</a:t>
            </a:r>
            <a:r>
              <a:rPr lang="cs-CZ" sz="2800" b="1" dirty="0" smtClean="0">
                <a:solidFill>
                  <a:srgbClr val="C00000"/>
                </a:solidFill>
              </a:rPr>
              <a:t> (občan ČR)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102936"/>
          <a:ext cx="7165159" cy="3809030"/>
        </p:xfrm>
        <a:graphic>
          <a:graphicData uri="http://schemas.openxmlformats.org/drawingml/2006/table">
            <a:tbl>
              <a:tblPr firstRow="1" firstCol="1" bandRow="1"/>
              <a:tblGrid>
                <a:gridCol w="1367250">
                  <a:extLst>
                    <a:ext uri="{9D8B030D-6E8A-4147-A177-3AD203B41FA5}">
                      <a16:colId xmlns:a16="http://schemas.microsoft.com/office/drawing/2014/main" val="3009166367"/>
                    </a:ext>
                  </a:extLst>
                </a:gridCol>
                <a:gridCol w="735219">
                  <a:extLst>
                    <a:ext uri="{9D8B030D-6E8A-4147-A177-3AD203B41FA5}">
                      <a16:colId xmlns:a16="http://schemas.microsoft.com/office/drawing/2014/main" val="2131159926"/>
                    </a:ext>
                  </a:extLst>
                </a:gridCol>
                <a:gridCol w="735219">
                  <a:extLst>
                    <a:ext uri="{9D8B030D-6E8A-4147-A177-3AD203B41FA5}">
                      <a16:colId xmlns:a16="http://schemas.microsoft.com/office/drawing/2014/main" val="1384312242"/>
                    </a:ext>
                  </a:extLst>
                </a:gridCol>
                <a:gridCol w="735219">
                  <a:extLst>
                    <a:ext uri="{9D8B030D-6E8A-4147-A177-3AD203B41FA5}">
                      <a16:colId xmlns:a16="http://schemas.microsoft.com/office/drawing/2014/main" val="4100285920"/>
                    </a:ext>
                  </a:extLst>
                </a:gridCol>
                <a:gridCol w="735219">
                  <a:extLst>
                    <a:ext uri="{9D8B030D-6E8A-4147-A177-3AD203B41FA5}">
                      <a16:colId xmlns:a16="http://schemas.microsoft.com/office/drawing/2014/main" val="970928026"/>
                    </a:ext>
                  </a:extLst>
                </a:gridCol>
                <a:gridCol w="1028661">
                  <a:extLst>
                    <a:ext uri="{9D8B030D-6E8A-4147-A177-3AD203B41FA5}">
                      <a16:colId xmlns:a16="http://schemas.microsoft.com/office/drawing/2014/main" val="2240251719"/>
                    </a:ext>
                  </a:extLst>
                </a:gridCol>
                <a:gridCol w="1028661">
                  <a:extLst>
                    <a:ext uri="{9D8B030D-6E8A-4147-A177-3AD203B41FA5}">
                      <a16:colId xmlns:a16="http://schemas.microsoft.com/office/drawing/2014/main" val="1311635350"/>
                    </a:ext>
                  </a:extLst>
                </a:gridCol>
                <a:gridCol w="799711">
                  <a:extLst>
                    <a:ext uri="{9D8B030D-6E8A-4147-A177-3AD203B41FA5}">
                      <a16:colId xmlns:a16="http://schemas.microsoft.com/office/drawing/2014/main" val="2955321099"/>
                    </a:ext>
                  </a:extLst>
                </a:gridCol>
              </a:tblGrid>
              <a:tr h="941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Výjezd do země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dnů pobytu v zahraničí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Zvací dopis, smlouva o vyslání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Vízum, povolení k pobytu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pro určení SZ nebo ekvivalent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Zdravotní pojištění, sjednání 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Daňový domicil hostitelské země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Překlady pracovní smlouvy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733350"/>
                  </a:ext>
                </a:extLst>
              </a:tr>
              <a:tr h="2153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EU/EHP a Švýcarsko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ne/ano*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155675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235193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 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527099"/>
                  </a:ext>
                </a:extLst>
              </a:tr>
              <a:tr h="21539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Třetí země </a:t>
                      </a:r>
                      <a:r>
                        <a:rPr lang="cs-CZ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smluvní </a:t>
                      </a:r>
                      <a:r>
                        <a:rPr lang="cs-CZ" sz="1400" u="sng" dirty="0" smtClean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pro SZ</a:t>
                      </a:r>
                      <a:r>
                        <a:rPr lang="cs-CZ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pro </a:t>
                      </a:r>
                      <a:r>
                        <a:rPr lang="cs-CZ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daň z příjmu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Dle smlouvy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665858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8-90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Dle smlouvy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999952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Dle smlouvy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573071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Dle smlouvy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426566"/>
                  </a:ext>
                </a:extLst>
              </a:tr>
              <a:tr h="2153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Třetí země smluvní pouze pro </a:t>
                      </a:r>
                      <a:r>
                        <a:rPr lang="cs-CZ" sz="14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daň z příjmu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861963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6269575"/>
                  </a:ext>
                </a:extLst>
              </a:tr>
              <a:tr h="2823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432681"/>
                  </a:ext>
                </a:extLst>
              </a:tr>
              <a:tr h="21539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Třetí země nesmluvní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523317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90-183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128030"/>
                  </a:ext>
                </a:extLst>
              </a:tr>
              <a:tr h="2153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</a:t>
                      </a: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491637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838200" y="5115583"/>
          <a:ext cx="8546970" cy="1076326"/>
        </p:xfrm>
        <a:graphic>
          <a:graphicData uri="http://schemas.openxmlformats.org/drawingml/2006/table">
            <a:tbl>
              <a:tblPr firstRow="1" firstCol="1" bandRow="1"/>
              <a:tblGrid>
                <a:gridCol w="1700570">
                  <a:extLst>
                    <a:ext uri="{9D8B030D-6E8A-4147-A177-3AD203B41FA5}">
                      <a16:colId xmlns:a16="http://schemas.microsoft.com/office/drawing/2014/main" val="1470900279"/>
                    </a:ext>
                  </a:extLst>
                </a:gridCol>
                <a:gridCol w="914458">
                  <a:extLst>
                    <a:ext uri="{9D8B030D-6E8A-4147-A177-3AD203B41FA5}">
                      <a16:colId xmlns:a16="http://schemas.microsoft.com/office/drawing/2014/main" val="2732205325"/>
                    </a:ext>
                  </a:extLst>
                </a:gridCol>
                <a:gridCol w="914458">
                  <a:extLst>
                    <a:ext uri="{9D8B030D-6E8A-4147-A177-3AD203B41FA5}">
                      <a16:colId xmlns:a16="http://schemas.microsoft.com/office/drawing/2014/main" val="4263492212"/>
                    </a:ext>
                  </a:extLst>
                </a:gridCol>
                <a:gridCol w="914458">
                  <a:extLst>
                    <a:ext uri="{9D8B030D-6E8A-4147-A177-3AD203B41FA5}">
                      <a16:colId xmlns:a16="http://schemas.microsoft.com/office/drawing/2014/main" val="3761163636"/>
                    </a:ext>
                  </a:extLst>
                </a:gridCol>
                <a:gridCol w="914458">
                  <a:extLst>
                    <a:ext uri="{9D8B030D-6E8A-4147-A177-3AD203B41FA5}">
                      <a16:colId xmlns:a16="http://schemas.microsoft.com/office/drawing/2014/main" val="1739454600"/>
                    </a:ext>
                  </a:extLst>
                </a:gridCol>
                <a:gridCol w="914458">
                  <a:extLst>
                    <a:ext uri="{9D8B030D-6E8A-4147-A177-3AD203B41FA5}">
                      <a16:colId xmlns:a16="http://schemas.microsoft.com/office/drawing/2014/main" val="1937318118"/>
                    </a:ext>
                  </a:extLst>
                </a:gridCol>
                <a:gridCol w="1279437">
                  <a:extLst>
                    <a:ext uri="{9D8B030D-6E8A-4147-A177-3AD203B41FA5}">
                      <a16:colId xmlns:a16="http://schemas.microsoft.com/office/drawing/2014/main" val="3591717054"/>
                    </a:ext>
                  </a:extLst>
                </a:gridCol>
                <a:gridCol w="994673">
                  <a:extLst>
                    <a:ext uri="{9D8B030D-6E8A-4147-A177-3AD203B41FA5}">
                      <a16:colId xmlns:a16="http://schemas.microsoft.com/office/drawing/2014/main" val="2544219477"/>
                    </a:ext>
                  </a:extLst>
                </a:gridCol>
              </a:tblGrid>
              <a:tr h="500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 náležitosti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Zvací dopis, smlouva o vyslání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Vízum, povolení k pobytu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 pro určení SZ nebo ekvivalent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Zdravotní pojištění nebo S1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Cestovní pojištění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Daňový domicil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Překlad pracovní smlouvy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703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Doba trvání vyřízení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týden až 2 měsíce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dní až 2 měsíce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dnů od podání žádosti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den až měsíc, S1 až po získání 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den až týden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 ČR 30 dnů od podání žádosti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týden až měsíc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698837"/>
                  </a:ext>
                </a:extLst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8610600" y="1126314"/>
            <a:ext cx="2371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* </a:t>
            </a:r>
            <a:r>
              <a:rPr lang="cs-CZ" sz="1400" dirty="0" err="1" smtClean="0"/>
              <a:t>Koordinční</a:t>
            </a:r>
            <a:r>
              <a:rPr lang="cs-CZ" sz="1400" dirty="0" smtClean="0"/>
              <a:t> </a:t>
            </a:r>
            <a:r>
              <a:rPr lang="en-GB" sz="1400" dirty="0" err="1" smtClean="0"/>
              <a:t>nařízení</a:t>
            </a:r>
            <a:r>
              <a:rPr lang="en-GB" sz="1400" dirty="0" smtClean="0"/>
              <a:t> </a:t>
            </a:r>
            <a:r>
              <a:rPr lang="en-GB" sz="1400" dirty="0" err="1"/>
              <a:t>nestanoví</a:t>
            </a:r>
            <a:r>
              <a:rPr lang="en-GB" sz="1400" dirty="0"/>
              <a:t> </a:t>
            </a:r>
            <a:r>
              <a:rPr lang="en-GB" sz="1400" dirty="0" err="1" smtClean="0"/>
              <a:t>počet</a:t>
            </a:r>
            <a:r>
              <a:rPr lang="cs-CZ" sz="1400" dirty="0" smtClean="0"/>
              <a:t> </a:t>
            </a:r>
            <a:r>
              <a:rPr lang="en-GB" sz="1400" dirty="0" err="1" smtClean="0"/>
              <a:t>dnů</a:t>
            </a:r>
            <a:r>
              <a:rPr lang="en-GB" sz="1400" dirty="0"/>
              <a:t>, od </a:t>
            </a:r>
            <a:r>
              <a:rPr lang="en-GB" sz="1400" dirty="0" err="1"/>
              <a:t>kdy</a:t>
            </a:r>
            <a:r>
              <a:rPr lang="en-GB" sz="1400" dirty="0"/>
              <a:t> je </a:t>
            </a:r>
            <a:r>
              <a:rPr lang="en-GB" sz="1400" dirty="0" err="1"/>
              <a:t>nutné</a:t>
            </a:r>
            <a:r>
              <a:rPr lang="en-GB" sz="1400" dirty="0"/>
              <a:t> </a:t>
            </a:r>
            <a:r>
              <a:rPr lang="en-GB" sz="1400" dirty="0" err="1"/>
              <a:t>žádat</a:t>
            </a:r>
            <a:r>
              <a:rPr lang="en-GB" sz="1400" dirty="0"/>
              <a:t>. </a:t>
            </a:r>
            <a:r>
              <a:rPr lang="cs-CZ" sz="1400" dirty="0" smtClean="0"/>
              <a:t>Kvůli kontrolám</a:t>
            </a:r>
            <a:r>
              <a:rPr lang="en-GB" sz="1400" dirty="0" smtClean="0"/>
              <a:t> </a:t>
            </a:r>
            <a:r>
              <a:rPr lang="en-GB" sz="1400" dirty="0" err="1"/>
              <a:t>doporučováno</a:t>
            </a:r>
            <a:endParaRPr lang="en-GB" sz="1400" dirty="0"/>
          </a:p>
          <a:p>
            <a:r>
              <a:rPr lang="en-GB" sz="1400" dirty="0" err="1"/>
              <a:t>žádat</a:t>
            </a:r>
            <a:r>
              <a:rPr lang="en-GB" sz="1400" dirty="0"/>
              <a:t> </a:t>
            </a:r>
            <a:r>
              <a:rPr lang="cs-CZ" sz="1400" dirty="0" smtClean="0"/>
              <a:t>i pro pracovní cesty </a:t>
            </a:r>
            <a:r>
              <a:rPr lang="en-GB" sz="1400" dirty="0" err="1" smtClean="0"/>
              <a:t>kratší</a:t>
            </a:r>
            <a:r>
              <a:rPr lang="en-GB" sz="1400" dirty="0" smtClean="0"/>
              <a:t> </a:t>
            </a:r>
            <a:r>
              <a:rPr lang="en-GB" sz="1400" dirty="0" err="1"/>
              <a:t>než</a:t>
            </a:r>
            <a:r>
              <a:rPr lang="en-GB" sz="1400" dirty="0"/>
              <a:t> 7 </a:t>
            </a:r>
            <a:r>
              <a:rPr lang="en-GB" sz="1400" dirty="0" err="1"/>
              <a:t>dnů</a:t>
            </a:r>
            <a:r>
              <a:rPr lang="en-GB" sz="1400" dirty="0"/>
              <a:t>, </a:t>
            </a:r>
            <a:r>
              <a:rPr lang="en-GB" sz="1400" dirty="0" err="1"/>
              <a:t>dochází</a:t>
            </a:r>
            <a:r>
              <a:rPr lang="en-GB" sz="1400" dirty="0"/>
              <a:t>-li k </a:t>
            </a:r>
            <a:r>
              <a:rPr lang="en-GB" sz="1400" dirty="0" err="1"/>
              <a:t>výkonu</a:t>
            </a:r>
            <a:r>
              <a:rPr lang="en-GB" sz="1400" dirty="0"/>
              <a:t> </a:t>
            </a:r>
            <a:r>
              <a:rPr lang="en-GB" sz="1400" dirty="0" err="1" smtClean="0"/>
              <a:t>práce</a:t>
            </a:r>
            <a:r>
              <a:rPr lang="cs-CZ" sz="1400" dirty="0" smtClean="0"/>
              <a:t> </a:t>
            </a:r>
            <a:r>
              <a:rPr lang="en-GB" sz="1400" dirty="0" smtClean="0"/>
              <a:t>v </a:t>
            </a:r>
            <a:r>
              <a:rPr lang="en-GB" sz="1400" dirty="0" err="1"/>
              <a:t>prostorách</a:t>
            </a:r>
            <a:r>
              <a:rPr lang="en-GB" sz="1400" dirty="0"/>
              <a:t> </a:t>
            </a:r>
            <a:r>
              <a:rPr lang="en-GB" sz="1400" dirty="0" err="1"/>
              <a:t>jiné</a:t>
            </a:r>
            <a:r>
              <a:rPr lang="en-GB" sz="1400" dirty="0"/>
              <a:t> </a:t>
            </a:r>
            <a:r>
              <a:rPr lang="en-GB" sz="1400" dirty="0" err="1"/>
              <a:t>společnosti</a:t>
            </a:r>
            <a:r>
              <a:rPr lang="en-GB" sz="1400" dirty="0"/>
              <a:t> </a:t>
            </a:r>
            <a:endParaRPr lang="cs-CZ" sz="1400" dirty="0" smtClean="0"/>
          </a:p>
          <a:p>
            <a:r>
              <a:rPr lang="en-GB" sz="1400" dirty="0" smtClean="0"/>
              <a:t>** </a:t>
            </a:r>
            <a:r>
              <a:rPr lang="en-GB" sz="1400" dirty="0" err="1"/>
              <a:t>Ohlašovací</a:t>
            </a:r>
            <a:r>
              <a:rPr lang="en-GB" sz="1400" dirty="0"/>
              <a:t> </a:t>
            </a:r>
            <a:r>
              <a:rPr lang="en-GB" sz="1400" dirty="0" err="1"/>
              <a:t>povinnost</a:t>
            </a:r>
            <a:r>
              <a:rPr lang="en-GB" sz="1400" dirty="0"/>
              <a:t> v </a:t>
            </a:r>
            <a:r>
              <a:rPr lang="en-GB" sz="1400" dirty="0" err="1"/>
              <a:t>zemích</a:t>
            </a:r>
            <a:r>
              <a:rPr lang="en-GB" sz="1400" dirty="0"/>
              <a:t> EU </a:t>
            </a:r>
            <a:r>
              <a:rPr lang="en-GB" sz="1400" dirty="0" err="1"/>
              <a:t>českým</a:t>
            </a:r>
            <a:r>
              <a:rPr lang="en-GB" sz="1400" dirty="0"/>
              <a:t> </a:t>
            </a:r>
            <a:r>
              <a:rPr lang="en-GB" sz="1400" dirty="0" err="1"/>
              <a:t>zaměstnavatelem</a:t>
            </a:r>
            <a:r>
              <a:rPr lang="en-GB" sz="1400" dirty="0"/>
              <a:t> </a:t>
            </a:r>
            <a:r>
              <a:rPr lang="cs-CZ" sz="1400" dirty="0" smtClean="0"/>
              <a:t> v případě </a:t>
            </a:r>
            <a:r>
              <a:rPr lang="en-GB" sz="1400" dirty="0" err="1" smtClean="0"/>
              <a:t>vyslání</a:t>
            </a:r>
            <a:r>
              <a:rPr lang="en-GB" sz="1400" dirty="0" smtClean="0"/>
              <a:t> </a:t>
            </a:r>
            <a:r>
              <a:rPr lang="en-GB" sz="1400" dirty="0" err="1"/>
              <a:t>zaměstnance</a:t>
            </a:r>
            <a:endParaRPr lang="en-GB" sz="1400" dirty="0"/>
          </a:p>
          <a:p>
            <a:r>
              <a:rPr lang="en-GB" sz="1400" dirty="0" err="1"/>
              <a:t>ve</a:t>
            </a:r>
            <a:r>
              <a:rPr lang="en-GB" sz="1400" dirty="0"/>
              <a:t> </a:t>
            </a:r>
            <a:r>
              <a:rPr lang="en-GB" sz="1400" dirty="0" err="1"/>
              <a:t>smyslu</a:t>
            </a:r>
            <a:r>
              <a:rPr lang="en-GB" sz="1400" dirty="0"/>
              <a:t> </a:t>
            </a:r>
            <a:r>
              <a:rPr lang="en-GB" sz="1400" dirty="0" err="1"/>
              <a:t>Směrnice</a:t>
            </a:r>
            <a:r>
              <a:rPr lang="en-GB" sz="1400" dirty="0"/>
              <a:t> EP a </a:t>
            </a:r>
            <a:r>
              <a:rPr lang="en-GB" sz="1400" dirty="0" err="1"/>
              <a:t>Rady</a:t>
            </a:r>
            <a:r>
              <a:rPr lang="en-GB" sz="1400" dirty="0"/>
              <a:t> (ES) č. 96/71/ES se </a:t>
            </a:r>
            <a:r>
              <a:rPr lang="en-GB" sz="1400" b="1" dirty="0" err="1"/>
              <a:t>nevztahuje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zahraniční</a:t>
            </a:r>
            <a:r>
              <a:rPr lang="en-GB" sz="1400" dirty="0"/>
              <a:t> </a:t>
            </a:r>
            <a:r>
              <a:rPr lang="en-GB" sz="1400" dirty="0" err="1" smtClean="0"/>
              <a:t>pracovní</a:t>
            </a:r>
            <a:r>
              <a:rPr lang="cs-CZ" sz="1400" dirty="0" smtClean="0"/>
              <a:t> </a:t>
            </a:r>
            <a:r>
              <a:rPr lang="en-GB" sz="1400" dirty="0" err="1" smtClean="0"/>
              <a:t>cesty</a:t>
            </a:r>
            <a:r>
              <a:rPr lang="en-GB" sz="1400" dirty="0"/>
              <a:t>, </a:t>
            </a:r>
            <a:r>
              <a:rPr lang="en-GB" sz="1400" dirty="0" err="1"/>
              <a:t>kde</a:t>
            </a:r>
            <a:r>
              <a:rPr lang="en-GB" sz="1400" dirty="0"/>
              <a:t> </a:t>
            </a:r>
            <a:r>
              <a:rPr lang="en-GB" sz="1400" b="1" dirty="0" err="1"/>
              <a:t>nejsou</a:t>
            </a:r>
            <a:r>
              <a:rPr lang="en-GB" sz="1400" b="1" dirty="0"/>
              <a:t> </a:t>
            </a:r>
            <a:r>
              <a:rPr lang="en-GB" sz="1400" b="1" dirty="0" err="1"/>
              <a:t>poskytovány</a:t>
            </a:r>
            <a:r>
              <a:rPr lang="en-GB" sz="1400" b="1" dirty="0"/>
              <a:t> </a:t>
            </a:r>
            <a:r>
              <a:rPr lang="en-GB" sz="1400" b="1" dirty="0" err="1"/>
              <a:t>žádné</a:t>
            </a:r>
            <a:r>
              <a:rPr lang="en-GB" sz="1400" b="1" dirty="0"/>
              <a:t> </a:t>
            </a:r>
            <a:r>
              <a:rPr lang="en-GB" sz="1400" b="1" dirty="0" err="1"/>
              <a:t>služby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266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16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Shrnutí - Co učinit před výjezdem a pobytem v zahraničí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252728"/>
            <a:ext cx="10515600" cy="4924235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Zjistit do jaké země pracovník vyjíždí - do EU/EHP, Švýcarska nebo do třetí země? 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Koho vysíláme Čecha, EU občana nebo rodinného příslušníka, nebo </a:t>
            </a:r>
            <a:r>
              <a:rPr lang="cs-CZ" sz="2000" dirty="0" err="1" smtClean="0"/>
              <a:t>třetizemce</a:t>
            </a:r>
            <a:r>
              <a:rPr lang="cs-CZ" sz="2000" dirty="0" smtClean="0"/>
              <a:t> ?</a:t>
            </a:r>
          </a:p>
          <a:p>
            <a:r>
              <a:rPr lang="cs-CZ" sz="2000" b="1" dirty="0" smtClean="0"/>
              <a:t>Pro pobyty </a:t>
            </a:r>
            <a:r>
              <a:rPr lang="cs-CZ" sz="2000" b="1" dirty="0" smtClean="0">
                <a:sym typeface="Symbol" panose="05050102010706020507" pitchFamily="18" charset="2"/>
              </a:rPr>
              <a:t> 7 dnů </a:t>
            </a:r>
            <a:r>
              <a:rPr lang="cs-CZ" sz="2000" dirty="0" smtClean="0">
                <a:sym typeface="Symbol" panose="05050102010706020507" pitchFamily="18" charset="2"/>
              </a:rPr>
              <a:t>– zajistit si předem </a:t>
            </a:r>
            <a:r>
              <a:rPr lang="cs-CZ" sz="2000" dirty="0" smtClean="0"/>
              <a:t>písemnou dohodu mezi organizací vysílací, hostitelskou a vysílanou osobou s náležitostmi</a:t>
            </a:r>
            <a:r>
              <a:rPr lang="cs-CZ" sz="2000" dirty="0"/>
              <a:t> </a:t>
            </a:r>
            <a:r>
              <a:rPr lang="cs-CZ" sz="2000" b="1" dirty="0" smtClean="0"/>
              <a:t>- </a:t>
            </a:r>
            <a:r>
              <a:rPr lang="cs-CZ" sz="2000" dirty="0" smtClean="0"/>
              <a:t>identifikace smluvních stran, účel, doba a místo pobytu, </a:t>
            </a:r>
            <a:r>
              <a:rPr lang="cs-CZ" sz="2000" b="1" dirty="0">
                <a:solidFill>
                  <a:srgbClr val="C00000"/>
                </a:solidFill>
              </a:rPr>
              <a:t>v čí prospěch je činnost </a:t>
            </a:r>
            <a:r>
              <a:rPr lang="cs-CZ" sz="2000" b="1" dirty="0" smtClean="0">
                <a:solidFill>
                  <a:srgbClr val="C00000"/>
                </a:solidFill>
              </a:rPr>
              <a:t>vykonávána </a:t>
            </a:r>
            <a:r>
              <a:rPr lang="cs-CZ" sz="2000" dirty="0" smtClean="0"/>
              <a:t>(pozor na vykonávání služby v zahraničí)</a:t>
            </a:r>
          </a:p>
          <a:p>
            <a:r>
              <a:rPr lang="cs-CZ" sz="2000" dirty="0" smtClean="0"/>
              <a:t>Další případné podrobnosti dohody: místo pracoviště pro účely cestovních náhrad, popis pracovní činnosti, pracovní výkazy, zprávy, náhrady za využití přístrojů, BOZP, pracovní doba, dovolená, výše mzdy a měnu ve které bude vyplácena, řešení SZ, ZP, pojištění úrazové, cestovní, odpovědnosti, při době vyslání  </a:t>
            </a:r>
            <a:r>
              <a:rPr lang="en-US" sz="2000" dirty="0" smtClean="0"/>
              <a:t>&gt;</a:t>
            </a:r>
            <a:r>
              <a:rPr lang="cs-CZ" sz="2000" dirty="0" smtClean="0"/>
              <a:t>183 dnů zálohy na daň z příjmu</a:t>
            </a:r>
            <a:endParaRPr lang="cs-CZ" sz="2000" dirty="0"/>
          </a:p>
          <a:p>
            <a:r>
              <a:rPr lang="cs-CZ" sz="2000" b="1" dirty="0" smtClean="0"/>
              <a:t>Pro EU </a:t>
            </a:r>
            <a:r>
              <a:rPr lang="cs-CZ" sz="2000" dirty="0" smtClean="0"/>
              <a:t>- </a:t>
            </a:r>
            <a:r>
              <a:rPr lang="cs-CZ" sz="2000" dirty="0"/>
              <a:t>vyřídit </a:t>
            </a:r>
            <a:r>
              <a:rPr lang="cs-CZ" sz="2000" dirty="0" smtClean="0"/>
              <a:t>osvědčení </a:t>
            </a:r>
            <a:r>
              <a:rPr lang="cs-CZ" sz="2000" dirty="0" smtClean="0"/>
              <a:t>„A1“ příslušnost k systému SZ, </a:t>
            </a:r>
            <a:r>
              <a:rPr lang="cs-CZ" sz="2000" dirty="0"/>
              <a:t>delší vyslání </a:t>
            </a:r>
            <a:r>
              <a:rPr lang="cs-CZ" sz="2000" dirty="0" smtClean="0"/>
              <a:t>jak 6 měsíců S1 </a:t>
            </a:r>
            <a:r>
              <a:rPr lang="cs-CZ" sz="2000" dirty="0"/>
              <a:t>pro </a:t>
            </a:r>
            <a:r>
              <a:rPr lang="cs-CZ" sz="2000" dirty="0" smtClean="0"/>
              <a:t>ZP,</a:t>
            </a:r>
          </a:p>
          <a:p>
            <a:r>
              <a:rPr lang="cs-CZ" sz="2000" dirty="0" smtClean="0"/>
              <a:t>Pokud poskytujeme zahraniční organizaci SLUŽBY  ve smyslu Směrnice 96/71/ES notifikační povinnost vysílací organizace vůči lokálnímu </a:t>
            </a:r>
            <a:r>
              <a:rPr lang="cs-CZ" sz="2000" dirty="0" smtClean="0"/>
              <a:t>úřadu, dodržet pracovní podmínky</a:t>
            </a:r>
            <a:endParaRPr lang="cs-CZ" sz="2000" dirty="0" smtClean="0"/>
          </a:p>
          <a:p>
            <a:r>
              <a:rPr lang="cs-CZ" sz="2000" b="1" dirty="0" smtClean="0"/>
              <a:t>Pro </a:t>
            </a:r>
            <a:r>
              <a:rPr lang="cs-CZ" sz="2000" b="1" dirty="0"/>
              <a:t>třetí  země </a:t>
            </a:r>
            <a:r>
              <a:rPr lang="cs-CZ" sz="2000" dirty="0" smtClean="0"/>
              <a:t>- v předstihu víza, </a:t>
            </a:r>
            <a:r>
              <a:rPr lang="cs-CZ" sz="2000" dirty="0"/>
              <a:t>je-li uzavřena smlouva o </a:t>
            </a:r>
            <a:r>
              <a:rPr lang="cs-CZ" sz="2000" dirty="0" smtClean="0"/>
              <a:t>SZ pak bilaterální „ A1“, pojištění zdravotní, cestovní, úrazové, odpovědnosti. </a:t>
            </a:r>
            <a:endParaRPr lang="cs-CZ" sz="2000" dirty="0"/>
          </a:p>
          <a:p>
            <a:r>
              <a:rPr lang="cs-CZ" sz="2000" dirty="0" smtClean="0"/>
              <a:t>Pozor na </a:t>
            </a:r>
            <a:r>
              <a:rPr lang="cs-CZ" sz="2000" b="1" dirty="0" smtClean="0"/>
              <a:t>“</a:t>
            </a:r>
            <a:r>
              <a:rPr lang="cs-CZ" sz="2000" b="1" dirty="0" err="1" smtClean="0"/>
              <a:t>Home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office</a:t>
            </a:r>
            <a:r>
              <a:rPr lang="cs-CZ" sz="2000" b="1" dirty="0" smtClean="0"/>
              <a:t>“ </a:t>
            </a:r>
            <a:r>
              <a:rPr lang="cs-CZ" sz="2000" dirty="0" smtClean="0"/>
              <a:t> v zahraničí – řešit kam platiti odvody na SZ, ZP a  zálohy na daň z </a:t>
            </a:r>
            <a:r>
              <a:rPr lang="cs-CZ" sz="2000" dirty="0"/>
              <a:t>příjmu </a:t>
            </a:r>
            <a:r>
              <a:rPr lang="cs-CZ" sz="2000" dirty="0" smtClean="0"/>
              <a:t>viz live </a:t>
            </a:r>
            <a:r>
              <a:rPr lang="cs-CZ" sz="2000" dirty="0" err="1" smtClean="0"/>
              <a:t>stream</a:t>
            </a:r>
            <a:r>
              <a:rPr lang="cs-CZ" sz="2000" dirty="0" smtClean="0"/>
              <a:t>   </a:t>
            </a:r>
            <a:r>
              <a:rPr lang="cs-CZ" sz="2000" dirty="0">
                <a:hlinkClick r:id="rId3"/>
              </a:rPr>
              <a:t>https://akce.deloitte.cz/akce/21-10-20-kde-platit-pojistne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smtClean="0"/>
              <a:t>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03/12/2021</a:t>
            </a:r>
            <a:endParaRPr lang="en-GB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Související právní předpisy jež je nutné dodržovat 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31520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500" dirty="0" smtClean="0">
                <a:hlinkClick r:id="rId3"/>
              </a:rPr>
              <a:t>Smlouva o fungování EU</a:t>
            </a:r>
            <a:r>
              <a:rPr lang="pl-PL" sz="1500" dirty="0" smtClean="0"/>
              <a:t>, zakotvuje</a:t>
            </a:r>
            <a:r>
              <a:rPr lang="cs-CZ" sz="1500" dirty="0" smtClean="0">
                <a:solidFill>
                  <a:prstClr val="black"/>
                </a:solidFill>
              </a:rPr>
              <a:t> </a:t>
            </a:r>
            <a:r>
              <a:rPr lang="cs-CZ" sz="1500" dirty="0">
                <a:solidFill>
                  <a:prstClr val="black"/>
                </a:solidFill>
              </a:rPr>
              <a:t>volný </a:t>
            </a:r>
            <a:r>
              <a:rPr lang="cs-CZ" sz="1500" dirty="0" smtClean="0">
                <a:solidFill>
                  <a:prstClr val="black"/>
                </a:solidFill>
              </a:rPr>
              <a:t>pohyb pracovníků a služeb, podporu sociální spravedlnosti v rámci států  </a:t>
            </a:r>
            <a:r>
              <a:rPr lang="cs-CZ" sz="1500" dirty="0">
                <a:solidFill>
                  <a:prstClr val="black"/>
                </a:solidFill>
              </a:rPr>
              <a:t>EU/EHP+CH </a:t>
            </a:r>
            <a:endParaRPr lang="cs-CZ" sz="15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Směrnice </a:t>
            </a:r>
            <a:r>
              <a:rPr lang="cs-CZ" sz="1500" dirty="0">
                <a:solidFill>
                  <a:prstClr val="black"/>
                </a:solidFill>
              </a:rPr>
              <a:t>Evropského parlamentu a </a:t>
            </a:r>
            <a:r>
              <a:rPr lang="cs-CZ" sz="1500" dirty="0">
                <a:solidFill>
                  <a:prstClr val="black"/>
                </a:solidFill>
                <a:hlinkClick r:id="rId4"/>
              </a:rPr>
              <a:t>Rady 96/71/ES </a:t>
            </a:r>
            <a:r>
              <a:rPr lang="cs-CZ" sz="1500" dirty="0">
                <a:solidFill>
                  <a:prstClr val="black"/>
                </a:solidFill>
              </a:rPr>
              <a:t>ze dne 16. prosince 1996 o vysílání pracovníků v rámci poskytování služeb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Novelizovaná Směrnice Evropského parlamentu a Rady (EU) </a:t>
            </a:r>
            <a:r>
              <a:rPr lang="cs-CZ" sz="1500" dirty="0">
                <a:solidFill>
                  <a:prstClr val="black"/>
                </a:solidFill>
                <a:hlinkClick r:id="rId5"/>
              </a:rPr>
              <a:t>2018/957</a:t>
            </a:r>
            <a:r>
              <a:rPr lang="cs-CZ" sz="1500" dirty="0">
                <a:solidFill>
                  <a:prstClr val="black"/>
                </a:solidFill>
              </a:rPr>
              <a:t> ze dne 28. června 2018, kterou se mění směrnice 96/71/ES </a:t>
            </a:r>
            <a:r>
              <a:rPr lang="cs-CZ" sz="1500" dirty="0" smtClean="0">
                <a:solidFill>
                  <a:prstClr val="black"/>
                </a:solidFill>
              </a:rPr>
              <a:t>Nařízení </a:t>
            </a:r>
            <a:r>
              <a:rPr lang="cs-CZ" sz="1500" dirty="0">
                <a:solidFill>
                  <a:prstClr val="black"/>
                </a:solidFill>
              </a:rPr>
              <a:t>Evropského parlamentu a Rady (ES) </a:t>
            </a:r>
            <a:r>
              <a:rPr lang="cs-CZ" sz="1500" dirty="0">
                <a:solidFill>
                  <a:prstClr val="black"/>
                </a:solidFill>
                <a:hlinkClick r:id="rId6"/>
              </a:rPr>
              <a:t>č. 883/2004 </a:t>
            </a:r>
            <a:r>
              <a:rPr lang="cs-CZ" sz="1500" dirty="0">
                <a:solidFill>
                  <a:prstClr val="black"/>
                </a:solidFill>
              </a:rPr>
              <a:t> o koordinaci systémů sociálního zabezpečení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Nařízení </a:t>
            </a:r>
            <a:r>
              <a:rPr lang="cs-CZ" sz="1500" dirty="0">
                <a:solidFill>
                  <a:prstClr val="black"/>
                </a:solidFill>
                <a:hlinkClick r:id="rId7"/>
              </a:rPr>
              <a:t>(ES) č. 987/2009</a:t>
            </a:r>
            <a:r>
              <a:rPr lang="cs-CZ" sz="1500" dirty="0">
                <a:solidFill>
                  <a:prstClr val="black"/>
                </a:solidFill>
              </a:rPr>
              <a:t>, kterým se stanoví prováděcí pravidla k nařízení (ES) č. 883/2004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Zákon </a:t>
            </a:r>
            <a:r>
              <a:rPr lang="cs-CZ" sz="1500" dirty="0">
                <a:solidFill>
                  <a:prstClr val="black"/>
                </a:solidFill>
              </a:rPr>
              <a:t>o zaměstnanosti, </a:t>
            </a:r>
            <a:r>
              <a:rPr lang="cs-CZ" sz="1500" dirty="0">
                <a:solidFill>
                  <a:prstClr val="black"/>
                </a:solidFill>
                <a:hlinkClick r:id="rId8"/>
              </a:rPr>
              <a:t>č. 435/2004 Sb.</a:t>
            </a: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Zákoník práce ČR, </a:t>
            </a:r>
            <a:r>
              <a:rPr lang="cs-CZ" sz="1500" dirty="0">
                <a:solidFill>
                  <a:prstClr val="black"/>
                </a:solidFill>
                <a:hlinkClick r:id="rId9"/>
              </a:rPr>
              <a:t>č. 262/2006 Sb.</a:t>
            </a: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Zákon </a:t>
            </a:r>
            <a:r>
              <a:rPr lang="cs-CZ" sz="1500" dirty="0">
                <a:solidFill>
                  <a:prstClr val="black"/>
                </a:solidFill>
              </a:rPr>
              <a:t>o veřejném zdravotním pojištění </a:t>
            </a:r>
            <a:r>
              <a:rPr lang="cs-CZ" sz="1500" dirty="0">
                <a:solidFill>
                  <a:prstClr val="black"/>
                </a:solidFill>
                <a:hlinkClick r:id="rId10"/>
              </a:rPr>
              <a:t>č. 48/1997 Sb. </a:t>
            </a:r>
            <a:r>
              <a:rPr lang="cs-CZ" sz="1500" dirty="0" smtClean="0">
                <a:solidFill>
                  <a:prstClr val="black"/>
                </a:solidFill>
              </a:rPr>
              <a:t> a č</a:t>
            </a:r>
            <a:r>
              <a:rPr lang="cs-CZ" sz="1500" dirty="0" smtClean="0">
                <a:solidFill>
                  <a:prstClr val="black"/>
                </a:solidFill>
                <a:hlinkClick r:id="rId11"/>
              </a:rPr>
              <a:t>. 592/1992 Sb. </a:t>
            </a:r>
            <a:r>
              <a:rPr lang="cs-CZ" sz="1500" dirty="0" smtClean="0">
                <a:solidFill>
                  <a:prstClr val="black"/>
                </a:solidFill>
              </a:rPr>
              <a:t>o pojistném na veřejné ZP</a:t>
            </a: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Zákon o pojistném na sociální zabezpečení a státní politiku zaměstnanosti  </a:t>
            </a:r>
            <a:r>
              <a:rPr lang="cs-CZ" sz="1500" dirty="0">
                <a:solidFill>
                  <a:prstClr val="black"/>
                </a:solidFill>
                <a:hlinkClick r:id="rId12"/>
              </a:rPr>
              <a:t>260/1993 Sb. </a:t>
            </a: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Dvoustranné </a:t>
            </a:r>
            <a:r>
              <a:rPr lang="cs-CZ" sz="1500" dirty="0">
                <a:solidFill>
                  <a:prstClr val="black"/>
                </a:solidFill>
                <a:hlinkClick r:id="rId13"/>
              </a:rPr>
              <a:t>smlouvy o sociálním zabezpečení </a:t>
            </a:r>
            <a:r>
              <a:rPr lang="cs-CZ" sz="1500" dirty="0">
                <a:solidFill>
                  <a:prstClr val="black"/>
                </a:solidFill>
              </a:rPr>
              <a:t>mezi ČR a smluvními </a:t>
            </a:r>
            <a:r>
              <a:rPr lang="cs-CZ" sz="1500" dirty="0" smtClean="0">
                <a:solidFill>
                  <a:prstClr val="black"/>
                </a:solidFill>
              </a:rPr>
              <a:t>státy, více k ZP na </a:t>
            </a:r>
            <a:r>
              <a:rPr lang="cs-CZ" sz="1500" dirty="0" smtClean="0">
                <a:solidFill>
                  <a:prstClr val="black"/>
                </a:solidFill>
                <a:hlinkClick r:id="rId14"/>
              </a:rPr>
              <a:t>webu KZP</a:t>
            </a: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Zákon o dani z příjmu </a:t>
            </a:r>
            <a:r>
              <a:rPr lang="cs-CZ" sz="1500" dirty="0">
                <a:solidFill>
                  <a:prstClr val="black"/>
                </a:solidFill>
                <a:hlinkClick r:id="rId15"/>
              </a:rPr>
              <a:t>586/1992 Sb.</a:t>
            </a:r>
            <a:endParaRPr lang="cs-CZ" sz="15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Dvoustranné </a:t>
            </a:r>
            <a:r>
              <a:rPr lang="cs-CZ" sz="1500" dirty="0">
                <a:solidFill>
                  <a:prstClr val="black"/>
                </a:solidFill>
                <a:hlinkClick r:id="rId16"/>
              </a:rPr>
              <a:t>smlouvy o zamezení dvojímu zdanění </a:t>
            </a:r>
            <a:r>
              <a:rPr lang="cs-CZ" sz="1500" dirty="0">
                <a:solidFill>
                  <a:prstClr val="black"/>
                </a:solidFill>
              </a:rPr>
              <a:t>mezi ČR a příslušnými zeměmi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/>
              <a:t>Třetí země – vízové povinnosti, právo rozhodné pro pracovní </a:t>
            </a:r>
            <a:r>
              <a:rPr lang="cs-CZ" sz="1500" dirty="0" smtClean="0"/>
              <a:t>poměr, sociální zabezpečení smlouva ano/ne</a:t>
            </a:r>
            <a:endParaRPr lang="cs-CZ" sz="1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Zákon </a:t>
            </a:r>
            <a:r>
              <a:rPr lang="cs-CZ" sz="1500" dirty="0">
                <a:solidFill>
                  <a:prstClr val="black"/>
                </a:solidFill>
              </a:rPr>
              <a:t>o veřejných výzkumných institucích, </a:t>
            </a:r>
            <a:r>
              <a:rPr lang="cs-CZ" sz="1500" dirty="0">
                <a:solidFill>
                  <a:prstClr val="black"/>
                </a:solidFill>
                <a:hlinkClick r:id="rId17"/>
              </a:rPr>
              <a:t>č. 341/2005 </a:t>
            </a:r>
            <a:r>
              <a:rPr lang="cs-CZ" sz="1500" dirty="0">
                <a:solidFill>
                  <a:prstClr val="black"/>
                </a:solidFill>
              </a:rPr>
              <a:t>Sb. Hlava XIII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>
                <a:solidFill>
                  <a:prstClr val="black"/>
                </a:solidFill>
              </a:rPr>
              <a:t>Zákon </a:t>
            </a:r>
            <a:r>
              <a:rPr lang="cs-CZ" sz="1500" dirty="0">
                <a:solidFill>
                  <a:prstClr val="black"/>
                </a:solidFill>
                <a:hlinkClick r:id="rId18"/>
              </a:rPr>
              <a:t>č. 111/1998 Sb</a:t>
            </a:r>
            <a:r>
              <a:rPr lang="cs-CZ" sz="1500" dirty="0">
                <a:solidFill>
                  <a:prstClr val="black"/>
                </a:solidFill>
              </a:rPr>
              <a:t>., o vysokých školách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Zákon </a:t>
            </a:r>
            <a:r>
              <a:rPr lang="cs-CZ" sz="1500" dirty="0">
                <a:solidFill>
                  <a:prstClr val="black"/>
                </a:solidFill>
              </a:rPr>
              <a:t>o podpoře výzkumu a vývoje z veřejných prostředků, </a:t>
            </a:r>
            <a:r>
              <a:rPr lang="cs-CZ" sz="1500" dirty="0">
                <a:solidFill>
                  <a:prstClr val="black"/>
                </a:solidFill>
                <a:hlinkClick r:id="rId19"/>
              </a:rPr>
              <a:t>č. 130/2002 </a:t>
            </a:r>
            <a:r>
              <a:rPr lang="cs-CZ" sz="1500" dirty="0" err="1" smtClean="0">
                <a:solidFill>
                  <a:prstClr val="black"/>
                </a:solidFill>
                <a:hlinkClick r:id="rId19"/>
              </a:rPr>
              <a:t>Sb</a:t>
            </a:r>
            <a:endParaRPr lang="cs-CZ" sz="15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Pravidla poskytovatelů grantů a grantové dohody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smtClean="0">
                <a:solidFill>
                  <a:prstClr val="black"/>
                </a:solidFill>
              </a:rPr>
              <a:t>BREXIT – </a:t>
            </a:r>
            <a:r>
              <a:rPr lang="cs-CZ" sz="1500" dirty="0" err="1" smtClean="0">
                <a:solidFill>
                  <a:prstClr val="black"/>
                </a:solidFill>
              </a:rPr>
              <a:t>Check</a:t>
            </a:r>
            <a:r>
              <a:rPr lang="cs-CZ" sz="1500" dirty="0" smtClean="0">
                <a:solidFill>
                  <a:prstClr val="black"/>
                </a:solidFill>
              </a:rPr>
              <a:t> </a:t>
            </a:r>
            <a:r>
              <a:rPr lang="cs-CZ" sz="1500" dirty="0" err="1" smtClean="0">
                <a:solidFill>
                  <a:prstClr val="black"/>
                </a:solidFill>
              </a:rPr>
              <a:t>if</a:t>
            </a:r>
            <a:r>
              <a:rPr lang="cs-CZ" sz="1500" dirty="0" smtClean="0">
                <a:solidFill>
                  <a:prstClr val="black"/>
                </a:solidFill>
              </a:rPr>
              <a:t> </a:t>
            </a:r>
            <a:r>
              <a:rPr lang="cs-CZ" sz="1500" dirty="0" err="1" smtClean="0">
                <a:solidFill>
                  <a:prstClr val="black"/>
                </a:solidFill>
              </a:rPr>
              <a:t>you</a:t>
            </a:r>
            <a:r>
              <a:rPr lang="cs-CZ" sz="1500" dirty="0" smtClean="0">
                <a:solidFill>
                  <a:prstClr val="black"/>
                </a:solidFill>
              </a:rPr>
              <a:t> </a:t>
            </a:r>
            <a:r>
              <a:rPr lang="cs-CZ" sz="1500" dirty="0" err="1" smtClean="0">
                <a:solidFill>
                  <a:prstClr val="black"/>
                </a:solidFill>
              </a:rPr>
              <a:t>need</a:t>
            </a:r>
            <a:r>
              <a:rPr lang="cs-CZ" sz="1500" dirty="0" smtClean="0">
                <a:solidFill>
                  <a:prstClr val="black"/>
                </a:solidFill>
              </a:rPr>
              <a:t> a UK visa  </a:t>
            </a:r>
            <a:r>
              <a:rPr lang="cs-CZ" sz="1500" dirty="0" smtClean="0">
                <a:hlinkClick r:id="rId20"/>
              </a:rPr>
              <a:t>https://www.gov.uk/check-uk-visa/y/czech-republic</a:t>
            </a:r>
            <a:r>
              <a:rPr lang="cs-CZ" sz="1500" dirty="0" smtClean="0"/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500" dirty="0" err="1" smtClean="0">
                <a:solidFill>
                  <a:prstClr val="black"/>
                </a:solidFill>
              </a:rPr>
              <a:t>Brexit</a:t>
            </a:r>
            <a:r>
              <a:rPr lang="cs-CZ" sz="1500" dirty="0">
                <a:solidFill>
                  <a:prstClr val="black"/>
                </a:solidFill>
              </a:rPr>
              <a:t> ČSSZ </a:t>
            </a:r>
            <a:r>
              <a:rPr lang="cs-CZ" sz="1500" dirty="0">
                <a:solidFill>
                  <a:prstClr val="black"/>
                </a:solidFill>
                <a:hlinkClick r:id="rId21"/>
              </a:rPr>
              <a:t>https://</a:t>
            </a:r>
            <a:r>
              <a:rPr lang="cs-CZ" sz="1500" dirty="0" smtClean="0">
                <a:solidFill>
                  <a:prstClr val="black"/>
                </a:solidFill>
                <a:hlinkClick r:id="rId21"/>
              </a:rPr>
              <a:t>www.cssz.cz/web/cz/brexit-obdobi-od-1.ledna-2021</a:t>
            </a:r>
            <a:r>
              <a:rPr lang="cs-CZ" sz="1500" dirty="0" smtClean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cs-CZ" sz="18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Čím zaměstnance vybavit na cestu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9425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dirty="0" smtClean="0"/>
              <a:t>Na každý výjezd a pobyt v zahraničí  potřebujete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Zvací dopis /pozvánku na konferenci/dohodu o spolupráci nebo hostování  v jazyce hostitelské země</a:t>
            </a:r>
          </a:p>
          <a:p>
            <a:pPr>
              <a:spcBef>
                <a:spcPts val="600"/>
              </a:spcBef>
            </a:pPr>
            <a:r>
              <a:rPr lang="cs-CZ" sz="2000" dirty="0"/>
              <a:t>Cestovní pas</a:t>
            </a:r>
            <a:r>
              <a:rPr lang="cs-CZ" sz="2000" dirty="0" smtClean="0"/>
              <a:t>, v EU ID kartu, </a:t>
            </a:r>
            <a:r>
              <a:rPr lang="cs-CZ" sz="2000" dirty="0" err="1" smtClean="0"/>
              <a:t>třetizemec</a:t>
            </a:r>
            <a:r>
              <a:rPr lang="cs-CZ" sz="2000" dirty="0" smtClean="0"/>
              <a:t> </a:t>
            </a:r>
            <a:r>
              <a:rPr lang="cs-CZ" sz="2000" dirty="0"/>
              <a:t>Povolení k dlouhodobému pobytu na území ČR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000" b="1" dirty="0" smtClean="0"/>
              <a:t>Do zemí  EU/EEA + Švýcarska 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A1 potvrzení o vaší příslušnosti k právním předpisům  SZ, EHIC – modrý průkaz zdravotního pojištění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pobyty </a:t>
            </a:r>
            <a:r>
              <a:rPr lang="cs-CZ" sz="2000" dirty="0" smtClean="0">
                <a:sym typeface="Symbol" panose="05050102010706020507" pitchFamily="18" charset="2"/>
              </a:rPr>
              <a:t> </a:t>
            </a:r>
            <a:r>
              <a:rPr lang="cs-CZ" sz="2000" dirty="0" smtClean="0"/>
              <a:t>6 měsíců - S1 pro registraci ke zdravotnímu pojištění v hostitelské zemi  </a:t>
            </a:r>
          </a:p>
          <a:p>
            <a:pPr>
              <a:spcBef>
                <a:spcPts val="600"/>
              </a:spcBef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</a:rPr>
              <a:t>Při vyslání ve smyslu „Směrnice 97/71/ES  o vysílání pracovníků za 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účelem poskytování služeb</a:t>
            </a:r>
          </a:p>
          <a:p>
            <a:pPr lvl="1">
              <a:spcBef>
                <a:spcPts val="600"/>
              </a:spcBef>
            </a:pP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Pracovní smlouva v jazyce  hostitelské země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 a  potvrzení </a:t>
            </a:r>
            <a:r>
              <a:rPr lang="cs-CZ" sz="1900" dirty="0">
                <a:solidFill>
                  <a:schemeClr val="accent1">
                    <a:lumMod val="75000"/>
                  </a:schemeClr>
                </a:solidFill>
              </a:rPr>
              <a:t>o výši hrubého měsíčního </a:t>
            </a:r>
            <a:r>
              <a:rPr lang="cs-CZ" sz="1900" dirty="0" smtClean="0">
                <a:solidFill>
                  <a:schemeClr val="accent1">
                    <a:lumMod val="75000"/>
                  </a:schemeClr>
                </a:solidFill>
              </a:rPr>
              <a:t>příjmu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b="1" dirty="0"/>
              <a:t>Do třetí země  </a:t>
            </a:r>
          </a:p>
          <a:p>
            <a:pPr>
              <a:spcBef>
                <a:spcPts val="600"/>
              </a:spcBef>
            </a:pPr>
            <a:r>
              <a:rPr lang="cs-CZ" sz="2000" dirty="0"/>
              <a:t>V</a:t>
            </a:r>
            <a:r>
              <a:rPr lang="cs-CZ" sz="2000" dirty="0" smtClean="0"/>
              <a:t>ízum,  </a:t>
            </a:r>
            <a:r>
              <a:rPr lang="cs-CZ" sz="2000" dirty="0"/>
              <a:t>pobytové </a:t>
            </a:r>
            <a:r>
              <a:rPr lang="cs-CZ" sz="2000" dirty="0" smtClean="0"/>
              <a:t>oprávnění, pracovní oprávnění nebo doklad pro výjimku – vědec, akademik </a:t>
            </a:r>
          </a:p>
          <a:p>
            <a:pPr>
              <a:spcBef>
                <a:spcPts val="600"/>
              </a:spcBef>
            </a:pPr>
            <a:r>
              <a:rPr lang="cs-CZ" sz="2000" dirty="0"/>
              <a:t>Potvrzení o ubytování nebo adresa bydliště v hostitelské zemi – hotel, univerzitní koleje, privát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Prokázání  finančního  zajištění,  někdy zpáteční letenky, zejména  </a:t>
            </a:r>
            <a:r>
              <a:rPr lang="cs-CZ" sz="2000" dirty="0"/>
              <a:t>pokud </a:t>
            </a:r>
            <a:r>
              <a:rPr lang="cs-CZ" sz="2000" dirty="0" smtClean="0"/>
              <a:t>jedete </a:t>
            </a:r>
            <a:r>
              <a:rPr lang="cs-CZ" sz="2000" dirty="0"/>
              <a:t>s rodinou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Komerční zdravotní pojištění  pro nesmluvní země, cestovní pojištění vždy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Pojištění úrazu a nemoci z povolání, pojištění odpovědnosti za škodu třetím osobám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Zdravotní potvrzení o bezinfekčnosti – dle podmínek COVID 19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100" dirty="0"/>
              <a:t>Pozor na mezinárodní sankce např. </a:t>
            </a:r>
            <a:r>
              <a:rPr lang="cs-CZ" sz="2100" dirty="0" smtClean="0"/>
              <a:t>Iránci nepřidělí vízum </a:t>
            </a:r>
            <a:r>
              <a:rPr lang="cs-CZ" sz="2100" dirty="0"/>
              <a:t>do některé hostitelské země</a:t>
            </a:r>
            <a:endParaRPr lang="en-GB" sz="21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5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019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Kde hledat informace k výjezdům a pobytům v zahraničí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2144"/>
            <a:ext cx="10767646" cy="52212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ČSSZ -  určení státu pojištění </a:t>
            </a:r>
            <a:r>
              <a:rPr lang="cs-CZ" sz="2000" dirty="0">
                <a:hlinkClick r:id="rId3"/>
              </a:rPr>
              <a:t>https://www.cssz.cz/web/cz/urceni-statu-pojisteni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Kancelář zdravotního pojištění  </a:t>
            </a:r>
            <a:r>
              <a:rPr lang="cs-CZ" sz="2000" dirty="0">
                <a:cs typeface="Times New Roman" panose="02020603050405020304" pitchFamily="18" charset="0"/>
                <a:hlinkClick r:id="rId4"/>
              </a:rPr>
              <a:t>http://www.kancelarzp.cz/cs/pojistenci/prava-naroky-eu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Evropský průkaz zdravotního pojištění </a:t>
            </a:r>
            <a:r>
              <a:rPr lang="cs-CZ" sz="2000" dirty="0">
                <a:hlinkClick r:id="rId5"/>
              </a:rPr>
              <a:t>https://ec.europa.eu/social/main.jsp?catId=559&amp;langId=cs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 smtClean="0">
                <a:cs typeface="Times New Roman" panose="02020603050405020304" pitchFamily="18" charset="0"/>
              </a:rPr>
              <a:t>MV ČR Cestování po EU/</a:t>
            </a:r>
            <a:r>
              <a:rPr lang="cs-CZ" sz="2000" dirty="0" err="1" smtClean="0">
                <a:cs typeface="Times New Roman" panose="02020603050405020304" pitchFamily="18" charset="0"/>
              </a:rPr>
              <a:t>Schengenu</a:t>
            </a:r>
            <a:r>
              <a:rPr lang="cs-CZ" sz="2000" dirty="0" smtClean="0">
                <a:cs typeface="Times New Roman" panose="02020603050405020304" pitchFamily="18" charset="0"/>
              </a:rPr>
              <a:t> – </a:t>
            </a:r>
            <a:r>
              <a:rPr lang="cs-CZ" sz="2000" dirty="0" err="1" smtClean="0">
                <a:cs typeface="Times New Roman" panose="02020603050405020304" pitchFamily="18" charset="0"/>
              </a:rPr>
              <a:t>třetizemci</a:t>
            </a:r>
            <a:r>
              <a:rPr lang="cs-CZ" sz="2000" dirty="0" smtClean="0">
                <a:cs typeface="Times New Roman" panose="02020603050405020304" pitchFamily="18" charset="0"/>
              </a:rPr>
              <a:t>  </a:t>
            </a:r>
            <a:r>
              <a:rPr lang="cs-CZ" sz="2000" dirty="0">
                <a:cs typeface="Times New Roman" panose="02020603050405020304" pitchFamily="18" charset="0"/>
                <a:hlinkClick r:id="rId6"/>
              </a:rPr>
              <a:t>https://</a:t>
            </a:r>
            <a:r>
              <a:rPr lang="cs-CZ" sz="2000" dirty="0" smtClean="0">
                <a:cs typeface="Times New Roman" panose="02020603050405020304" pitchFamily="18" charset="0"/>
                <a:hlinkClick r:id="rId6"/>
              </a:rPr>
              <a:t>www.mvcr.cz/clanek/cestovani-po-eu-schengenu-286796.aspx?q=Y2hudW09NA%3d%3d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cs-CZ" sz="2000" dirty="0" smtClean="0"/>
              <a:t>Vyslaní pracovníci – </a:t>
            </a:r>
            <a:r>
              <a:rPr lang="cs-CZ" sz="2000" dirty="0" err="1" smtClean="0"/>
              <a:t>Posted</a:t>
            </a:r>
            <a:r>
              <a:rPr lang="cs-CZ" sz="2000" dirty="0" smtClean="0"/>
              <a:t> </a:t>
            </a:r>
            <a:r>
              <a:rPr lang="cs-CZ" sz="2000" dirty="0" err="1" smtClean="0"/>
              <a:t>workers</a:t>
            </a:r>
            <a:r>
              <a:rPr lang="cs-CZ" sz="2000" dirty="0" smtClean="0"/>
              <a:t>  </a:t>
            </a:r>
            <a:r>
              <a:rPr lang="cs-CZ" sz="2000" u="sng" dirty="0" smtClean="0">
                <a:hlinkClick r:id="rId7"/>
              </a:rPr>
              <a:t>https</a:t>
            </a:r>
            <a:r>
              <a:rPr lang="cs-CZ" sz="2000" u="sng" dirty="0">
                <a:hlinkClick r:id="rId7"/>
              </a:rPr>
              <a:t>://</a:t>
            </a:r>
            <a:r>
              <a:rPr lang="cs-CZ" sz="2000" u="sng" dirty="0" smtClean="0">
                <a:hlinkClick r:id="rId7"/>
              </a:rPr>
              <a:t>europa.eu/youreurope/citizens/work/work-abroad/posted-workers/index_cs.htm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000" dirty="0"/>
              <a:t>Standard forms for social security </a:t>
            </a:r>
            <a:r>
              <a:rPr lang="en-US" sz="2000" dirty="0" smtClean="0"/>
              <a:t>rights</a:t>
            </a:r>
            <a:r>
              <a:rPr lang="cs-CZ" sz="2000" dirty="0"/>
              <a:t>  </a:t>
            </a:r>
            <a:r>
              <a:rPr lang="cs-CZ" sz="2000" dirty="0" smtClean="0">
                <a:hlinkClick r:id="rId8"/>
              </a:rPr>
              <a:t>https</a:t>
            </a:r>
            <a:r>
              <a:rPr lang="cs-CZ" sz="2000" dirty="0">
                <a:hlinkClick r:id="rId8"/>
              </a:rPr>
              <a:t>://</a:t>
            </a:r>
            <a:r>
              <a:rPr lang="cs-CZ" sz="2000" dirty="0" smtClean="0">
                <a:hlinkClick r:id="rId8"/>
              </a:rPr>
              <a:t>europa.eu/youreurope/citizens/work/social-security-forms/index_en.htm#shortcut-1 </a:t>
            </a: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Dvoustranné smlouvy o  SZ - </a:t>
            </a:r>
            <a:r>
              <a:rPr lang="cs-CZ" sz="2000" dirty="0">
                <a:hlinkClick r:id="rId9"/>
              </a:rPr>
              <a:t>https://www.mpsv.cz/dvoustranne-smlouvy-o-socialnim-zabezpeceni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 smtClean="0"/>
              <a:t>Přehled </a:t>
            </a:r>
            <a:r>
              <a:rPr lang="cs-CZ" sz="2000" dirty="0"/>
              <a:t>SZDZ </a:t>
            </a:r>
            <a:r>
              <a:rPr lang="cs-CZ" sz="2000" dirty="0">
                <a:hlinkClick r:id="rId10"/>
              </a:rPr>
              <a:t>https://www.mfcr.cz/cs/legislativa/dvoji-zdaneni/prehled-platnych-smluv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 smtClean="0">
                <a:cs typeface="Times New Roman" panose="02020603050405020304" pitchFamily="18" charset="0"/>
              </a:rPr>
              <a:t>ANAG</a:t>
            </a:r>
            <a:r>
              <a:rPr lang="cs-CZ" sz="2000" dirty="0">
                <a:cs typeface="Times New Roman" panose="02020603050405020304" pitchFamily="18" charset="0"/>
              </a:rPr>
              <a:t>: Zaměstnávání cizinců na území české republiky, M. Daněk, M. Vyškovská, J. Fojtíková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dirty="0"/>
              <a:t>Live </a:t>
            </a:r>
            <a:r>
              <a:rPr lang="cs-CZ" sz="2000" dirty="0" err="1"/>
              <a:t>stream</a:t>
            </a:r>
            <a:r>
              <a:rPr lang="cs-CZ" sz="2000" dirty="0"/>
              <a:t> </a:t>
            </a:r>
            <a:r>
              <a:rPr lang="cs-CZ" sz="2000" dirty="0" err="1"/>
              <a:t>Deloitte</a:t>
            </a:r>
            <a:r>
              <a:rPr lang="cs-CZ" sz="2000" dirty="0"/>
              <a:t>  </a:t>
            </a:r>
            <a:r>
              <a:rPr lang="cs-CZ" sz="2000" dirty="0">
                <a:hlinkClick r:id="rId11"/>
              </a:rPr>
              <a:t>https://akce.deloitte.cz/akce/21-10-20-kde-platit-pojistne/</a:t>
            </a:r>
            <a:r>
              <a:rPr lang="cs-CZ" sz="2000" dirty="0"/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cs-CZ" sz="2000" u="sng" dirty="0">
                <a:hlinkClick r:id="rId12"/>
              </a:rPr>
              <a:t>https://europa.eu/youreurope/business/human-resources/posted-workers/posting-staff-abroad/index_cs.htm</a:t>
            </a:r>
            <a:endParaRPr lang="cs-CZ" sz="2000" dirty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cs-CZ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GB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1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Jak </a:t>
            </a:r>
            <a:r>
              <a:rPr lang="cs-CZ" dirty="0">
                <a:solidFill>
                  <a:srgbClr val="C00000"/>
                </a:solidFill>
              </a:rPr>
              <a:t>cestovat do UK</a:t>
            </a:r>
            <a:r>
              <a:rPr lang="cs-CZ" dirty="0"/>
              <a:t/>
            </a:r>
            <a:br>
              <a:rPr lang="cs-CZ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9435"/>
            <a:ext cx="10515600" cy="4687528"/>
          </a:xfrm>
        </p:spPr>
        <p:txBody>
          <a:bodyPr/>
          <a:lstStyle/>
          <a:p>
            <a:r>
              <a:rPr lang="cs-CZ" dirty="0" err="1" smtClean="0"/>
              <a:t>Webinář</a:t>
            </a:r>
            <a:r>
              <a:rPr lang="cs-CZ" dirty="0"/>
              <a:t>, který je plánován britskou rektorskou konferencí a grantovou agenturou a tom, jak cestovat do </a:t>
            </a:r>
            <a:r>
              <a:rPr lang="cs-CZ" dirty="0" smtClean="0"/>
              <a:t>UK</a:t>
            </a:r>
          </a:p>
          <a:p>
            <a:r>
              <a:rPr lang="en-US" b="1" dirty="0"/>
              <a:t>Immigration routes to the UK for international researchers - short-term mobility </a:t>
            </a:r>
          </a:p>
          <a:p>
            <a:r>
              <a:rPr lang="cs-CZ" b="1" dirty="0" err="1"/>
              <a:t>Date</a:t>
            </a:r>
            <a:r>
              <a:rPr lang="cs-CZ" b="1" dirty="0"/>
              <a:t> and </a:t>
            </a:r>
            <a:r>
              <a:rPr lang="cs-CZ" b="1" dirty="0" err="1" smtClean="0"/>
              <a:t>time</a:t>
            </a:r>
            <a:r>
              <a:rPr lang="cs-CZ" b="1" dirty="0" smtClean="0"/>
              <a:t>: </a:t>
            </a:r>
            <a:r>
              <a:rPr lang="en-US" dirty="0" smtClean="0"/>
              <a:t>Wed</a:t>
            </a:r>
            <a:r>
              <a:rPr lang="en-US" dirty="0"/>
              <a:t>, 12 January </a:t>
            </a:r>
            <a:r>
              <a:rPr lang="en-US" dirty="0" smtClean="0"/>
              <a:t>2022</a:t>
            </a:r>
            <a:r>
              <a:rPr lang="cs-CZ" dirty="0" smtClean="0"/>
              <a:t>  </a:t>
            </a:r>
            <a:r>
              <a:rPr lang="en-US" dirty="0" smtClean="0"/>
              <a:t>09:00 </a:t>
            </a:r>
            <a:r>
              <a:rPr lang="en-US" dirty="0"/>
              <a:t>– 19:00 CET</a:t>
            </a:r>
          </a:p>
          <a:p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</a:t>
            </a:r>
            <a:r>
              <a:rPr lang="en-GB" u="sng" dirty="0" smtClean="0">
                <a:hlinkClick r:id="rId2"/>
              </a:rPr>
              <a:t>www.universitiesuk.ac.uk/latest/events/immigration-routes-uk-international</a:t>
            </a:r>
            <a:endParaRPr lang="cs-CZ" u="sng" dirty="0" smtClean="0"/>
          </a:p>
          <a:p>
            <a:r>
              <a:rPr lang="cs-CZ" dirty="0" err="1">
                <a:hlinkClick r:id="rId3"/>
              </a:rPr>
              <a:t>Register</a:t>
            </a:r>
            <a:r>
              <a:rPr lang="cs-CZ" dirty="0">
                <a:hlinkClick r:id="rId3"/>
              </a:rPr>
              <a:t> </a:t>
            </a:r>
            <a:r>
              <a:rPr lang="cs-CZ" dirty="0" err="1" smtClean="0">
                <a:hlinkClick r:id="rId3"/>
              </a:rPr>
              <a:t>here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www.eventbrite.co.uk/e/immigration-routes-to-the-uk-for-international-researchers-tickets-212489801717</a:t>
            </a:r>
            <a:r>
              <a:rPr lang="cs-CZ" dirty="0" smtClean="0"/>
              <a:t> 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94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C00000"/>
                </a:solidFill>
              </a:rPr>
              <a:t>Publikace </a:t>
            </a:r>
            <a:r>
              <a:rPr lang="cs-CZ" dirty="0"/>
              <a:t/>
            </a:r>
            <a:br>
              <a:rPr lang="cs-CZ" dirty="0"/>
            </a:b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vydavatelstvi.vscht.cz/katalog</a:t>
            </a:r>
            <a:endParaRPr lang="en-GB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248" y="1825625"/>
            <a:ext cx="9087076" cy="4246461"/>
          </a:xfrm>
          <a:prstGeom prst="rect">
            <a:avLst/>
          </a:prstGeo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33</a:t>
            </a:fld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6518032" y="4935417"/>
            <a:ext cx="400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 vytištěnou verzi publikace požádejte autorku e-mailem : </a:t>
            </a:r>
            <a:r>
              <a:rPr lang="cs-CZ" dirty="0" smtClean="0">
                <a:hlinkClick r:id="rId4"/>
              </a:rPr>
              <a:t>mittnera@vscht.cz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08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32116" y="2082276"/>
            <a:ext cx="3063216" cy="4351338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6116" y="2120908"/>
            <a:ext cx="3058964" cy="4351338"/>
          </a:xfrm>
          <a:prstGeom prst="rect">
            <a:avLst/>
          </a:prstGeom>
        </p:spPr>
      </p:pic>
      <p:sp>
        <p:nvSpPr>
          <p:cNvPr id="22" name="Nadpis 21"/>
          <p:cNvSpPr>
            <a:spLocks noGrp="1"/>
          </p:cNvSpPr>
          <p:nvPr>
            <p:ph type="title"/>
          </p:nvPr>
        </p:nvSpPr>
        <p:spPr>
          <a:xfrm>
            <a:off x="930797" y="168355"/>
            <a:ext cx="10875380" cy="2297052"/>
          </a:xfrm>
        </p:spPr>
        <p:txBody>
          <a:bodyPr>
            <a:no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</a:rPr>
              <a:t>Více informací </a:t>
            </a:r>
            <a:r>
              <a:rPr lang="cs-CZ" sz="2400" dirty="0" smtClean="0">
                <a:solidFill>
                  <a:srgbClr val="C00000"/>
                </a:solidFill>
              </a:rPr>
              <a:t>pro vyslání s poskytováním služeb </a:t>
            </a:r>
            <a:r>
              <a:rPr lang="cs-CZ" sz="2400" smtClean="0">
                <a:solidFill>
                  <a:srgbClr val="C00000"/>
                </a:solidFill>
              </a:rPr>
              <a:t>v zahraničí (EU)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000" b="1" dirty="0" smtClean="0">
                <a:hlinkClick r:id="rId5"/>
              </a:rPr>
              <a:t>https</a:t>
            </a:r>
            <a:r>
              <a:rPr lang="cs-CZ" sz="2000" b="1" dirty="0">
                <a:hlinkClick r:id="rId5"/>
              </a:rPr>
              <a:t>://</a:t>
            </a:r>
            <a:r>
              <a:rPr lang="cs-CZ" sz="2000" b="1" dirty="0" smtClean="0">
                <a:hlinkClick r:id="rId5"/>
              </a:rPr>
              <a:t>europa.eu/youreurope/citizens/work/work-abroad/posted-workers/index_cs.htm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v  </a:t>
            </a:r>
            <a:r>
              <a:rPr lang="cs-CZ" sz="1800" b="1" u="sng" dirty="0" smtClean="0">
                <a:hlinkClick r:id="rId6"/>
              </a:rPr>
              <a:t>praktická </a:t>
            </a:r>
            <a:r>
              <a:rPr lang="cs-CZ" sz="1800" b="1" u="sng" dirty="0">
                <a:hlinkClick r:id="rId6"/>
              </a:rPr>
              <a:t>příručka o vysílání </a:t>
            </a:r>
            <a:r>
              <a:rPr lang="cs-CZ" sz="1800" b="1" u="sng" dirty="0" smtClean="0">
                <a:hlinkClick r:id="rId6"/>
              </a:rPr>
              <a:t>pracovníků</a:t>
            </a:r>
            <a:r>
              <a:rPr lang="cs-CZ" sz="1800" b="1" u="sng" dirty="0" smtClean="0"/>
              <a:t>  </a:t>
            </a:r>
            <a:r>
              <a:rPr lang="cs-CZ" sz="1800" dirty="0" smtClean="0"/>
              <a:t>a v </a:t>
            </a:r>
            <a:r>
              <a:rPr lang="cs-CZ" sz="1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krátké </a:t>
            </a:r>
            <a: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příručce o vysílání </a:t>
            </a:r>
            <a:r>
              <a:rPr lang="cs-CZ" sz="1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pracovníků</a:t>
            </a:r>
            <a: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https://op.europa.eu/cs/publication-detail/-/</a:t>
            </a:r>
            <a:r>
              <a:rPr lang="cs-CZ" sz="1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publication/8ac7320a-170f-11ea-8c1f-01aa75ed71a1/language-cs</a:t>
            </a:r>
            <a: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https://op.europa.eu/cs/publication-detail/-/publication/bdfce566-1198-11ea-8c1f-01aa75ed71a1/language-cs</a:t>
            </a:r>
            <a:endParaRPr lang="en-GB" sz="1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1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Děkuji za pozornost !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Ing. Anna Mittnerová</a:t>
            </a:r>
          </a:p>
          <a:p>
            <a:pPr marL="0" indent="0" algn="ctr">
              <a:buNone/>
            </a:pPr>
            <a:r>
              <a:rPr lang="cs-CZ" dirty="0" smtClean="0">
                <a:hlinkClick r:id="rId3"/>
              </a:rPr>
              <a:t>Anna.mittnerová@vscht.cz</a:t>
            </a:r>
            <a:endParaRPr lang="cs-CZ" dirty="0" smtClean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Vysoká škola chemicko-technologická v Praze, </a:t>
            </a:r>
          </a:p>
          <a:p>
            <a:pPr marL="0" indent="0" algn="ctr">
              <a:buNone/>
            </a:pPr>
            <a:r>
              <a:rPr lang="cs-CZ" dirty="0" smtClean="0"/>
              <a:t>Zahraniční oddělení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sz="2000" dirty="0" smtClean="0"/>
              <a:t>Uveďte původ, Neužívejte komerčně, CC BY-NC</a:t>
            </a:r>
            <a:endParaRPr lang="en-GB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4908451"/>
            <a:ext cx="1291458" cy="454945"/>
          </a:xfrm>
          <a:prstGeom prst="rect">
            <a:avLst/>
          </a:prstGeom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B3787-E646-45D2-A65A-80DB54B669A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6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21061" y="414968"/>
            <a:ext cx="10515600" cy="860171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Jaké oblasti </a:t>
            </a:r>
            <a:r>
              <a:rPr lang="cs-CZ" sz="3200" b="1" dirty="0" smtClean="0">
                <a:solidFill>
                  <a:srgbClr val="C00000"/>
                </a:solidFill>
              </a:rPr>
              <a:t>mezinárodního práva </a:t>
            </a:r>
            <a:r>
              <a:rPr lang="cs-CZ" sz="3200" b="1" dirty="0" smtClean="0">
                <a:solidFill>
                  <a:srgbClr val="C00000"/>
                </a:solidFill>
              </a:rPr>
              <a:t>je při </a:t>
            </a:r>
            <a:r>
              <a:rPr lang="cs-CZ" sz="3200" b="1" dirty="0" smtClean="0">
                <a:solidFill>
                  <a:srgbClr val="C00000"/>
                </a:solidFill>
              </a:rPr>
              <a:t>mobilitách </a:t>
            </a:r>
            <a:r>
              <a:rPr lang="cs-CZ" sz="3200" b="1" dirty="0" smtClean="0">
                <a:solidFill>
                  <a:srgbClr val="C00000"/>
                </a:solidFill>
              </a:rPr>
              <a:t>nutno řešit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838200" y="1275139"/>
            <a:ext cx="10515600" cy="494907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300" b="1" dirty="0" smtClean="0"/>
              <a:t>Cizinecké právo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200" dirty="0" smtClean="0"/>
              <a:t>Země EU/EHP a CH -  volný pohyb osob a služeb, nemusí platit pro </a:t>
            </a:r>
            <a:r>
              <a:rPr lang="cs-CZ" sz="2200" dirty="0" err="1" smtClean="0"/>
              <a:t>třetizemce</a:t>
            </a:r>
            <a:endParaRPr lang="cs-CZ" sz="22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200" dirty="0" smtClean="0"/>
              <a:t>Třetí země světa -  vízové povinnosti dle  dané země, </a:t>
            </a:r>
            <a:r>
              <a:rPr lang="cs-CZ" sz="2200" b="1" dirty="0" smtClean="0">
                <a:solidFill>
                  <a:srgbClr val="C00000"/>
                </a:solidFill>
              </a:rPr>
              <a:t>NE turistické vízum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300" b="1" dirty="0" smtClean="0"/>
              <a:t>Pracovní právo </a:t>
            </a:r>
            <a:r>
              <a:rPr lang="cs-CZ" sz="2200" b="1" dirty="0" smtClean="0"/>
              <a:t>- legální </a:t>
            </a:r>
            <a:r>
              <a:rPr lang="cs-CZ" sz="2200" b="1" dirty="0" smtClean="0"/>
              <a:t>práce/činnost</a:t>
            </a:r>
            <a:r>
              <a:rPr lang="cs-CZ" sz="2200" b="1" dirty="0" smtClean="0"/>
              <a:t> v zahraničí</a:t>
            </a:r>
            <a:r>
              <a:rPr lang="cs-CZ" sz="2200" b="1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000" dirty="0" smtClean="0"/>
              <a:t>Vy </a:t>
            </a:r>
            <a:r>
              <a:rPr lang="cs-CZ" sz="2000" dirty="0" smtClean="0"/>
              <a:t>a váš zaměstnavatel musíte být schopni v cizině doložit, že jste legální zaměstnanec, legálního zaměstnavatele, </a:t>
            </a:r>
            <a:r>
              <a:rPr lang="cs-CZ" sz="2000" b="1" dirty="0" smtClean="0">
                <a:solidFill>
                  <a:srgbClr val="FF0000"/>
                </a:solidFill>
              </a:rPr>
              <a:t>účel mobility,  </a:t>
            </a:r>
            <a:r>
              <a:rPr lang="cs-CZ" sz="2000" dirty="0" smtClean="0"/>
              <a:t>délku a místo  </a:t>
            </a:r>
            <a:r>
              <a:rPr lang="cs-CZ" sz="2000" dirty="0" smtClean="0"/>
              <a:t>výkonu činnosti, </a:t>
            </a:r>
            <a:r>
              <a:rPr lang="cs-CZ" sz="2000" dirty="0" smtClean="0"/>
              <a:t>pro koho činnost vykonáváte, kdo </a:t>
            </a:r>
            <a:r>
              <a:rPr lang="cs-CZ" sz="2000" dirty="0" smtClean="0"/>
              <a:t>hospodářsky využije výsledky vaší činnosti v zahraničí.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300" b="1" dirty="0" smtClean="0"/>
              <a:t>Sociální zabezpečení a zdravotní pojištění </a:t>
            </a:r>
            <a:r>
              <a:rPr lang="cs-CZ" sz="2200" b="1" dirty="0" smtClean="0"/>
              <a:t>- </a:t>
            </a:r>
            <a:r>
              <a:rPr lang="cs-CZ" sz="2000" dirty="0" smtClean="0"/>
              <a:t>doložit příslušnost k sociálnímu zabezpečení a zdravotnímu pojištění</a:t>
            </a:r>
            <a:endParaRPr lang="cs-CZ" sz="2200" b="1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100" dirty="0" smtClean="0"/>
              <a:t>V zemích EU/EEA a CH – dokládáte </a:t>
            </a:r>
            <a:r>
              <a:rPr lang="cs-CZ" sz="2100" dirty="0"/>
              <a:t>určení státu </a:t>
            </a:r>
            <a:r>
              <a:rPr lang="cs-CZ" sz="2100" dirty="0" smtClean="0"/>
              <a:t>SZ </a:t>
            </a:r>
            <a:r>
              <a:rPr lang="cs-CZ" sz="2100" b="1" dirty="0" smtClean="0"/>
              <a:t>osvědčením A1</a:t>
            </a:r>
            <a:r>
              <a:rPr lang="cs-CZ" sz="2100" dirty="0" smtClean="0"/>
              <a:t>, </a:t>
            </a:r>
            <a:r>
              <a:rPr lang="cs-CZ" sz="2100" dirty="0"/>
              <a:t>zdravotní </a:t>
            </a:r>
            <a:r>
              <a:rPr lang="cs-CZ" sz="2100" dirty="0" smtClean="0"/>
              <a:t>pojištění průkazem </a:t>
            </a:r>
            <a:r>
              <a:rPr lang="cs-CZ" sz="2100" b="1" dirty="0" smtClean="0"/>
              <a:t>EHIC</a:t>
            </a:r>
            <a:r>
              <a:rPr lang="cs-CZ" sz="2100" b="1" dirty="0"/>
              <a:t> </a:t>
            </a:r>
            <a:endParaRPr lang="cs-CZ" sz="21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100" dirty="0" smtClean="0"/>
              <a:t>V třetích zemích </a:t>
            </a:r>
            <a:r>
              <a:rPr lang="cs-CZ" sz="2100" b="1" dirty="0" smtClean="0"/>
              <a:t>smluvních pro SZ </a:t>
            </a:r>
            <a:r>
              <a:rPr lang="cs-CZ" sz="2100" dirty="0" smtClean="0"/>
              <a:t>– obdoba osvědčení </a:t>
            </a:r>
            <a:r>
              <a:rPr lang="cs-CZ" sz="2100" dirty="0" smtClean="0"/>
              <a:t>A1 (bilaterální osvědčení) , </a:t>
            </a:r>
            <a:r>
              <a:rPr lang="cs-CZ" sz="2100" dirty="0" smtClean="0"/>
              <a:t>zdravotní pojištění smluvní nebo komerční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100" dirty="0" smtClean="0"/>
              <a:t>V </a:t>
            </a:r>
            <a:r>
              <a:rPr lang="cs-CZ" sz="2100" dirty="0"/>
              <a:t>třetích zemích</a:t>
            </a:r>
            <a:r>
              <a:rPr lang="cs-CZ" sz="2100" dirty="0" smtClean="0"/>
              <a:t> nesmluvních – veškerá pojištění komerční </a:t>
            </a:r>
            <a:r>
              <a:rPr lang="cs-CZ" sz="2100" dirty="0" smtClean="0"/>
              <a:t>v zemi výkonu činnosti </a:t>
            </a:r>
            <a:endParaRPr lang="cs-CZ" sz="21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300" b="1" dirty="0" smtClean="0"/>
              <a:t>Daň z příjmu  </a:t>
            </a:r>
            <a:r>
              <a:rPr lang="cs-CZ" sz="2200" b="1" dirty="0" smtClean="0"/>
              <a:t>- </a:t>
            </a:r>
            <a:r>
              <a:rPr lang="cs-CZ" sz="2200" dirty="0" smtClean="0"/>
              <a:t>vyřešit si dopředu kde budete daňový rezident, </a:t>
            </a:r>
            <a:r>
              <a:rPr lang="cs-CZ" sz="2200" b="1" dirty="0" smtClean="0"/>
              <a:t>zejména pokud pobýváte někde déle </a:t>
            </a:r>
            <a:r>
              <a:rPr lang="cs-CZ" sz="2200" b="1" dirty="0" smtClean="0">
                <a:sym typeface="Symbol" panose="05050102010706020507" pitchFamily="18" charset="2"/>
              </a:rPr>
              <a:t> 183 dnů</a:t>
            </a:r>
            <a:endParaRPr lang="cs-CZ" sz="2200" b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000" b="1" dirty="0" smtClean="0"/>
              <a:t>Smluvní země </a:t>
            </a:r>
            <a:r>
              <a:rPr lang="cs-CZ" sz="2000" dirty="0" smtClean="0"/>
              <a:t>- Dvoustranné smlouvy </a:t>
            </a:r>
            <a:r>
              <a:rPr lang="cs-CZ" sz="2000" dirty="0" smtClean="0"/>
              <a:t>o zamezení dvojímu zdanění určuje kritéria, </a:t>
            </a:r>
            <a:r>
              <a:rPr lang="cs-CZ" sz="2000" dirty="0" smtClean="0"/>
              <a:t>zdanění příjmů FO ale i povinnosti pro zaměstnavatele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000" dirty="0" smtClean="0"/>
              <a:t>Důležité je Vaše daňové rezidenství a země sídla zaměstnavatele, doby pobytu v zahraničí, obvyklé bydliště, životní situace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cs-CZ" sz="2100" dirty="0" smtClean="0"/>
              <a:t>Výjimky v některých </a:t>
            </a:r>
            <a:r>
              <a:rPr lang="cs-CZ" sz="2100" dirty="0" smtClean="0"/>
              <a:t>starších SZDZ </a:t>
            </a:r>
            <a:r>
              <a:rPr lang="cs-CZ" sz="2100" dirty="0" smtClean="0"/>
              <a:t>-  studenti, profesoři/akademici, výzkumníci, </a:t>
            </a:r>
            <a:r>
              <a:rPr lang="cs-CZ" sz="2100" dirty="0" smtClean="0"/>
              <a:t>učitelé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endParaRPr lang="cs-CZ" sz="2300" b="1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300" b="1" dirty="0" smtClean="0">
                <a:solidFill>
                  <a:srgbClr val="C00000"/>
                </a:solidFill>
              </a:rPr>
              <a:t>Každý stát má svá pravidla </a:t>
            </a:r>
            <a:r>
              <a:rPr lang="cs-CZ" sz="2300" b="1" dirty="0" smtClean="0">
                <a:solidFill>
                  <a:srgbClr val="C00000"/>
                </a:solidFill>
              </a:rPr>
              <a:t> vízová, o zaměstnanosti, </a:t>
            </a:r>
            <a:r>
              <a:rPr lang="cs-CZ" sz="2300" b="1" dirty="0" smtClean="0">
                <a:solidFill>
                  <a:srgbClr val="C00000"/>
                </a:solidFill>
              </a:rPr>
              <a:t>sazby na sociální a zdravotní pojištění a na daně z příjmu</a:t>
            </a:r>
            <a:endParaRPr lang="cs-CZ" sz="1500" b="1" dirty="0" smtClean="0">
              <a:solidFill>
                <a:srgbClr val="C00000"/>
              </a:solidFill>
            </a:endParaRPr>
          </a:p>
          <a:p>
            <a:pPr marL="457200" lvl="1" indent="0" algn="ct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cs-CZ" sz="2300" dirty="0" smtClean="0"/>
              <a:t>Optimalizujte podmínky, aby byl pobyt legální a aby se neplatily odvody na SZ </a:t>
            </a:r>
            <a:r>
              <a:rPr lang="cs-CZ" sz="2300" dirty="0"/>
              <a:t>a </a:t>
            </a:r>
            <a:r>
              <a:rPr lang="cs-CZ" sz="2300" dirty="0" smtClean="0"/>
              <a:t>ZP a daně </a:t>
            </a:r>
            <a:r>
              <a:rPr lang="cs-CZ" sz="2300" dirty="0"/>
              <a:t>z příjmu  </a:t>
            </a:r>
            <a:r>
              <a:rPr lang="cs-CZ" sz="2300" dirty="0" smtClean="0"/>
              <a:t>do jiného státu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2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Faktory ovlivňující komplikovanost vyřizování administrativních náležitostí výjezdů a pobytů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3703"/>
            <a:ext cx="10515600" cy="4593260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Do jaké země -  EU/EHP Švýcarsko nebo třetí země (smluvní pro SZ x nesmluvní) </a:t>
            </a:r>
          </a:p>
          <a:p>
            <a:r>
              <a:rPr lang="cs-CZ" sz="2200" dirty="0" smtClean="0"/>
              <a:t>Délka pobytu v zahraničí -  7 dnů, do 90 dnů, nad 90 dnů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Typ vyjíždějící osoby -  student, zaměstnaný student, zaměstnanec, </a:t>
            </a:r>
            <a:r>
              <a:rPr lang="cs-CZ" sz="2200" dirty="0" smtClean="0"/>
              <a:t>občan </a:t>
            </a:r>
            <a:r>
              <a:rPr lang="cs-CZ" sz="2200" dirty="0"/>
              <a:t>EU, občan třetí </a:t>
            </a:r>
            <a:r>
              <a:rPr lang="cs-CZ" sz="2200" dirty="0" smtClean="0"/>
              <a:t>země, další možnosti </a:t>
            </a:r>
            <a:r>
              <a:rPr lang="cs-CZ" sz="2200" dirty="0" smtClean="0"/>
              <a:t>např. </a:t>
            </a:r>
            <a:r>
              <a:rPr lang="cs-CZ" sz="2200" dirty="0" smtClean="0"/>
              <a:t>rodinný příslušník občana… </a:t>
            </a:r>
            <a:endParaRPr lang="cs-CZ" sz="2200" dirty="0"/>
          </a:p>
          <a:p>
            <a:pPr>
              <a:lnSpc>
                <a:spcPct val="107000"/>
              </a:lnSpc>
            </a:pPr>
            <a:r>
              <a:rPr lang="cs-CZ" sz="2200" b="1" dirty="0"/>
              <a:t>Účel</a:t>
            </a:r>
            <a:r>
              <a:rPr lang="cs-CZ" sz="2200" dirty="0"/>
              <a:t> </a:t>
            </a:r>
            <a:r>
              <a:rPr lang="cs-CZ" sz="2200" dirty="0" smtClean="0"/>
              <a:t>výjezdu a pobytu </a:t>
            </a:r>
            <a:r>
              <a:rPr lang="cs-CZ" sz="2200" dirty="0"/>
              <a:t>-  </a:t>
            </a:r>
            <a:r>
              <a:rPr lang="cs-CZ" sz="2200" dirty="0" err="1"/>
              <a:t>nehospodářská</a:t>
            </a:r>
            <a:r>
              <a:rPr lang="cs-CZ" sz="2200" dirty="0"/>
              <a:t> činnost </a:t>
            </a:r>
            <a:r>
              <a:rPr lang="cs-CZ" sz="2200" b="1" dirty="0"/>
              <a:t>ve prospěch vysílající </a:t>
            </a:r>
            <a:r>
              <a:rPr lang="cs-CZ" sz="2200" b="1" dirty="0" smtClean="0"/>
              <a:t>organizace </a:t>
            </a:r>
            <a:r>
              <a:rPr lang="cs-CZ" sz="2200" dirty="0" smtClean="0"/>
              <a:t>nebo poskytování </a:t>
            </a:r>
            <a:r>
              <a:rPr lang="cs-CZ" sz="2200" dirty="0"/>
              <a:t>služeb v zahraničnímu </a:t>
            </a:r>
            <a:r>
              <a:rPr lang="cs-CZ" sz="2200" dirty="0" smtClean="0"/>
              <a:t>subjektu</a:t>
            </a:r>
            <a:endParaRPr lang="cs-CZ" sz="2200" b="1" dirty="0"/>
          </a:p>
          <a:p>
            <a:pPr>
              <a:lnSpc>
                <a:spcPct val="100000"/>
              </a:lnSpc>
            </a:pPr>
            <a:r>
              <a:rPr lang="cs-CZ" sz="2200" dirty="0" smtClean="0"/>
              <a:t>Forma výjezdu </a:t>
            </a:r>
            <a:r>
              <a:rPr lang="cs-CZ" sz="2200" dirty="0" smtClean="0"/>
              <a:t>a pobytu  -  </a:t>
            </a:r>
            <a:r>
              <a:rPr lang="cs-CZ" sz="2200" dirty="0" smtClean="0">
                <a:solidFill>
                  <a:srgbClr val="FF0000"/>
                </a:solidFill>
              </a:rPr>
              <a:t>vyslání</a:t>
            </a:r>
            <a:r>
              <a:rPr lang="cs-CZ" sz="2200" dirty="0" smtClean="0"/>
              <a:t>, souběh činností ve dvou nebo více zemích, </a:t>
            </a:r>
            <a:r>
              <a:rPr lang="cs-CZ" sz="2200" dirty="0" err="1" smtClean="0"/>
              <a:t>Home</a:t>
            </a:r>
            <a:r>
              <a:rPr lang="cs-CZ" sz="2200" dirty="0" smtClean="0"/>
              <a:t> </a:t>
            </a:r>
            <a:r>
              <a:rPr lang="cs-CZ" sz="2200" dirty="0" err="1" smtClean="0"/>
              <a:t>office</a:t>
            </a:r>
            <a:r>
              <a:rPr lang="cs-CZ" sz="2200" dirty="0" smtClean="0"/>
              <a:t> v zahraničí, zaměstnání v zahraničí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1900" dirty="0" smtClean="0">
                <a:solidFill>
                  <a:srgbClr val="FF0000"/>
                </a:solidFill>
              </a:rPr>
              <a:t>Vyslání </a:t>
            </a:r>
            <a:r>
              <a:rPr lang="cs-CZ" sz="1900" dirty="0" smtClean="0"/>
              <a:t>definuje jinak: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900" dirty="0" smtClean="0"/>
              <a:t>český zákoník práce (ZP)  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900" dirty="0" smtClean="0"/>
              <a:t>EU Nařízení  o koordinaci systémů sociálního zabezpečení </a:t>
            </a:r>
            <a:r>
              <a:rPr lang="cs-CZ" sz="1900" dirty="0" smtClean="0"/>
              <a:t>(Nařízení (ES) 883/2004)</a:t>
            </a:r>
            <a:endParaRPr lang="cs-CZ" sz="1900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900" dirty="0" smtClean="0"/>
              <a:t>EU Směrnice o vysílání pracovníků za účelem poskytování služeb v </a:t>
            </a:r>
            <a:r>
              <a:rPr lang="cs-CZ" sz="1900" dirty="0" smtClean="0"/>
              <a:t>zahraničí (Směrnice 96/71/ES)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cs-CZ" sz="1900" dirty="0" smtClean="0"/>
              <a:t>Podmínky pro pobyt v třetích zemí</a:t>
            </a:r>
            <a:endParaRPr lang="cs-CZ" sz="19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2312" y="365125"/>
            <a:ext cx="10558272" cy="80530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Vysílání </a:t>
            </a:r>
            <a:r>
              <a:rPr lang="cs-CZ" sz="3200" b="1" dirty="0">
                <a:solidFill>
                  <a:srgbClr val="C00000"/>
                </a:solidFill>
              </a:rPr>
              <a:t>pracovníků </a:t>
            </a:r>
            <a:r>
              <a:rPr lang="cs-CZ" sz="3200" b="1" dirty="0" smtClean="0">
                <a:solidFill>
                  <a:srgbClr val="C00000"/>
                </a:solidFill>
              </a:rPr>
              <a:t>za účelem poskytování </a:t>
            </a:r>
            <a:r>
              <a:rPr lang="cs-CZ" sz="3200" b="1" dirty="0">
                <a:solidFill>
                  <a:srgbClr val="C00000"/>
                </a:solidFill>
              </a:rPr>
              <a:t>služeb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cs-CZ" sz="3100" b="1" dirty="0" smtClean="0">
                <a:solidFill>
                  <a:srgbClr val="C00000"/>
                </a:solidFill>
              </a:rPr>
              <a:t>Vyslání </a:t>
            </a:r>
            <a:r>
              <a:rPr lang="cs-CZ" sz="3100" b="1" dirty="0" smtClean="0">
                <a:solidFill>
                  <a:srgbClr val="C00000"/>
                </a:solidFill>
              </a:rPr>
              <a:t>ve smyslu Směrnice </a:t>
            </a:r>
            <a:r>
              <a:rPr lang="cs-CZ" sz="3100" b="1" dirty="0">
                <a:solidFill>
                  <a:srgbClr val="C00000"/>
                </a:solidFill>
              </a:rPr>
              <a:t>EP a </a:t>
            </a:r>
            <a:r>
              <a:rPr lang="cs-CZ" sz="3100" dirty="0">
                <a:solidFill>
                  <a:prstClr val="black"/>
                </a:solidFill>
                <a:hlinkClick r:id="rId3"/>
              </a:rPr>
              <a:t>Rady </a:t>
            </a:r>
            <a:r>
              <a:rPr lang="cs-CZ" sz="3100" dirty="0" smtClean="0">
                <a:solidFill>
                  <a:prstClr val="black"/>
                </a:solidFill>
                <a:hlinkClick r:id="rId3"/>
              </a:rPr>
              <a:t>96/71/ES</a:t>
            </a:r>
            <a:endParaRPr lang="en-GB" sz="31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424" y="1341120"/>
            <a:ext cx="10247376" cy="489555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Směrnice se </a:t>
            </a:r>
            <a:r>
              <a:rPr lang="cs-CZ" sz="2000" b="1" dirty="0">
                <a:solidFill>
                  <a:srgbClr val="FF0000"/>
                </a:solidFill>
              </a:rPr>
              <a:t>na vaší činnost </a:t>
            </a:r>
            <a:r>
              <a:rPr lang="cs-CZ" sz="2000" b="1" dirty="0" smtClean="0">
                <a:solidFill>
                  <a:srgbClr val="FF0000"/>
                </a:solidFill>
              </a:rPr>
              <a:t>nevztahuje v případě, kdy  </a:t>
            </a:r>
            <a:r>
              <a:rPr lang="cs-CZ" sz="2000" b="1" u="sng" dirty="0">
                <a:solidFill>
                  <a:srgbClr val="FF0000"/>
                </a:solidFill>
              </a:rPr>
              <a:t>nebudete poskytovat služby </a:t>
            </a:r>
            <a:r>
              <a:rPr lang="cs-CZ" sz="2000" b="1" dirty="0">
                <a:solidFill>
                  <a:srgbClr val="FF0000"/>
                </a:solidFill>
              </a:rPr>
              <a:t>zahraničnímu subjektu, </a:t>
            </a:r>
            <a:r>
              <a:rPr lang="cs-CZ" sz="2000" b="1" dirty="0" smtClean="0">
                <a:solidFill>
                  <a:srgbClr val="FF0000"/>
                </a:solidFill>
              </a:rPr>
              <a:t> pokud služby za úplatu poskytnete je nutné dodržet :</a:t>
            </a:r>
          </a:p>
          <a:p>
            <a:pPr marL="0" indent="0">
              <a:buNone/>
            </a:pPr>
            <a:r>
              <a:rPr lang="cs-CZ" sz="2000" dirty="0" smtClean="0"/>
              <a:t>Pracovní </a:t>
            </a:r>
            <a:r>
              <a:rPr lang="cs-CZ" sz="2000" dirty="0"/>
              <a:t>podmínky v hostitelském členském státě, které musí být vyslaným pracovníkům </a:t>
            </a:r>
            <a:r>
              <a:rPr lang="cs-CZ" sz="2000" dirty="0" smtClean="0"/>
              <a:t>zaručeny podle práva hostitelské země:</a:t>
            </a:r>
            <a:endParaRPr lang="cs-CZ" sz="20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maximální </a:t>
            </a:r>
            <a:r>
              <a:rPr lang="cs-CZ" sz="1600" dirty="0"/>
              <a:t>délky pracovní doby a minimální doby odpočinku;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minimální </a:t>
            </a:r>
            <a:r>
              <a:rPr lang="cs-CZ" sz="1600" dirty="0"/>
              <a:t>délky placené dovolené za kalendářní rok;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 odměny, </a:t>
            </a:r>
            <a:r>
              <a:rPr lang="cs-CZ" sz="1600" dirty="0"/>
              <a:t>včetně sazeb za přesčasy </a:t>
            </a:r>
            <a:endParaRPr lang="cs-CZ" sz="1600" dirty="0" smtClean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podmínky </a:t>
            </a:r>
            <a:r>
              <a:rPr lang="cs-CZ" sz="1600" dirty="0"/>
              <a:t>pro poskytování pracovníků, </a:t>
            </a:r>
            <a:r>
              <a:rPr lang="cs-CZ" sz="1600" dirty="0" smtClean="0"/>
              <a:t>prostřednictvím agenturního zaměstnávání;</a:t>
            </a:r>
            <a:endParaRPr lang="cs-CZ" sz="1600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 </a:t>
            </a:r>
            <a:r>
              <a:rPr lang="cs-CZ" sz="1600" dirty="0"/>
              <a:t>ochrana zdraví, bezpečnosti a hygieny při práci;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 </a:t>
            </a:r>
            <a:r>
              <a:rPr lang="cs-CZ" sz="1600" dirty="0"/>
              <a:t>ochranná opatření týkající </a:t>
            </a:r>
            <a:r>
              <a:rPr lang="cs-CZ" sz="1600" dirty="0" smtClean="0"/>
              <a:t>podmínek </a:t>
            </a:r>
            <a:r>
              <a:rPr lang="cs-CZ" sz="1600" dirty="0"/>
              <a:t>pro těhotné ženy nebo ženy krátce po porodu, děti a mladistvé;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rovné </a:t>
            </a:r>
            <a:r>
              <a:rPr lang="cs-CZ" sz="1600" dirty="0"/>
              <a:t>zacházení pro muže a ženy a ostatní ustanovení o zákazu diskriminace;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 </a:t>
            </a:r>
            <a:r>
              <a:rPr lang="cs-CZ" sz="1600" dirty="0"/>
              <a:t>podmínky ubytování pracovníků, pokud je pracovníkům poskytováno zaměstnavatelem ubytování mimo jejich obvyklé místo výkonu </a:t>
            </a:r>
            <a:r>
              <a:rPr lang="cs-CZ" sz="1600" dirty="0" smtClean="0"/>
              <a:t>práce – </a:t>
            </a:r>
            <a:r>
              <a:rPr lang="cs-CZ" sz="1600" i="1" dirty="0" smtClean="0"/>
              <a:t>dle zvyklostí domovské země;</a:t>
            </a:r>
            <a:endParaRPr lang="cs-CZ" sz="1600" i="1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600" dirty="0" smtClean="0"/>
              <a:t> </a:t>
            </a:r>
            <a:r>
              <a:rPr lang="cs-CZ" sz="1600" dirty="0"/>
              <a:t>příspěvky nebo náhrady výdajů na pokrytí cestovních výdajů a výdajů na stravu a ubytování pro pracovníky mimo domov z profesních </a:t>
            </a:r>
            <a:r>
              <a:rPr lang="cs-CZ" sz="1600" dirty="0" smtClean="0"/>
              <a:t>důvodů.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Informační povinnost vysílající organizace vůči příslušnému orgánu („Úřadu práce“) hostitelského </a:t>
            </a:r>
            <a:r>
              <a:rPr lang="cs-CZ" sz="2000" dirty="0" smtClean="0"/>
              <a:t>státu</a:t>
            </a:r>
            <a:endParaRPr lang="cs-CZ" sz="18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33703" y="548638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90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8176" y="621157"/>
            <a:ext cx="9482328" cy="80530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dirty="0" smtClean="0">
                <a:solidFill>
                  <a:srgbClr val="C00000"/>
                </a:solidFill>
              </a:rPr>
              <a:t>Novela s</a:t>
            </a:r>
            <a:r>
              <a:rPr lang="cs-CZ" sz="3200" b="1" dirty="0" smtClean="0">
                <a:solidFill>
                  <a:srgbClr val="C00000"/>
                </a:solidFill>
              </a:rPr>
              <a:t>měrnice </a:t>
            </a:r>
            <a:r>
              <a:rPr lang="cs-CZ" sz="3200" dirty="0" smtClean="0">
                <a:solidFill>
                  <a:srgbClr val="C00000"/>
                </a:solidFill>
              </a:rPr>
              <a:t>o </a:t>
            </a:r>
            <a:r>
              <a:rPr lang="cs-CZ" sz="3200" dirty="0">
                <a:solidFill>
                  <a:srgbClr val="C00000"/>
                </a:solidFill>
              </a:rPr>
              <a:t>vysílání </a:t>
            </a:r>
            <a:r>
              <a:rPr lang="cs-CZ" sz="3200" dirty="0" smtClean="0">
                <a:solidFill>
                  <a:srgbClr val="C00000"/>
                </a:solidFill>
              </a:rPr>
              <a:t>pracovníků</a:t>
            </a:r>
            <a:r>
              <a:rPr lang="cs-CZ" sz="3200" dirty="0" smtClean="0">
                <a:solidFill>
                  <a:prstClr val="black"/>
                </a:solidFill>
              </a:rPr>
              <a:t>, </a:t>
            </a:r>
            <a:r>
              <a:rPr lang="cs-CZ" sz="3200" dirty="0" smtClean="0">
                <a:solidFill>
                  <a:prstClr val="black"/>
                </a:solidFill>
                <a:hlinkClick r:id="rId3"/>
              </a:rPr>
              <a:t>2018/957</a:t>
            </a:r>
            <a:r>
              <a:rPr lang="cs-CZ" sz="3200" dirty="0" smtClean="0">
                <a:solidFill>
                  <a:prstClr val="black"/>
                </a:solidFill>
              </a:rPr>
              <a:t> </a:t>
            </a:r>
            <a:br>
              <a:rPr lang="cs-CZ" sz="3200" dirty="0" smtClean="0">
                <a:solidFill>
                  <a:prstClr val="black"/>
                </a:solidFill>
              </a:rPr>
            </a:br>
            <a:r>
              <a:rPr lang="cs-CZ" sz="3200" dirty="0" smtClean="0">
                <a:solidFill>
                  <a:srgbClr val="C00000"/>
                </a:solidFill>
              </a:rPr>
              <a:t>v rámci POSKYTOVÁNÍ SLUŽEB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424" y="1618488"/>
            <a:ext cx="10247376" cy="4558475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Nabyla </a:t>
            </a:r>
            <a:r>
              <a:rPr lang="cs-CZ" sz="2000" dirty="0"/>
              <a:t>účinnosti </a:t>
            </a:r>
            <a:r>
              <a:rPr lang="cs-CZ" sz="2000" dirty="0">
                <a:solidFill>
                  <a:srgbClr val="C00000"/>
                </a:solidFill>
              </a:rPr>
              <a:t>30. 7. 2020 </a:t>
            </a:r>
            <a:r>
              <a:rPr lang="cs-CZ" sz="2000" dirty="0"/>
              <a:t>ukládá českým vysílajícím zaměstnavatelům nové </a:t>
            </a:r>
            <a:r>
              <a:rPr lang="cs-CZ" sz="2000" dirty="0" smtClean="0"/>
              <a:t>povinnosti:</a:t>
            </a:r>
          </a:p>
          <a:p>
            <a:pPr lvl="1"/>
            <a:r>
              <a:rPr lang="cs-CZ" sz="1800" dirty="0"/>
              <a:t>Cestovní náhrady dle pravidel hostitelského státu (bod 8)</a:t>
            </a:r>
          </a:p>
          <a:p>
            <a:pPr lvl="1"/>
            <a:r>
              <a:rPr lang="cs-CZ" sz="1800" dirty="0" smtClean="0"/>
              <a:t>Vyslání </a:t>
            </a:r>
            <a:r>
              <a:rPr lang="en-US" sz="1800" dirty="0" smtClean="0"/>
              <a:t>&gt;</a:t>
            </a:r>
            <a:r>
              <a:rPr lang="cs-CZ" sz="1800" dirty="0" smtClean="0"/>
              <a:t>12 </a:t>
            </a:r>
            <a:r>
              <a:rPr lang="cs-CZ" sz="1800" dirty="0"/>
              <a:t>měsíců nárok na všechny povinně </a:t>
            </a:r>
            <a:r>
              <a:rPr lang="cs-CZ" sz="1800" dirty="0" smtClean="0"/>
              <a:t>použitelné podmínky </a:t>
            </a:r>
            <a:r>
              <a:rPr lang="cs-CZ" sz="1800" dirty="0"/>
              <a:t>práce </a:t>
            </a:r>
            <a:r>
              <a:rPr lang="cs-CZ" sz="1800" dirty="0" smtClean="0"/>
              <a:t>hostitelského státu </a:t>
            </a:r>
            <a:r>
              <a:rPr lang="cs-CZ" sz="1600" dirty="0" smtClean="0"/>
              <a:t>(bod 9)</a:t>
            </a:r>
          </a:p>
          <a:p>
            <a:pPr lvl="1"/>
            <a:r>
              <a:rPr lang="cs-CZ" sz="1800" dirty="0" smtClean="0"/>
              <a:t>Mzda ve výši obvyklé v hostitelském státě, porovnává se hrubá mzda</a:t>
            </a:r>
            <a:r>
              <a:rPr lang="en-US" sz="1800" dirty="0" smtClean="0"/>
              <a:t> </a:t>
            </a:r>
            <a:r>
              <a:rPr lang="cs-CZ" sz="1800" dirty="0" smtClean="0"/>
              <a:t>(bod 18-21)</a:t>
            </a:r>
          </a:p>
          <a:p>
            <a:pPr lvl="1"/>
            <a:r>
              <a:rPr lang="cs-CZ" sz="1800" dirty="0" smtClean="0"/>
              <a:t>Poskytnout informace o pracovních podmínkách v hostitelské organizaci, (23)</a:t>
            </a:r>
          </a:p>
          <a:p>
            <a:pPr lvl="1"/>
            <a:r>
              <a:rPr lang="cs-CZ" sz="1800" dirty="0" smtClean="0"/>
              <a:t>Uplatnění výhodnějších podmínek (24)</a:t>
            </a:r>
          </a:p>
          <a:p>
            <a:pPr marL="0" indent="0">
              <a:buNone/>
            </a:pPr>
            <a:r>
              <a:rPr lang="cs-CZ" sz="2200" dirty="0" smtClean="0"/>
              <a:t>Výjimky </a:t>
            </a:r>
            <a:r>
              <a:rPr lang="cs-CZ" sz="2400" dirty="0" smtClean="0"/>
              <a:t>viz </a:t>
            </a:r>
            <a:r>
              <a:rPr lang="cs-CZ" sz="2200" b="1" u="sng" dirty="0">
                <a:hlinkClick r:id="rId4"/>
              </a:rPr>
              <a:t>praktická příručka o vysílání pracovníků</a:t>
            </a:r>
            <a:r>
              <a:rPr lang="cs-CZ" sz="2200" b="1" u="sng" dirty="0"/>
              <a:t>  </a:t>
            </a:r>
            <a:r>
              <a:rPr lang="cs-CZ" sz="2200" dirty="0"/>
              <a:t>kapitola </a:t>
            </a:r>
            <a:r>
              <a:rPr lang="cs-CZ" sz="2200" dirty="0" smtClean="0"/>
              <a:t>2.3.-2.4.</a:t>
            </a:r>
            <a:endParaRPr lang="cs-CZ" sz="2200" dirty="0"/>
          </a:p>
          <a:p>
            <a:pPr marL="0" indent="0">
              <a:buNone/>
            </a:pPr>
            <a:r>
              <a:rPr lang="cs-CZ" sz="2000" b="1" dirty="0" smtClean="0"/>
              <a:t>Služební cesty bez poskytování služeb - </a:t>
            </a:r>
            <a:r>
              <a:rPr lang="cs-CZ" sz="2000" dirty="0" smtClean="0"/>
              <a:t>konference, setkání, veletrhy, školení – </a:t>
            </a:r>
            <a:r>
              <a:rPr lang="cs-CZ" sz="2000" b="1" dirty="0" smtClean="0"/>
              <a:t>nevztahuje se </a:t>
            </a:r>
            <a:r>
              <a:rPr lang="cs-CZ" sz="2000" dirty="0" smtClean="0"/>
              <a:t>Směrnice </a:t>
            </a:r>
            <a:r>
              <a:rPr lang="cs-CZ" sz="2000" dirty="0" smtClean="0"/>
              <a:t>96/71/ES, </a:t>
            </a:r>
            <a:r>
              <a:rPr lang="cs-CZ" sz="2000" dirty="0" smtClean="0"/>
              <a:t>ale vtahuje se Nařízení </a:t>
            </a:r>
            <a:r>
              <a:rPr lang="cs-CZ" sz="2000" dirty="0" smtClean="0"/>
              <a:t>883/2004 o </a:t>
            </a:r>
            <a:r>
              <a:rPr lang="cs-CZ" sz="2000" dirty="0" smtClean="0"/>
              <a:t>koordinaci systémů SZ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Krátkodobé vyslání ve smyslu Směrnice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do 8 dnů – neuplatňují se pravidla země vyslání pro nárok na dovolenou a minimální mzdu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do 30 dnů za rok - taktéž jen v některých členských státech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/>
              <a:t>do 3 měsíců za rok  - Belgie -  výjimka pro vědce není třeba vyslání hlásit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3703" y="548638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 smtClean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A1B0-66EC-4F58-89AC-DD77015489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54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Možné režimy 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vyslání</a:t>
            </a:r>
            <a:r>
              <a:rPr lang="cs-CZ" sz="3200" b="1" dirty="0" smtClean="0">
                <a:solidFill>
                  <a:srgbClr val="C00000"/>
                </a:solidFill>
              </a:rPr>
              <a:t> ve </a:t>
            </a:r>
            <a:r>
              <a:rPr lang="cs-CZ" sz="3200" b="1" dirty="0" smtClean="0">
                <a:solidFill>
                  <a:srgbClr val="C00000"/>
                </a:solidFill>
              </a:rPr>
              <a:t>smyslu  </a:t>
            </a:r>
            <a:r>
              <a:rPr lang="cs-CZ" sz="3200" b="1" dirty="0" smtClean="0">
                <a:solidFill>
                  <a:srgbClr val="C00000"/>
                </a:solidFill>
              </a:rPr>
              <a:t>českého  Zákoníku  </a:t>
            </a:r>
            <a:r>
              <a:rPr lang="cs-CZ" sz="3200" b="1" dirty="0">
                <a:solidFill>
                  <a:srgbClr val="C00000"/>
                </a:solidFill>
              </a:rPr>
              <a:t>práce </a:t>
            </a:r>
            <a:r>
              <a:rPr lang="cs-CZ" sz="3200" b="1" dirty="0" smtClean="0">
                <a:solidFill>
                  <a:srgbClr val="C00000"/>
                </a:solidFill>
              </a:rPr>
              <a:t>č. 262</a:t>
            </a:r>
            <a:r>
              <a:rPr lang="cs-CZ" sz="3200" b="1" dirty="0">
                <a:solidFill>
                  <a:srgbClr val="C00000"/>
                </a:solidFill>
              </a:rPr>
              <a:t>/ 2006 Sb</a:t>
            </a:r>
            <a:r>
              <a:rPr lang="cs-CZ" sz="3200" b="1" dirty="0" smtClean="0">
                <a:solidFill>
                  <a:srgbClr val="C00000"/>
                </a:solidFill>
              </a:rPr>
              <a:t>. a posouzení </a:t>
            </a:r>
            <a:r>
              <a:rPr lang="cs-CZ" sz="3200" b="1" dirty="0" smtClean="0">
                <a:solidFill>
                  <a:srgbClr val="C00000"/>
                </a:solidFill>
              </a:rPr>
              <a:t>pro aplikaci </a:t>
            </a:r>
            <a:r>
              <a:rPr lang="cs-CZ" sz="3200" b="1" dirty="0" smtClean="0">
                <a:solidFill>
                  <a:srgbClr val="C00000"/>
                </a:solidFill>
              </a:rPr>
              <a:t>Směrnice 96/71/ES 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02937"/>
            <a:ext cx="10515600" cy="507402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cs-CZ" sz="2000" b="1" dirty="0" smtClean="0"/>
              <a:t>Zahraniční pracovní cesta, § 42</a:t>
            </a:r>
            <a:r>
              <a:rPr lang="cs-CZ" sz="2000" dirty="0" smtClean="0"/>
              <a:t>–  obvykle krátkodobé, </a:t>
            </a:r>
            <a:r>
              <a:rPr lang="cs-CZ" sz="2000" b="1" dirty="0" smtClean="0"/>
              <a:t>ve prospěch a dle pokynů vysílající </a:t>
            </a:r>
            <a:r>
              <a:rPr lang="cs-CZ" sz="2000" dirty="0" smtClean="0"/>
              <a:t>VŠ, v.v.i., cestovní příkaz </a:t>
            </a:r>
            <a:r>
              <a:rPr lang="cs-CZ" sz="2000" b="1" dirty="0" smtClean="0"/>
              <a:t>§ 153</a:t>
            </a:r>
            <a:r>
              <a:rPr lang="cs-CZ" sz="2000" dirty="0" smtClean="0"/>
              <a:t>, náhrady cestovních výdajů </a:t>
            </a:r>
            <a:r>
              <a:rPr lang="cs-CZ" sz="2000" b="1" dirty="0" smtClean="0"/>
              <a:t>§ 166 </a:t>
            </a:r>
            <a:r>
              <a:rPr lang="cs-CZ" sz="2000" b="1" dirty="0" smtClean="0">
                <a:sym typeface="Symbol" panose="05050102010706020507" pitchFamily="18" charset="2"/>
              </a:rPr>
              <a:t></a:t>
            </a:r>
            <a:r>
              <a:rPr lang="cs-CZ" sz="2000" dirty="0" smtClean="0">
                <a:sym typeface="Symbol" panose="05050102010706020507" pitchFamily="18" charset="2"/>
              </a:rPr>
              <a:t>, délku ZP neupravuje, ale</a:t>
            </a:r>
            <a:r>
              <a:rPr lang="cs-CZ" sz="2000" dirty="0" smtClean="0"/>
              <a:t> pozor na zdanění diet v zahraničí 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cs-CZ" sz="2000" b="1" dirty="0" smtClean="0"/>
              <a:t>Dočasná změna místa výkonu práce § 172 </a:t>
            </a:r>
            <a:r>
              <a:rPr lang="cs-CZ" sz="2000" dirty="0" smtClean="0"/>
              <a:t>praktické u dlouhodobých výjezdů</a:t>
            </a:r>
            <a:r>
              <a:rPr lang="cs-CZ" sz="2000" b="1" dirty="0" smtClean="0"/>
              <a:t>, </a:t>
            </a:r>
            <a:r>
              <a:rPr lang="cs-CZ" sz="2000" dirty="0" smtClean="0"/>
              <a:t>hradí se </a:t>
            </a:r>
            <a:r>
              <a:rPr lang="cs-CZ" sz="2000" dirty="0" smtClean="0"/>
              <a:t>zpravidla </a:t>
            </a:r>
            <a:r>
              <a:rPr lang="cs-CZ" sz="2000" dirty="0" smtClean="0"/>
              <a:t>cesta tam a zpět, </a:t>
            </a:r>
            <a:r>
              <a:rPr lang="cs-CZ" sz="2000" b="1" dirty="0" smtClean="0">
                <a:solidFill>
                  <a:srgbClr val="FF0000"/>
                </a:solidFill>
              </a:rPr>
              <a:t>práce vykonávaná ve prospěch vysílajícího subjektu</a:t>
            </a:r>
            <a:r>
              <a:rPr lang="cs-CZ" sz="2000" dirty="0" smtClean="0"/>
              <a:t>,  uzavřít </a:t>
            </a:r>
            <a:r>
              <a:rPr lang="cs-CZ" sz="2000" b="1" dirty="0" smtClean="0"/>
              <a:t>dodatek k pracovní smlouvě o změně místa výkonu práce + smlouvu s hostitelskou organizací </a:t>
            </a:r>
            <a:r>
              <a:rPr lang="cs-CZ" sz="2000" dirty="0" smtClean="0"/>
              <a:t>např. o spolupráci</a:t>
            </a:r>
            <a:r>
              <a:rPr lang="cs-CZ" sz="2000" b="1" dirty="0" smtClean="0"/>
              <a:t>,</a:t>
            </a:r>
            <a:r>
              <a:rPr lang="cs-CZ" sz="2000" dirty="0" smtClean="0"/>
              <a:t> stanovit následující: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900" dirty="0" smtClean="0"/>
              <a:t>Identifikaci smluvních subjektů, místa výkonu práce, předmět dohody odkaz na projekt nebo grant 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900" dirty="0" smtClean="0"/>
              <a:t>kdo </a:t>
            </a:r>
            <a:r>
              <a:rPr lang="cs-CZ" sz="1900" dirty="0"/>
              <a:t>a jakým způsobem bude zaměstnanci přidělovat práci,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900" dirty="0" smtClean="0"/>
              <a:t>jak </a:t>
            </a:r>
            <a:r>
              <a:rPr lang="cs-CZ" sz="1900" dirty="0"/>
              <a:t>a komu bude zaměstnanec odevzdávat výsledky své </a:t>
            </a:r>
            <a:r>
              <a:rPr lang="cs-CZ" sz="1900" dirty="0" smtClean="0"/>
              <a:t>práce, (</a:t>
            </a:r>
            <a:r>
              <a:rPr lang="cs-CZ" sz="1900" dirty="0"/>
              <a:t>termíny, forma, četnost),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900" dirty="0" smtClean="0"/>
              <a:t>jak </a:t>
            </a:r>
            <a:r>
              <a:rPr lang="cs-CZ" sz="1900" dirty="0"/>
              <a:t>zaměstnanec povede evidenci pracovní doby,</a:t>
            </a:r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900" dirty="0" smtClean="0"/>
              <a:t>podmínky </a:t>
            </a:r>
            <a:r>
              <a:rPr lang="cs-CZ" sz="1900" dirty="0"/>
              <a:t>pro cesty do a ze zahraničního místa výkonu </a:t>
            </a:r>
            <a:r>
              <a:rPr lang="cs-CZ" sz="1900" dirty="0" smtClean="0"/>
              <a:t>práce, (</a:t>
            </a:r>
            <a:r>
              <a:rPr lang="cs-CZ" sz="1900" dirty="0"/>
              <a:t>četnost, náhradu nákladů) </a:t>
            </a:r>
            <a:endParaRPr lang="cs-CZ" sz="1900" dirty="0" smtClean="0"/>
          </a:p>
          <a:p>
            <a:pPr marL="9144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cs-CZ" sz="1900" dirty="0" smtClean="0"/>
              <a:t>jaká </a:t>
            </a:r>
            <a:r>
              <a:rPr lang="cs-CZ" sz="1900" dirty="0"/>
              <a:t>případná další plnění zaměstnanci během jeho výkonu </a:t>
            </a:r>
            <a:r>
              <a:rPr lang="cs-CZ" sz="1900" dirty="0" smtClean="0"/>
              <a:t>práce v </a:t>
            </a:r>
            <a:r>
              <a:rPr lang="cs-CZ" sz="1900" dirty="0"/>
              <a:t>zahraničí </a:t>
            </a:r>
            <a:r>
              <a:rPr lang="cs-CZ" sz="1900" dirty="0" smtClean="0"/>
              <a:t>náleží,  podmínky projektu, grantu</a:t>
            </a:r>
            <a:endParaRPr lang="cs-CZ" sz="1900" dirty="0"/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/>
              <a:t>Dočasné přidělení </a:t>
            </a:r>
            <a:r>
              <a:rPr lang="cs-CZ" sz="2000" dirty="0" smtClean="0"/>
              <a:t> </a:t>
            </a:r>
            <a:r>
              <a:rPr lang="cs-CZ" sz="2000" dirty="0" smtClean="0"/>
              <a:t>§ 43a) -  </a:t>
            </a:r>
            <a:r>
              <a:rPr lang="cs-CZ" sz="2000" dirty="0">
                <a:solidFill>
                  <a:srgbClr val="FF0000"/>
                </a:solidFill>
              </a:rPr>
              <a:t>P</a:t>
            </a:r>
            <a:r>
              <a:rPr lang="cs-CZ" sz="2000" dirty="0" smtClean="0">
                <a:solidFill>
                  <a:srgbClr val="FF0000"/>
                </a:solidFill>
              </a:rPr>
              <a:t>ozor</a:t>
            </a:r>
            <a:r>
              <a:rPr lang="cs-CZ" sz="2000" dirty="0" smtClean="0"/>
              <a:t>  obvykle </a:t>
            </a:r>
            <a:r>
              <a:rPr lang="cs-CZ" sz="2000" dirty="0" smtClean="0"/>
              <a:t>při poskytování služby </a:t>
            </a:r>
            <a:r>
              <a:rPr lang="cs-CZ" sz="2000" dirty="0" smtClean="0"/>
              <a:t>pro </a:t>
            </a:r>
            <a:r>
              <a:rPr lang="cs-CZ" sz="2000" dirty="0" smtClean="0"/>
              <a:t>zahraničnímu subjektu, </a:t>
            </a:r>
            <a:r>
              <a:rPr lang="cs-CZ" sz="2000" dirty="0" smtClean="0">
                <a:solidFill>
                  <a:srgbClr val="FF0000"/>
                </a:solidFill>
              </a:rPr>
              <a:t>povinnost aplikace Směrnice 96/71/ES</a:t>
            </a:r>
            <a:r>
              <a:rPr lang="cs-CZ" sz="2000" dirty="0" smtClean="0"/>
              <a:t>, možná předfakturace jen nákladů, nesmí </a:t>
            </a:r>
            <a:r>
              <a:rPr lang="cs-CZ" sz="2000" dirty="0"/>
              <a:t>být </a:t>
            </a:r>
            <a:r>
              <a:rPr lang="cs-CZ" sz="2000" dirty="0" smtClean="0"/>
              <a:t>ziskové pak by se jednalo o agenturní </a:t>
            </a:r>
            <a:r>
              <a:rPr lang="cs-CZ" sz="2000" dirty="0" smtClean="0"/>
              <a:t>zaměstnávání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/>
              <a:t>Prohlubování</a:t>
            </a:r>
            <a:r>
              <a:rPr lang="cs-CZ" sz="2000" dirty="0"/>
              <a:t> případně </a:t>
            </a:r>
            <a:r>
              <a:rPr lang="cs-CZ" sz="2000" b="1" dirty="0"/>
              <a:t>zvyšované</a:t>
            </a:r>
            <a:r>
              <a:rPr lang="cs-CZ" sz="2000" dirty="0"/>
              <a:t> kvalifikace § 230</a:t>
            </a:r>
            <a:r>
              <a:rPr lang="cs-CZ" sz="2000" b="1" dirty="0">
                <a:sym typeface="Symbol" panose="05050102010706020507" pitchFamily="18" charset="2"/>
              </a:rPr>
              <a:t>  </a:t>
            </a:r>
            <a:r>
              <a:rPr lang="cs-CZ" sz="2000" dirty="0">
                <a:sym typeface="Symbol" panose="05050102010706020507" pitchFamily="18" charset="2"/>
              </a:rPr>
              <a:t>zaměstnanci náleží mzda případně náhrada mzdy,</a:t>
            </a:r>
            <a:r>
              <a:rPr lang="cs-CZ" sz="2000" dirty="0"/>
              <a:t> možno sepsat kvalifikační dohodu, </a:t>
            </a:r>
            <a:r>
              <a:rPr lang="cs-CZ" sz="2000" dirty="0">
                <a:sym typeface="Symbol" panose="05050102010706020507" pitchFamily="18" charset="2"/>
              </a:rPr>
              <a:t>neaplikuje se Směrnice </a:t>
            </a:r>
            <a:r>
              <a:rPr lang="cs-CZ" sz="2000" dirty="0"/>
              <a:t>96/71/ES</a:t>
            </a:r>
          </a:p>
          <a:p>
            <a:r>
              <a:rPr lang="cs-CZ" sz="2000" b="1" dirty="0" smtClean="0"/>
              <a:t>Tvůrčí volno  </a:t>
            </a:r>
            <a:r>
              <a:rPr lang="pl-PL" sz="2000" dirty="0" smtClean="0"/>
              <a:t>§ 76 zákona č. 111/1998 Sb. o VŠ, max. 6 měsíců, jednou za 7 let, nemusí se poskytovat cestovní náhrady, platí se mzda a odvody SZ a ZP v ČR, nutná A1, nebo podobné osvědčení pro smluvní třetí země,  ne</a:t>
            </a:r>
            <a:r>
              <a:rPr lang="cs-CZ" sz="2000" dirty="0" smtClean="0"/>
              <a:t>aplikuje se Směrnice 96/71/ES o vysílání pracovníků za účelem poskytování služeb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1731"/>
            <a:ext cx="10515600" cy="888801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Sociálního </a:t>
            </a:r>
            <a:r>
              <a:rPr lang="cs-CZ" sz="3200" b="1" dirty="0">
                <a:solidFill>
                  <a:srgbClr val="C00000"/>
                </a:solidFill>
              </a:rPr>
              <a:t>zabezpečení </a:t>
            </a:r>
            <a:r>
              <a:rPr lang="cs-CZ" sz="3200" b="1" dirty="0" smtClean="0">
                <a:solidFill>
                  <a:srgbClr val="C00000"/>
                </a:solidFill>
              </a:rPr>
              <a:t> - pravidla </a:t>
            </a:r>
            <a:r>
              <a:rPr lang="cs-CZ" sz="3200" b="1" dirty="0" smtClean="0">
                <a:solidFill>
                  <a:srgbClr val="C00000"/>
                </a:solidFill>
              </a:rPr>
              <a:t>koordinace </a:t>
            </a:r>
            <a:r>
              <a:rPr lang="cs-CZ" sz="3200" b="1" dirty="0" smtClean="0">
                <a:solidFill>
                  <a:srgbClr val="C00000"/>
                </a:solidFill>
              </a:rPr>
              <a:t>v zemích EU</a:t>
            </a:r>
            <a:endParaRPr lang="en-GB" sz="18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2697" y="1093509"/>
            <a:ext cx="10515600" cy="5151843"/>
          </a:xfrm>
        </p:spPr>
        <p:txBody>
          <a:bodyPr>
            <a:normAutofit/>
          </a:bodyPr>
          <a:lstStyle/>
          <a:p>
            <a:pPr algn="ctr"/>
            <a:r>
              <a:rPr lang="cs-CZ" sz="1800" dirty="0" smtClean="0"/>
              <a:t>Hlavní zásadou je, </a:t>
            </a:r>
            <a:r>
              <a:rPr lang="cs-CZ" sz="1800" dirty="0" smtClean="0"/>
              <a:t>každá osoba podléhá </a:t>
            </a:r>
            <a:r>
              <a:rPr lang="cs-CZ" sz="1800" dirty="0"/>
              <a:t>právním </a:t>
            </a:r>
            <a:r>
              <a:rPr lang="cs-CZ" sz="1800" dirty="0" smtClean="0"/>
              <a:t>předpisům SZ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b="1" dirty="0" smtClean="0">
                <a:solidFill>
                  <a:srgbClr val="C00000"/>
                </a:solidFill>
              </a:rPr>
              <a:t>pouze</a:t>
            </a:r>
            <a:r>
              <a:rPr lang="cs-CZ" sz="1800" dirty="0" smtClean="0">
                <a:solidFill>
                  <a:srgbClr val="C00000"/>
                </a:solidFill>
              </a:rPr>
              <a:t> </a:t>
            </a:r>
            <a:r>
              <a:rPr lang="cs-CZ" sz="1800" b="1" dirty="0" smtClean="0">
                <a:solidFill>
                  <a:srgbClr val="C00000"/>
                </a:solidFill>
              </a:rPr>
              <a:t>jediného </a:t>
            </a:r>
            <a:r>
              <a:rPr lang="cs-CZ" sz="1800" b="1" dirty="0">
                <a:solidFill>
                  <a:srgbClr val="C00000"/>
                </a:solidFill>
              </a:rPr>
              <a:t>členského státu</a:t>
            </a:r>
            <a:r>
              <a:rPr lang="cs-CZ" sz="1800" dirty="0"/>
              <a:t>. </a:t>
            </a:r>
            <a:r>
              <a:rPr lang="cs-CZ" sz="1800" dirty="0" smtClean="0"/>
              <a:t>(</a:t>
            </a:r>
            <a:r>
              <a:rPr lang="cs-CZ" sz="1800" dirty="0" smtClean="0"/>
              <a:t>úhrady pojištění </a:t>
            </a:r>
            <a:r>
              <a:rPr lang="cs-CZ" sz="1800" dirty="0" smtClean="0"/>
              <a:t>i nároky na čerpání dávek/péče)</a:t>
            </a:r>
            <a:endParaRPr lang="cs-CZ" sz="1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3703" y="548638"/>
            <a:ext cx="538609" cy="5817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cs-CZ" sz="2300" dirty="0">
                <a:solidFill>
                  <a:srgbClr val="FFFF00"/>
                </a:solidFill>
              </a:rPr>
              <a:t>EU, Norsko, Lichtenštejnsko, Island a Švýcarsko</a:t>
            </a:r>
            <a:endParaRPr lang="en-GB" sz="2300" dirty="0">
              <a:solidFill>
                <a:srgbClr val="FFFF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03/12/2021</a:t>
            </a:r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7C47C-C6C5-4B1D-A343-B29A6C05C387}" type="slidenum">
              <a:rPr lang="en-GB" smtClean="0"/>
              <a:t>9</a:t>
            </a:fld>
            <a:endParaRPr lang="en-GB"/>
          </a:p>
        </p:txBody>
      </p:sp>
      <p:sp>
        <p:nvSpPr>
          <p:cNvPr id="7" name="Zaoblený obdélník 6"/>
          <p:cNvSpPr/>
          <p:nvPr/>
        </p:nvSpPr>
        <p:spPr>
          <a:xfrm>
            <a:off x="1710300" y="2560775"/>
            <a:ext cx="5247532" cy="1624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>
                <a:solidFill>
                  <a:prstClr val="black"/>
                </a:solidFill>
              </a:rPr>
              <a:t>z</a:t>
            </a:r>
            <a:r>
              <a:rPr lang="cs-CZ" sz="2400" dirty="0" smtClean="0">
                <a:solidFill>
                  <a:prstClr val="black"/>
                </a:solidFill>
              </a:rPr>
              <a:t>ásada </a:t>
            </a:r>
            <a:r>
              <a:rPr lang="cs-CZ" sz="2400" b="1" dirty="0" smtClean="0">
                <a:solidFill>
                  <a:srgbClr val="C00000"/>
                </a:solidFill>
              </a:rPr>
              <a:t>lex </a:t>
            </a:r>
            <a:r>
              <a:rPr lang="cs-CZ" sz="2400" b="1" dirty="0">
                <a:solidFill>
                  <a:srgbClr val="C00000"/>
                </a:solidFill>
              </a:rPr>
              <a:t>loci </a:t>
            </a:r>
            <a:r>
              <a:rPr lang="cs-CZ" sz="2400" b="1" dirty="0" err="1" smtClean="0">
                <a:solidFill>
                  <a:srgbClr val="C00000"/>
                </a:solidFill>
              </a:rPr>
              <a:t>laboris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cs-CZ" dirty="0" smtClean="0">
                <a:solidFill>
                  <a:prstClr val="black"/>
                </a:solidFill>
              </a:rPr>
              <a:t>V </a:t>
            </a:r>
            <a:r>
              <a:rPr lang="cs-CZ" dirty="0">
                <a:solidFill>
                  <a:prstClr val="black"/>
                </a:solidFill>
              </a:rPr>
              <a:t>případě </a:t>
            </a:r>
            <a:r>
              <a:rPr lang="cs-CZ" b="1" dirty="0">
                <a:solidFill>
                  <a:srgbClr val="C00000"/>
                </a:solidFill>
              </a:rPr>
              <a:t>zaměstnaných osob </a:t>
            </a:r>
            <a:r>
              <a:rPr lang="cs-CZ" dirty="0">
                <a:solidFill>
                  <a:prstClr val="black"/>
                </a:solidFill>
              </a:rPr>
              <a:t>a osob </a:t>
            </a:r>
            <a:r>
              <a:rPr lang="cs-CZ" dirty="0" smtClean="0">
                <a:solidFill>
                  <a:prstClr val="black"/>
                </a:solidFill>
              </a:rPr>
              <a:t>SVČ se </a:t>
            </a:r>
            <a:r>
              <a:rPr lang="cs-CZ" dirty="0">
                <a:solidFill>
                  <a:prstClr val="black"/>
                </a:solidFill>
              </a:rPr>
              <a:t>obvykle </a:t>
            </a:r>
            <a:r>
              <a:rPr lang="cs-CZ" dirty="0" smtClean="0">
                <a:solidFill>
                  <a:prstClr val="black"/>
                </a:solidFill>
              </a:rPr>
              <a:t>používají </a:t>
            </a:r>
            <a:r>
              <a:rPr lang="cs-CZ" dirty="0">
                <a:solidFill>
                  <a:prstClr val="black"/>
                </a:solidFill>
              </a:rPr>
              <a:t>právní předpisy členského státu, </a:t>
            </a:r>
            <a:r>
              <a:rPr lang="cs-CZ" b="1" dirty="0">
                <a:solidFill>
                  <a:prstClr val="black"/>
                </a:solidFill>
              </a:rPr>
              <a:t>kde je činnost vykonávána</a:t>
            </a:r>
            <a:r>
              <a:rPr lang="cs-CZ" dirty="0" smtClean="0">
                <a:solidFill>
                  <a:prstClr val="black"/>
                </a:solidFill>
              </a:rPr>
              <a:t>. </a:t>
            </a:r>
            <a:r>
              <a:rPr lang="cs-CZ" dirty="0">
                <a:solidFill>
                  <a:prstClr val="black"/>
                </a:solidFill>
              </a:rPr>
              <a:t/>
            </a:r>
            <a:br>
              <a:rPr lang="cs-CZ" dirty="0">
                <a:solidFill>
                  <a:prstClr val="black"/>
                </a:solidFill>
              </a:rPr>
            </a:b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7161385" y="2596434"/>
            <a:ext cx="4192415" cy="15890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cs-CZ" sz="2400" dirty="0" smtClean="0">
                <a:solidFill>
                  <a:prstClr val="black"/>
                </a:solidFill>
              </a:rPr>
              <a:t>zásada </a:t>
            </a:r>
            <a:r>
              <a:rPr lang="cs-CZ" sz="2400" b="1" dirty="0" smtClean="0">
                <a:solidFill>
                  <a:srgbClr val="C00000"/>
                </a:solidFill>
              </a:rPr>
              <a:t>lex </a:t>
            </a:r>
            <a:r>
              <a:rPr lang="cs-CZ" sz="2400" b="1" dirty="0" err="1" smtClean="0">
                <a:solidFill>
                  <a:srgbClr val="C00000"/>
                </a:solidFill>
              </a:rPr>
              <a:t>domicilii</a:t>
            </a:r>
            <a:endParaRPr lang="cs-CZ" dirty="0" smtClean="0">
              <a:solidFill>
                <a:prstClr val="black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Všechny </a:t>
            </a:r>
            <a:r>
              <a:rPr lang="cs-CZ" b="1" dirty="0" smtClean="0">
                <a:solidFill>
                  <a:srgbClr val="C00000"/>
                </a:solidFill>
              </a:rPr>
              <a:t>ostatní osoby </a:t>
            </a:r>
            <a:r>
              <a:rPr lang="cs-CZ" dirty="0" smtClean="0">
                <a:solidFill>
                  <a:prstClr val="black"/>
                </a:solidFill>
              </a:rPr>
              <a:t>(např. ekonomicky </a:t>
            </a:r>
            <a:r>
              <a:rPr lang="cs-CZ" dirty="0">
                <a:solidFill>
                  <a:prstClr val="black"/>
                </a:solidFill>
              </a:rPr>
              <a:t>nečinné osoby -  studenti, důchodci</a:t>
            </a:r>
            <a:r>
              <a:rPr lang="cs-CZ" sz="1400" dirty="0" smtClean="0">
                <a:solidFill>
                  <a:prstClr val="black"/>
                </a:solidFill>
              </a:rPr>
              <a:t>) </a:t>
            </a:r>
            <a:r>
              <a:rPr lang="cs-CZ" dirty="0" smtClean="0">
                <a:solidFill>
                  <a:prstClr val="black"/>
                </a:solidFill>
              </a:rPr>
              <a:t>podléhají právním předpisům </a:t>
            </a:r>
            <a:r>
              <a:rPr lang="cs-CZ" b="1" dirty="0" smtClean="0">
                <a:solidFill>
                  <a:prstClr val="black"/>
                </a:solidFill>
              </a:rPr>
              <a:t>členského státu bydliště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266825" y="4475609"/>
            <a:ext cx="8467344" cy="162163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VÝJÍMKY </a:t>
            </a:r>
            <a:r>
              <a:rPr lang="cs-CZ" sz="2400" b="1" dirty="0">
                <a:solidFill>
                  <a:srgbClr val="C00000"/>
                </a:solidFill>
              </a:rPr>
              <a:t>z pravidla lex loci </a:t>
            </a:r>
            <a:r>
              <a:rPr lang="cs-CZ" sz="2400" b="1" dirty="0" err="1">
                <a:solidFill>
                  <a:srgbClr val="C00000"/>
                </a:solidFill>
              </a:rPr>
              <a:t>laboris</a:t>
            </a:r>
            <a:r>
              <a:rPr lang="cs-CZ" sz="2400" b="1" dirty="0">
                <a:solidFill>
                  <a:srgbClr val="C00000"/>
                </a:solidFill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</a:pPr>
            <a:r>
              <a:rPr lang="cs-CZ" b="1" dirty="0" smtClean="0">
                <a:solidFill>
                  <a:prstClr val="black"/>
                </a:solidFill>
              </a:rPr>
              <a:t>VYSLÁNÍ pracovníků </a:t>
            </a:r>
            <a:r>
              <a:rPr lang="cs-CZ" b="1" dirty="0">
                <a:solidFill>
                  <a:prstClr val="black"/>
                </a:solidFill>
              </a:rPr>
              <a:t>do jiného členského státu na přechodnou dobu </a:t>
            </a:r>
          </a:p>
          <a:p>
            <a:pPr marL="971550" lvl="1" indent="-514350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</a:pPr>
            <a:r>
              <a:rPr lang="cs-CZ" b="1" dirty="0" smtClean="0">
                <a:solidFill>
                  <a:prstClr val="black"/>
                </a:solidFill>
              </a:rPr>
              <a:t>SOUBĚH - situace</a:t>
            </a:r>
            <a:r>
              <a:rPr lang="cs-CZ" b="1" dirty="0">
                <a:solidFill>
                  <a:prstClr val="black"/>
                </a:solidFill>
              </a:rPr>
              <a:t>, kdy osoba pracuje ve dvou nebo více členských státech 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</a:pPr>
            <a:r>
              <a:rPr lang="cs-CZ" b="1" dirty="0">
                <a:solidFill>
                  <a:prstClr val="black"/>
                </a:solidFill>
              </a:rPr>
              <a:t> určité skupiny pracovníků, jako jsou úředníci. </a:t>
            </a:r>
            <a:endParaRPr lang="en-GB" b="1" dirty="0">
              <a:solidFill>
                <a:prstClr val="white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936" y="1741205"/>
            <a:ext cx="835592" cy="74911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8702" y="2153546"/>
            <a:ext cx="228234" cy="31273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556" y="1718152"/>
            <a:ext cx="1101980" cy="7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52398</TotalTime>
  <Words>5271</Words>
  <Application>Microsoft Office PowerPoint</Application>
  <PresentationFormat>Širokoúhlá obrazovka</PresentationFormat>
  <Paragraphs>587</Paragraphs>
  <Slides>35</Slides>
  <Notes>30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List</vt:lpstr>
      <vt:lpstr>Výjezdy a pobyty vědců a akademiků v zahraničí </vt:lpstr>
      <vt:lpstr>Právní rámec pro zaměstnance (akademické prostředí)</vt:lpstr>
      <vt:lpstr>Související právní předpisy jež je nutné dodržovat </vt:lpstr>
      <vt:lpstr>Jaké oblasti mezinárodního práva je při mobilitách nutno řešit</vt:lpstr>
      <vt:lpstr>Faktory ovlivňující komplikovanost vyřizování administrativních náležitostí výjezdů a pobytů</vt:lpstr>
      <vt:lpstr>Vysílání pracovníků za účelem poskytování služeb Vyslání ve smyslu Směrnice EP a Rady 96/71/ES</vt:lpstr>
      <vt:lpstr>Novela směrnice o vysílání pracovníků, 2018/957  v rámci POSKYTOVÁNÍ SLUŽEB</vt:lpstr>
      <vt:lpstr>Možné režimy vyslání ve smyslu  českého  Zákoníku  práce č. 262/ 2006 Sb. a posouzení pro aplikaci Směrnice 96/71/ES </vt:lpstr>
      <vt:lpstr>Sociálního zabezpečení  - pravidla koordinace v zemích EU</vt:lpstr>
      <vt:lpstr>Legislativa  koordinace sociálního zabezpečení v EU</vt:lpstr>
      <vt:lpstr>Prezentace aplikace PowerPoint</vt:lpstr>
      <vt:lpstr>Prezentace aplikace PowerPoint</vt:lpstr>
      <vt:lpstr>Článek 12  zvláštní pravidla -VYSLÁNÍ  z jedné členské země do druhé</vt:lpstr>
      <vt:lpstr>Článek 13 - výkon činnosti ve dvou nebo více státech EU/EHP + CH   zaměstnanec</vt:lpstr>
      <vt:lpstr>Výkon činnosti ve dvou nebo více státech Unie</vt:lpstr>
      <vt:lpstr>Prezentace aplikace PowerPoint</vt:lpstr>
      <vt:lpstr>Prezentace aplikace PowerPoint</vt:lpstr>
      <vt:lpstr>Praktický průvodce použitelnými právními předpisy v Evropské ... Evropské unii (EU), Evropském hospodářském prostoru (EHP) a ve Švýcarsku https://ec.europa.eu/social/BlobServlet?docId=11366&amp;langId=cs Practical guide  on the applicable legislation in the European Union (EU), the European Economic Area (EEA) and in Switzerland.   https://ec.europa.eu/social/BlobServlet?docId=11366&amp;langId=en</vt:lpstr>
      <vt:lpstr>EU/EHP a CH - Formulář A1  - určení státu příslušnosti k SZ https://www.cssz.cz/web/cz/podani-zadosti-o-urceni-prislusnosti-883-2004-987-2009 </vt:lpstr>
      <vt:lpstr>Žádost o vystavení PD A1  https://www.cssz.cz/web/cz/podani-zadosti-o-urceni-prislusnosti-883-2004-987-2009 </vt:lpstr>
      <vt:lpstr>Sociální zabezpečení - vyslání do třetích zemí světa   https://www.cssz.cz/web/cz/urceni-statu-pojisteni-mezinarodni-smlouvy </vt:lpstr>
      <vt:lpstr>Pokračování PD A1</vt:lpstr>
      <vt:lpstr>Zpracování a odeslání žádosti o určení příslušnosti https://www.cssz.cz/web/cz/podani-zadosti-o-urceni-prislusnosti-883-2004-987-2009 </vt:lpstr>
      <vt:lpstr>Zdravotní pojištění při mobilitách  EU/EEA + CH - Formulář A1 a S1  https:/// europa.eu/youreurope/citizens/work/social-security-forms</vt:lpstr>
      <vt:lpstr>Daně z příjmu ze závislé činnosti v mezinárodním měřítku</vt:lpstr>
      <vt:lpstr>Zálohy na daň z příjmů ze závislé činnosti -  kde platit ?</vt:lpstr>
      <vt:lpstr>Zdravotní pojištění při vyslání do třetích zemí světa  </vt:lpstr>
      <vt:lpstr>Administrativní povinnosti, které je nutné řešit před výjezdem (občan ČR) </vt:lpstr>
      <vt:lpstr>Shrnutí - Co učinit před výjezdem a pobytem v zahraničí </vt:lpstr>
      <vt:lpstr>Čím zaměstnance vybavit na cestu</vt:lpstr>
      <vt:lpstr>Kde hledat informace k výjezdům a pobytům v zahraničí</vt:lpstr>
      <vt:lpstr>Jak cestovat do UK </vt:lpstr>
      <vt:lpstr>Publikace  https://vydavatelstvi.vscht.cz/katalog</vt:lpstr>
      <vt:lpstr>Více informací pro vyslání s poskytováním služeb v zahraničí (EU)  https://europa.eu/youreurope/citizens/work/work-abroad/posted-workers/index_cs.htm   v  praktická příručka o vysílání pracovníků  a v krátké příručce o vysílání pracovníků https://op.europa.eu/cs/publication-detail/-/publication/8ac7320a-170f-11ea-8c1f-01aa75ed71a1/language-cs https://op.europa.eu/cs/publication-detail/-/publication/bdfce566-1198-11ea-8c1f-01aa75ed71a1/language-cs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Výjezdy vědců a akademiků do ciziny  z pohledu sociálního zabezpečení a daní</dc:title>
  <dc:creator>Mittnerova Anna</dc:creator>
  <cp:lastModifiedBy>Mittnerova Anna</cp:lastModifiedBy>
  <cp:revision>220</cp:revision>
  <cp:lastPrinted>2021-12-02T15:52:54Z</cp:lastPrinted>
  <dcterms:created xsi:type="dcterms:W3CDTF">2020-11-13T20:14:33Z</dcterms:created>
  <dcterms:modified xsi:type="dcterms:W3CDTF">2021-12-02T15:58:07Z</dcterms:modified>
</cp:coreProperties>
</file>