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6" r:id="rId3"/>
    <p:sldId id="300" r:id="rId4"/>
    <p:sldId id="302" r:id="rId5"/>
    <p:sldId id="303" r:id="rId6"/>
    <p:sldId id="294" r:id="rId7"/>
    <p:sldId id="296" r:id="rId8"/>
    <p:sldId id="297" r:id="rId9"/>
    <p:sldId id="304" r:id="rId10"/>
    <p:sldId id="288" r:id="rId11"/>
    <p:sldId id="268" r:id="rId12"/>
    <p:sldId id="278" r:id="rId13"/>
    <p:sldId id="289" r:id="rId14"/>
    <p:sldId id="305" r:id="rId15"/>
    <p:sldId id="291" r:id="rId16"/>
    <p:sldId id="299" r:id="rId17"/>
    <p:sldId id="270" r:id="rId18"/>
    <p:sldId id="269" r:id="rId19"/>
    <p:sldId id="306" r:id="rId20"/>
    <p:sldId id="307" r:id="rId21"/>
    <p:sldId id="301" r:id="rId22"/>
    <p:sldId id="292" r:id="rId23"/>
    <p:sldId id="276" r:id="rId24"/>
  </p:sldIdLst>
  <p:sldSz cx="12192000" cy="6858000"/>
  <p:notesSz cx="6807200" cy="99393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FF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332" autoAdjust="0"/>
  </p:normalViewPr>
  <p:slideViewPr>
    <p:cSldViewPr snapToGrid="0">
      <p:cViewPr varScale="1">
        <p:scale>
          <a:sx n="81" d="100"/>
          <a:sy n="81" d="100"/>
        </p:scale>
        <p:origin x="67" y="6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CC5D2-B987-46C6-9BE2-5F8B7A23D60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A159A-C9ED-4A5F-86F4-3269FBD4D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972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4F2AB-456C-4ABE-B05A-37266A0FAC5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A7D74-7895-49AE-88C3-CBD857F764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40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A7D74-7895-49AE-88C3-CBD857F764F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879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A7D74-7895-49AE-88C3-CBD857F764F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610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2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8EC-E43C-4B96-BD9E-9A48DCA2F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8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8EC-E43C-4B96-BD9E-9A48DCA2F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79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8EC-E43C-4B96-BD9E-9A48DCA2F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170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FC20-CA6E-4F1F-8CC4-C7955186D5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965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FC20-CA6E-4F1F-8CC4-C7955186D5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60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FC20-CA6E-4F1F-8CC4-C7955186D5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102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FC20-CA6E-4F1F-8CC4-C7955186D5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647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FC20-CA6E-4F1F-8CC4-C7955186D5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029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FC20-CA6E-4F1F-8CC4-C7955186D5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115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FC20-CA6E-4F1F-8CC4-C7955186D5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043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FC20-CA6E-4F1F-8CC4-C7955186D5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69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8EC-E43C-4B96-BD9E-9A48DCA2F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500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FC20-CA6E-4F1F-8CC4-C7955186D5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332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FC20-CA6E-4F1F-8CC4-C7955186D5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93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FC20-CA6E-4F1F-8CC4-C7955186D5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7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8EC-E43C-4B96-BD9E-9A48DCA2F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81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8EC-E43C-4B96-BD9E-9A48DCA2F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6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8EC-E43C-4B96-BD9E-9A48DCA2F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46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8EC-E43C-4B96-BD9E-9A48DCA2F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27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8EC-E43C-4B96-BD9E-9A48DCA2F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99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8EC-E43C-4B96-BD9E-9A48DCA2F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39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8EC-E43C-4B96-BD9E-9A48DCA2F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97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4.2.2021</a:t>
            </a: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678EC-E43C-4B96-BD9E-9A48DCA2F1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6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593669"/>
            <a:ext cx="10515600" cy="4583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4.2.2021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FC20-CA6E-4F1F-8CC4-C7955186D5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1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nna.mittnerova@vscht.cz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mittnerova@vscht.cz" TargetMode="External"/><Relationship Id="rId2" Type="http://schemas.openxmlformats.org/officeDocument/2006/relationships/hyperlink" Target="https://www.financnisprava.cz/assets/en/attachments/ita-international-tax-affairs/Request_for_issuance_of_the_Certificate_of_Tax-payers_residence_specime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tnisprava.cz/rstsp/ciselniky.nsf/i/d0027?opendocument&amp;:CZ01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taxesonline.cz/" TargetMode="External"/><Relationship Id="rId2" Type="http://schemas.openxmlformats.org/officeDocument/2006/relationships/hyperlink" Target="https://www.financnisprava.cz/cs/danove-tiskopisy/databaze-aktualnich-danovych-tiskopis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nlinepriznani.cz/danove-priznani-pro-fyzicke-osob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financnisprava.cz/cs/danove-tiskopisy/databaze-aktualnich-danovych-tiskopis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vscht.cz/human-resources/information-for-employe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kbase.vscht.cz/okbase/welcome.action?dsAll=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inancnisprava.cz/cs/financni-sprava/organy-financni-spravy/financni-urady/app/urad-kontakt/2000" TargetMode="External"/><Relationship Id="rId3" Type="http://schemas.openxmlformats.org/officeDocument/2006/relationships/hyperlink" Target="https://www.zakonyprolidi.cz/cs/1992-586#cast3" TargetMode="External"/><Relationship Id="rId7" Type="http://schemas.openxmlformats.org/officeDocument/2006/relationships/hyperlink" Target="https://www.financnisprava.cz/en/tax-forms/forms-and-information/personal-income-tax" TargetMode="External"/><Relationship Id="rId2" Type="http://schemas.openxmlformats.org/officeDocument/2006/relationships/hyperlink" Target="https://intranet.vscht.cz/human-resources/information-for-employe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cace.com/tax-guideline-for-the-czech-republic/" TargetMode="External"/><Relationship Id="rId5" Type="http://schemas.openxmlformats.org/officeDocument/2006/relationships/hyperlink" Target="https://home.kpmg/xx/en/home/insights/2014/01/czech-republic-income-tax.html" TargetMode="External"/><Relationship Id="rId4" Type="http://schemas.openxmlformats.org/officeDocument/2006/relationships/hyperlink" Target="https://www.mfcr.cz/cs/legislativa/dvoji-zdaneni/prehled-platnych-smlu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mittnerov&#225;@vscht.c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zechlegislation.com/act-no-586-1992-coll-on-income-taxe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fcr.cz/cs/legislativa/dvoji-zdaneni/prehled-platnych-smluv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073896"/>
            <a:ext cx="9144000" cy="1528141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T</a:t>
            </a:r>
            <a:r>
              <a:rPr lang="en-US" sz="4000" b="1" dirty="0" smtClean="0">
                <a:solidFill>
                  <a:srgbClr val="C00000"/>
                </a:solidFill>
              </a:rPr>
              <a:t>ax return for 2020 </a:t>
            </a:r>
            <a:r>
              <a:rPr lang="cs-CZ" sz="4000" b="1" dirty="0" smtClean="0">
                <a:solidFill>
                  <a:srgbClr val="C00000"/>
                </a:solidFill>
              </a:rPr>
              <a:t/>
            </a:r>
            <a:br>
              <a:rPr lang="cs-CZ" sz="4000" b="1" dirty="0" smtClean="0">
                <a:solidFill>
                  <a:srgbClr val="C00000"/>
                </a:solidFill>
              </a:rPr>
            </a:br>
            <a:r>
              <a:rPr lang="cs-CZ" sz="4000" b="1" dirty="0" smtClean="0">
                <a:solidFill>
                  <a:srgbClr val="C00000"/>
                </a:solidFill>
              </a:rPr>
              <a:t>i</a:t>
            </a:r>
            <a:r>
              <a:rPr lang="en-US" sz="4000" b="1" dirty="0" err="1" smtClean="0">
                <a:solidFill>
                  <a:srgbClr val="C00000"/>
                </a:solidFill>
              </a:rPr>
              <a:t>nformation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for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students</a:t>
            </a:r>
            <a:r>
              <a:rPr lang="cs-CZ" sz="4000" b="1" dirty="0" smtClean="0">
                <a:solidFill>
                  <a:srgbClr val="C00000"/>
                </a:solidFill>
              </a:rPr>
              <a:t> and </a:t>
            </a:r>
            <a:r>
              <a:rPr lang="cs-CZ" sz="4000" b="1" dirty="0" err="1" smtClean="0">
                <a:solidFill>
                  <a:srgbClr val="C00000"/>
                </a:solidFill>
              </a:rPr>
              <a:t>researchers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employed</a:t>
            </a:r>
            <a:r>
              <a:rPr lang="cs-CZ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</a:rPr>
              <a:t>at</a:t>
            </a:r>
            <a:r>
              <a:rPr lang="cs-CZ" sz="4000" b="1" dirty="0" smtClean="0">
                <a:solidFill>
                  <a:srgbClr val="C00000"/>
                </a:solidFill>
              </a:rPr>
              <a:t> UCT Prague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 smtClean="0">
              <a:ea typeface="Times New Roman" panose="02020603050405020304" pitchFamily="18" charset="0"/>
            </a:endParaRPr>
          </a:p>
          <a:p>
            <a:r>
              <a:rPr lang="cs-CZ" b="1" dirty="0" smtClean="0">
                <a:ea typeface="Times New Roman" panose="02020603050405020304" pitchFamily="18" charset="0"/>
              </a:rPr>
              <a:t>Anna Mittnerová, </a:t>
            </a:r>
            <a:r>
              <a:rPr lang="cs-CZ" b="1" dirty="0" smtClean="0">
                <a:ea typeface="Times New Roman" panose="02020603050405020304" pitchFamily="18" charset="0"/>
                <a:hlinkClick r:id="rId2"/>
              </a:rPr>
              <a:t>anna.mittnerova@vscht.cz</a:t>
            </a:r>
            <a:endParaRPr lang="cs-CZ" b="1" dirty="0" smtClean="0">
              <a:ea typeface="Times New Roman" panose="02020603050405020304" pitchFamily="18" charset="0"/>
            </a:endParaRPr>
          </a:p>
          <a:p>
            <a:r>
              <a:rPr lang="cs-CZ" b="1" dirty="0" smtClean="0">
                <a:ea typeface="Times New Roman" panose="02020603050405020304" pitchFamily="18" charset="0"/>
              </a:rPr>
              <a:t> VŠCHT Praha, Zahraniční oddělení</a:t>
            </a:r>
          </a:p>
          <a:p>
            <a:endParaRPr lang="en-GB" dirty="0"/>
          </a:p>
        </p:txBody>
      </p:sp>
      <p:pic>
        <p:nvPicPr>
          <p:cNvPr id="4" name="Obráze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6074"/>
            <a:ext cx="1976120" cy="1036001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022" y="503873"/>
            <a:ext cx="3025140" cy="6184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8EC-E43C-4B96-BD9E-9A48DCA2F12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Request for the </a:t>
            </a:r>
            <a:r>
              <a:rPr lang="cs-CZ" sz="2800" b="1" dirty="0" smtClean="0">
                <a:solidFill>
                  <a:srgbClr val="C00000"/>
                </a:solidFill>
              </a:rPr>
              <a:t>C</a:t>
            </a:r>
            <a:r>
              <a:rPr lang="en-GB" sz="2800" b="1" dirty="0" err="1" smtClean="0">
                <a:solidFill>
                  <a:srgbClr val="C00000"/>
                </a:solidFill>
              </a:rPr>
              <a:t>ertificate</a:t>
            </a:r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r>
              <a:rPr lang="en-GB" sz="2800" b="1" dirty="0">
                <a:solidFill>
                  <a:srgbClr val="C00000"/>
                </a:solidFill>
              </a:rPr>
              <a:t>of the </a:t>
            </a:r>
            <a:r>
              <a:rPr lang="cs-CZ" sz="2800" b="1" dirty="0" smtClean="0">
                <a:solidFill>
                  <a:srgbClr val="C00000"/>
                </a:solidFill>
              </a:rPr>
              <a:t>T</a:t>
            </a:r>
            <a:r>
              <a:rPr lang="en-GB" sz="2800" b="1" dirty="0" err="1" smtClean="0">
                <a:solidFill>
                  <a:srgbClr val="C00000"/>
                </a:solidFill>
              </a:rPr>
              <a:t>ax</a:t>
            </a:r>
            <a:r>
              <a:rPr lang="en-GB" sz="2800" b="1" dirty="0" smtClean="0">
                <a:solidFill>
                  <a:srgbClr val="C00000"/>
                </a:solidFill>
              </a:rPr>
              <a:t>-</a:t>
            </a:r>
            <a:r>
              <a:rPr lang="cs-CZ" sz="2800" b="1" dirty="0" smtClean="0">
                <a:solidFill>
                  <a:srgbClr val="C00000"/>
                </a:solidFill>
              </a:rPr>
              <a:t>P</a:t>
            </a:r>
            <a:r>
              <a:rPr lang="en-GB" sz="2800" b="1" dirty="0" err="1" smtClean="0">
                <a:solidFill>
                  <a:srgbClr val="C00000"/>
                </a:solidFill>
              </a:rPr>
              <a:t>ayer´s</a:t>
            </a:r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R</a:t>
            </a:r>
            <a:r>
              <a:rPr lang="en-GB" sz="2800" b="1" dirty="0" err="1" smtClean="0">
                <a:solidFill>
                  <a:srgbClr val="C00000"/>
                </a:solidFill>
              </a:rPr>
              <a:t>esidence</a:t>
            </a:r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I</a:t>
            </a:r>
            <a:r>
              <a:rPr lang="en-GB" sz="2800" b="1" dirty="0" err="1" smtClean="0">
                <a:solidFill>
                  <a:srgbClr val="C00000"/>
                </a:solidFill>
              </a:rPr>
              <a:t>ssuance</a:t>
            </a:r>
            <a:r>
              <a:rPr lang="cs-CZ" sz="2800" b="1" dirty="0">
                <a:solidFill>
                  <a:srgbClr val="C00000"/>
                </a:solidFill>
              </a:rPr>
              <a:t/>
            </a:r>
            <a:br>
              <a:rPr lang="cs-CZ" sz="2800" b="1" dirty="0">
                <a:solidFill>
                  <a:srgbClr val="C00000"/>
                </a:solidFill>
              </a:rPr>
            </a:br>
            <a:r>
              <a:rPr lang="en-GB" sz="2800" b="1" dirty="0" err="1">
                <a:solidFill>
                  <a:srgbClr val="C00000"/>
                </a:solidFill>
              </a:rPr>
              <a:t>Žádost</a:t>
            </a:r>
            <a:r>
              <a:rPr lang="en-GB" sz="2800" b="1" dirty="0">
                <a:solidFill>
                  <a:srgbClr val="C00000"/>
                </a:solidFill>
              </a:rPr>
              <a:t> o </a:t>
            </a:r>
            <a:r>
              <a:rPr lang="en-GB" sz="2800" b="1" dirty="0" err="1">
                <a:solidFill>
                  <a:srgbClr val="C00000"/>
                </a:solidFill>
              </a:rPr>
              <a:t>vydání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  <a:r>
              <a:rPr lang="cs-CZ" sz="2800" b="1" i="1" dirty="0" err="1" smtClean="0">
                <a:solidFill>
                  <a:srgbClr val="C00000"/>
                </a:solidFill>
              </a:rPr>
              <a:t>/</a:t>
            </a:r>
            <a:r>
              <a:rPr lang="en-GB" sz="2800" b="1" i="1" dirty="0" smtClean="0">
                <a:solidFill>
                  <a:srgbClr val="C00000"/>
                </a:solidFill>
              </a:rPr>
              <a:t> </a:t>
            </a:r>
            <a:r>
              <a:rPr lang="en-GB" sz="2800" b="1" dirty="0" err="1">
                <a:solidFill>
                  <a:srgbClr val="C00000"/>
                </a:solidFill>
              </a:rPr>
              <a:t>legalizaci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  <a:r>
              <a:rPr lang="en-GB" sz="2800" b="1" dirty="0" err="1">
                <a:solidFill>
                  <a:srgbClr val="C00000"/>
                </a:solidFill>
              </a:rPr>
              <a:t>potvrzení</a:t>
            </a:r>
            <a:r>
              <a:rPr lang="en-GB" sz="2800" b="1" dirty="0">
                <a:solidFill>
                  <a:srgbClr val="C00000"/>
                </a:solidFill>
              </a:rPr>
              <a:t> o </a:t>
            </a:r>
            <a:r>
              <a:rPr lang="en-GB" sz="2800" b="1" dirty="0" err="1">
                <a:solidFill>
                  <a:srgbClr val="C00000"/>
                </a:solidFill>
              </a:rPr>
              <a:t>daňovém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</a:rPr>
              <a:t>domicilu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3668"/>
            <a:ext cx="10515600" cy="4605113"/>
          </a:xfrm>
        </p:spPr>
        <p:txBody>
          <a:bodyPr>
            <a:normAutofit/>
          </a:bodyPr>
          <a:lstStyle/>
          <a:p>
            <a:r>
              <a:rPr lang="en-US" sz="2000" i="1" u="sng" dirty="0" smtClean="0">
                <a:hlinkClick r:id="rId2"/>
              </a:rPr>
              <a:t>https://www.financnisprava.cz/assets/en/attachments/ita-international-tax-affairs/Request_for_issuance_of_the_Certificate_of_Tax-payers_residence_specimen.pdf</a:t>
            </a:r>
            <a:endParaRPr lang="en-US" sz="2000" i="1" u="sng" dirty="0" smtClean="0"/>
          </a:p>
          <a:p>
            <a:r>
              <a:rPr lang="en-US" sz="2000" dirty="0" smtClean="0"/>
              <a:t>Fill in and sign a form „ </a:t>
            </a:r>
            <a:r>
              <a:rPr lang="en-US" sz="2000" dirty="0" err="1" smtClean="0"/>
              <a:t>Žádost</a:t>
            </a:r>
            <a:r>
              <a:rPr lang="en-US" sz="2000" dirty="0" smtClean="0"/>
              <a:t> o </a:t>
            </a:r>
            <a:r>
              <a:rPr lang="en-US" sz="2000" dirty="0" err="1" smtClean="0"/>
              <a:t>vydání</a:t>
            </a:r>
            <a:r>
              <a:rPr lang="en-US" sz="2000" dirty="0" smtClean="0"/>
              <a:t> </a:t>
            </a:r>
            <a:r>
              <a:rPr lang="en-US" sz="2000" dirty="0" err="1" smtClean="0"/>
              <a:t>potvrzení</a:t>
            </a:r>
            <a:r>
              <a:rPr lang="en-US" sz="2000" dirty="0" smtClean="0"/>
              <a:t> o </a:t>
            </a:r>
            <a:r>
              <a:rPr lang="en-US" sz="2000" dirty="0" err="1" smtClean="0"/>
              <a:t>daňovém</a:t>
            </a:r>
            <a:r>
              <a:rPr lang="en-US" sz="2000" dirty="0" smtClean="0"/>
              <a:t> </a:t>
            </a:r>
            <a:r>
              <a:rPr lang="en-US" sz="2000" dirty="0" err="1" smtClean="0"/>
              <a:t>domicilu“Request</a:t>
            </a:r>
            <a:r>
              <a:rPr lang="en-US" sz="2000" dirty="0" smtClean="0"/>
              <a:t> for the certificate of the tax-payer´s residence issuance</a:t>
            </a:r>
          </a:p>
          <a:p>
            <a:pPr marL="0" indent="0">
              <a:buNone/>
            </a:pPr>
            <a:r>
              <a:rPr lang="en-US" sz="2000" dirty="0" smtClean="0"/>
              <a:t>Attachments: </a:t>
            </a:r>
          </a:p>
          <a:p>
            <a:pPr lvl="1"/>
            <a:r>
              <a:rPr lang="en-US" sz="1800" dirty="0" smtClean="0"/>
              <a:t>Copy of your Passport, your card of Long term residence permit at the territory of the Czech Republic</a:t>
            </a:r>
          </a:p>
          <a:p>
            <a:pPr lvl="1"/>
            <a:r>
              <a:rPr lang="en-US" sz="1800" dirty="0" smtClean="0"/>
              <a:t>Copy of your accommodation  agreement or rent agreement in the Czech Republic</a:t>
            </a:r>
          </a:p>
          <a:p>
            <a:pPr lvl="1"/>
            <a:r>
              <a:rPr lang="en-US" sz="1800" dirty="0" smtClean="0"/>
              <a:t>Copy of your </a:t>
            </a:r>
            <a:r>
              <a:rPr lang="cs-CZ" sz="1800" dirty="0" smtClean="0"/>
              <a:t>w</a:t>
            </a:r>
            <a:r>
              <a:rPr lang="en-US" sz="1800" dirty="0" err="1" smtClean="0"/>
              <a:t>orking</a:t>
            </a:r>
            <a:r>
              <a:rPr lang="en-US" sz="1800" dirty="0" smtClean="0"/>
              <a:t> contract </a:t>
            </a:r>
            <a:r>
              <a:rPr lang="cs-CZ" sz="1800" dirty="0" smtClean="0"/>
              <a:t> </a:t>
            </a:r>
            <a:r>
              <a:rPr lang="cs-CZ" sz="1800" dirty="0" err="1" smtClean="0"/>
              <a:t>with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UCT Prague</a:t>
            </a:r>
            <a:endParaRPr lang="en-US" sz="1800" dirty="0" smtClean="0"/>
          </a:p>
          <a:p>
            <a:pPr lvl="1"/>
            <a:r>
              <a:rPr lang="en-US" sz="1800" dirty="0" smtClean="0"/>
              <a:t>Revenue stamp – KOLEK – in amount of 100 CZK,  available at the post office</a:t>
            </a:r>
          </a:p>
          <a:p>
            <a:r>
              <a:rPr lang="en-US" sz="2000" dirty="0" smtClean="0"/>
              <a:t>Do not hesitate to ask me 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form</a:t>
            </a:r>
            <a:r>
              <a:rPr lang="cs-CZ" sz="2000" dirty="0" smtClean="0"/>
              <a:t> and </a:t>
            </a:r>
            <a:r>
              <a:rPr lang="en-US" sz="2000" dirty="0" smtClean="0"/>
              <a:t>to check completed „Request“ </a:t>
            </a:r>
            <a:r>
              <a:rPr lang="en-US" sz="1600" dirty="0" smtClean="0"/>
              <a:t>(</a:t>
            </a:r>
            <a:r>
              <a:rPr lang="en-US" sz="1600" dirty="0" smtClean="0">
                <a:hlinkClick r:id="rId3"/>
              </a:rPr>
              <a:t>anna.mittnerova@vscht.cz</a:t>
            </a:r>
            <a:r>
              <a:rPr lang="en-US" sz="1600" dirty="0" smtClean="0"/>
              <a:t>)</a:t>
            </a:r>
          </a:p>
          <a:p>
            <a:r>
              <a:rPr lang="en-US" sz="2000" dirty="0" smtClean="0"/>
              <a:t>Request needs to be submitted at the very beginning of the year to the „</a:t>
            </a:r>
            <a:r>
              <a:rPr lang="en-US" sz="2000" dirty="0"/>
              <a:t>PODATELNA</a:t>
            </a:r>
            <a:r>
              <a:rPr lang="en-US" sz="2000" dirty="0" smtClean="0"/>
              <a:t>“</a:t>
            </a:r>
            <a:r>
              <a:rPr lang="cs-CZ" sz="2000" dirty="0" smtClean="0"/>
              <a:t> </a:t>
            </a:r>
            <a:r>
              <a:rPr lang="en-US" sz="2000" dirty="0" smtClean="0"/>
              <a:t>or </a:t>
            </a:r>
            <a:r>
              <a:rPr lang="en-US" sz="2000" dirty="0"/>
              <a:t>sent</a:t>
            </a:r>
            <a:r>
              <a:rPr lang="cs-CZ" sz="2000" dirty="0"/>
              <a:t> </a:t>
            </a:r>
            <a:r>
              <a:rPr lang="en-US" sz="2000" dirty="0" smtClean="0"/>
              <a:t>by </a:t>
            </a:r>
            <a:r>
              <a:rPr lang="en-US" sz="2000" dirty="0"/>
              <a:t>registered mail </a:t>
            </a:r>
            <a:r>
              <a:rPr lang="cs-CZ" sz="2000" dirty="0" smtClean="0"/>
              <a:t>to</a:t>
            </a:r>
            <a:r>
              <a:rPr lang="en-US" sz="2000" dirty="0" smtClean="0"/>
              <a:t> the</a:t>
            </a:r>
            <a:r>
              <a:rPr lang="cs-CZ" sz="2000" dirty="0" smtClean="0"/>
              <a:t> </a:t>
            </a:r>
            <a:r>
              <a:rPr lang="en-US" sz="2000" dirty="0" smtClean="0"/>
              <a:t>Tax office at the city district where you live </a:t>
            </a:r>
            <a:r>
              <a:rPr lang="en-US" sz="2000" dirty="0" smtClean="0">
                <a:hlinkClick r:id="rId4"/>
              </a:rPr>
              <a:t>https://www.statnisprava.cz/rstsp/ciselniky.nsf/i/d0027?opendocument&amp;:CZ010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8EC-E43C-4B96-BD9E-9A48DCA2F12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5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8EC-E43C-4B96-BD9E-9A48DCA2F12B}" type="slidenum">
              <a:rPr lang="en-GB" smtClean="0"/>
              <a:t>11</a:t>
            </a:fld>
            <a:endParaRPr lang="en-GB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48" y="402958"/>
            <a:ext cx="4526289" cy="631851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1" y="402958"/>
            <a:ext cx="4453137" cy="631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55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REQUEST for </a:t>
            </a:r>
            <a:r>
              <a:rPr lang="cs-CZ" dirty="0" smtClean="0"/>
              <a:t>A</a:t>
            </a:r>
            <a:r>
              <a:rPr lang="en-US" dirty="0" err="1" smtClean="0"/>
              <a:t>nnual</a:t>
            </a:r>
            <a:r>
              <a:rPr lang="en-US" dirty="0" smtClean="0"/>
              <a:t> </a:t>
            </a:r>
            <a:r>
              <a:rPr lang="cs-CZ" dirty="0" smtClean="0"/>
              <a:t>Settlement</a:t>
            </a:r>
            <a:r>
              <a:rPr lang="en-US" dirty="0" smtClean="0"/>
              <a:t> of </a:t>
            </a:r>
            <a:r>
              <a:rPr lang="cs-CZ" dirty="0" smtClean="0"/>
              <a:t>P</a:t>
            </a:r>
            <a:r>
              <a:rPr lang="en-US" dirty="0" smtClean="0"/>
              <a:t>repayments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cs-CZ" dirty="0" smtClean="0"/>
              <a:t>T</a:t>
            </a:r>
            <a:r>
              <a:rPr lang="en-US" dirty="0" smtClean="0"/>
              <a:t>ax </a:t>
            </a:r>
            <a:r>
              <a:rPr lang="cs-CZ" dirty="0" smtClean="0"/>
              <a:t>B</a:t>
            </a:r>
            <a:r>
              <a:rPr lang="en-US" dirty="0" err="1" smtClean="0"/>
              <a:t>enefits</a:t>
            </a:r>
            <a:r>
              <a:rPr lang="en-US" dirty="0" smtClean="0"/>
              <a:t> for 2020 with the </a:t>
            </a:r>
            <a:r>
              <a:rPr lang="cs-CZ" dirty="0" smtClean="0"/>
              <a:t>E</a:t>
            </a:r>
            <a:r>
              <a:rPr lang="en-US" dirty="0" err="1" smtClean="0"/>
              <a:t>mployer</a:t>
            </a:r>
            <a:r>
              <a:rPr lang="cs-CZ" dirty="0" smtClean="0"/>
              <a:t> (UCT Prague) </a:t>
            </a:r>
            <a:r>
              <a:rPr lang="cs-CZ" i="1" dirty="0" smtClean="0"/>
              <a:t>Žádost o roční zúčtování záloh a daňového zvýhodnění</a:t>
            </a:r>
            <a:endParaRPr lang="en-US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0360" y="2020186"/>
            <a:ext cx="10515600" cy="4146617"/>
          </a:xfrm>
        </p:spPr>
        <p:txBody>
          <a:bodyPr>
            <a:normAutofit/>
          </a:bodyPr>
          <a:lstStyle/>
          <a:p>
            <a:r>
              <a:rPr lang="en-US" dirty="0" smtClean="0"/>
              <a:t>You can require Personnel Department of UCT Prague for annual settlement of your tax prepayments and benefits, </a:t>
            </a:r>
            <a:r>
              <a:rPr lang="en-US" b="1" dirty="0" smtClean="0"/>
              <a:t>on behalf of you </a:t>
            </a:r>
          </a:p>
          <a:p>
            <a:pPr marL="0" indent="0">
              <a:buNone/>
            </a:pPr>
            <a:r>
              <a:rPr lang="en-US" u="sng" dirty="0" smtClean="0"/>
              <a:t>Conditions of the Request for the year 2020: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Total income came only from employment in the Czech Republic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Income came from</a:t>
            </a:r>
            <a:r>
              <a:rPr lang="cs-CZ" dirty="0" smtClean="0"/>
              <a:t> </a:t>
            </a:r>
            <a:r>
              <a:rPr lang="en-US" dirty="0" smtClean="0"/>
              <a:t>only </a:t>
            </a:r>
            <a:r>
              <a:rPr lang="en-US" dirty="0"/>
              <a:t>UCT </a:t>
            </a:r>
            <a:r>
              <a:rPr lang="en-US" dirty="0" smtClean="0"/>
              <a:t>Prague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en-US" dirty="0" smtClean="0"/>
              <a:t>from one or more consecutive employers, the last being UCT Prague</a:t>
            </a:r>
          </a:p>
          <a:p>
            <a:r>
              <a:rPr lang="en-US" dirty="0" smtClean="0"/>
              <a:t>You have to fill in and sign the form „</a:t>
            </a:r>
            <a:r>
              <a:rPr lang="en-US" i="1" dirty="0" err="1" smtClean="0"/>
              <a:t>Žádost</a:t>
            </a:r>
            <a:r>
              <a:rPr lang="en-US" i="1" dirty="0" smtClean="0"/>
              <a:t> o </a:t>
            </a:r>
            <a:r>
              <a:rPr lang="en-US" i="1" dirty="0" err="1" smtClean="0"/>
              <a:t>roční</a:t>
            </a:r>
            <a:r>
              <a:rPr lang="en-US" i="1" dirty="0" smtClean="0"/>
              <a:t> </a:t>
            </a:r>
            <a:r>
              <a:rPr lang="en-US" i="1" dirty="0" err="1" smtClean="0"/>
              <a:t>zúčtování</a:t>
            </a:r>
            <a:r>
              <a:rPr lang="en-US" i="1" dirty="0" smtClean="0"/>
              <a:t> </a:t>
            </a:r>
            <a:r>
              <a:rPr lang="en-US" i="1" dirty="0" err="1" smtClean="0"/>
              <a:t>daně</a:t>
            </a:r>
            <a:r>
              <a:rPr lang="cs-CZ" dirty="0" smtClean="0"/>
              <a:t>“</a:t>
            </a:r>
            <a:r>
              <a:rPr lang="en-US" dirty="0" smtClean="0"/>
              <a:t> (Request for annual </a:t>
            </a:r>
            <a:r>
              <a:rPr lang="cs-CZ" dirty="0" smtClean="0"/>
              <a:t>settlement</a:t>
            </a:r>
            <a:r>
              <a:rPr lang="en-US" dirty="0" smtClean="0"/>
              <a:t> of prepayments and tax benefits)</a:t>
            </a:r>
          </a:p>
          <a:p>
            <a:r>
              <a:rPr lang="en-US" dirty="0" smtClean="0"/>
              <a:t>This pre-filled form is available in your </a:t>
            </a:r>
            <a:r>
              <a:rPr lang="en-US" b="1" dirty="0" err="1" smtClean="0"/>
              <a:t>OKBase</a:t>
            </a:r>
            <a:r>
              <a:rPr lang="en-US" b="1" dirty="0" smtClean="0"/>
              <a:t> profile </a:t>
            </a:r>
            <a:r>
              <a:rPr lang="en-US" dirty="0" smtClean="0"/>
              <a:t>( see slide 2)</a:t>
            </a:r>
          </a:p>
          <a:p>
            <a:r>
              <a:rPr lang="en-US" dirty="0" smtClean="0"/>
              <a:t>Until when?  </a:t>
            </a:r>
            <a:r>
              <a:rPr lang="en-US" dirty="0" smtClean="0">
                <a:solidFill>
                  <a:srgbClr val="C00000"/>
                </a:solidFill>
              </a:rPr>
              <a:t>no later than </a:t>
            </a:r>
            <a:r>
              <a:rPr lang="cs-CZ" dirty="0" smtClean="0">
                <a:solidFill>
                  <a:srgbClr val="C00000"/>
                </a:solidFill>
              </a:rPr>
              <a:t>by </a:t>
            </a:r>
            <a:r>
              <a:rPr lang="cs-CZ" dirty="0" err="1" smtClean="0">
                <a:solidFill>
                  <a:srgbClr val="C00000"/>
                </a:solidFill>
              </a:rPr>
              <a:t>February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15</a:t>
            </a:r>
            <a:r>
              <a:rPr lang="cs-CZ" b="1" dirty="0" smtClean="0">
                <a:solidFill>
                  <a:srgbClr val="C00000"/>
                </a:solidFill>
              </a:rPr>
              <a:t>, </a:t>
            </a:r>
            <a:r>
              <a:rPr lang="en-US" b="1" dirty="0" smtClean="0">
                <a:solidFill>
                  <a:srgbClr val="C00000"/>
                </a:solidFill>
              </a:rPr>
              <a:t>2021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FC20-CA6E-4F1F-8CC4-C7955186D53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6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3" y="280234"/>
            <a:ext cx="2856469" cy="40394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85" y="298114"/>
            <a:ext cx="2843825" cy="402158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567464" y="663874"/>
            <a:ext cx="49491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REQUEST </a:t>
            </a:r>
            <a:r>
              <a:rPr lang="cs-CZ" sz="2800" b="1" dirty="0" err="1">
                <a:solidFill>
                  <a:srgbClr val="C00000"/>
                </a:solidFill>
              </a:rPr>
              <a:t>for</a:t>
            </a:r>
            <a:r>
              <a:rPr lang="cs-CZ" sz="2800" b="1" dirty="0">
                <a:solidFill>
                  <a:srgbClr val="C00000"/>
                </a:solidFill>
              </a:rPr>
              <a:t> </a:t>
            </a:r>
            <a:r>
              <a:rPr lang="cs-CZ" sz="2800" b="1" dirty="0" err="1">
                <a:solidFill>
                  <a:srgbClr val="C00000"/>
                </a:solidFill>
              </a:rPr>
              <a:t>annual</a:t>
            </a:r>
            <a:r>
              <a:rPr lang="cs-CZ" sz="2800" b="1" dirty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settlement </a:t>
            </a:r>
            <a:r>
              <a:rPr lang="cs-CZ" sz="2800" b="1" dirty="0" err="1">
                <a:solidFill>
                  <a:srgbClr val="C00000"/>
                </a:solidFill>
              </a:rPr>
              <a:t>of</a:t>
            </a:r>
            <a:r>
              <a:rPr lang="cs-CZ" sz="2800" b="1" dirty="0">
                <a:solidFill>
                  <a:srgbClr val="C00000"/>
                </a:solidFill>
              </a:rPr>
              <a:t> </a:t>
            </a:r>
            <a:r>
              <a:rPr lang="cs-CZ" sz="2800" b="1" dirty="0" err="1">
                <a:solidFill>
                  <a:srgbClr val="C00000"/>
                </a:solidFill>
              </a:rPr>
              <a:t>prepayments</a:t>
            </a:r>
            <a:r>
              <a:rPr lang="cs-CZ" sz="2800" b="1" dirty="0">
                <a:solidFill>
                  <a:srgbClr val="C00000"/>
                </a:solidFill>
              </a:rPr>
              <a:t> and tax </a:t>
            </a:r>
            <a:r>
              <a:rPr lang="cs-CZ" sz="2800" b="1" dirty="0" err="1">
                <a:solidFill>
                  <a:srgbClr val="C00000"/>
                </a:solidFill>
              </a:rPr>
              <a:t>benefits</a:t>
            </a:r>
            <a:r>
              <a:rPr lang="cs-CZ" sz="2800" b="1" dirty="0">
                <a:solidFill>
                  <a:srgbClr val="C00000"/>
                </a:solidFill>
              </a:rPr>
              <a:t> </a:t>
            </a:r>
            <a:r>
              <a:rPr lang="cs-CZ" sz="2800" b="1" dirty="0" err="1">
                <a:solidFill>
                  <a:srgbClr val="C00000"/>
                </a:solidFill>
              </a:rPr>
              <a:t>for</a:t>
            </a:r>
            <a:r>
              <a:rPr lang="cs-CZ" sz="2800" b="1" dirty="0">
                <a:solidFill>
                  <a:srgbClr val="C00000"/>
                </a:solidFill>
              </a:rPr>
              <a:t> </a:t>
            </a:r>
            <a:r>
              <a:rPr lang="cs-CZ" sz="2800" b="1" dirty="0" err="1">
                <a:solidFill>
                  <a:srgbClr val="C00000"/>
                </a:solidFill>
              </a:rPr>
              <a:t>year</a:t>
            </a:r>
            <a:r>
              <a:rPr lang="cs-CZ" sz="2800" b="1" dirty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2020</a:t>
            </a:r>
          </a:p>
          <a:p>
            <a:r>
              <a:rPr lang="cs-CZ" sz="2000" b="1" dirty="0" err="1" smtClean="0"/>
              <a:t>Deliver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till</a:t>
            </a:r>
            <a:r>
              <a:rPr lang="cs-CZ" sz="2000" b="1" dirty="0" smtClean="0"/>
              <a:t> 15/2/2021 to </a:t>
            </a:r>
            <a:r>
              <a:rPr lang="cs-CZ" sz="2000" b="1" dirty="0" err="1" smtClean="0"/>
              <a:t>Personnel</a:t>
            </a:r>
            <a:r>
              <a:rPr lang="cs-CZ" sz="2000" b="1" dirty="0" smtClean="0"/>
              <a:t>  </a:t>
            </a:r>
            <a:r>
              <a:rPr lang="cs-CZ" sz="2000" b="1" dirty="0" err="1" smtClean="0"/>
              <a:t>Dept</a:t>
            </a:r>
            <a:r>
              <a:rPr lang="cs-CZ" sz="2000" b="1" dirty="0" smtClean="0"/>
              <a:t>.</a:t>
            </a:r>
            <a:endParaRPr lang="en-GB" sz="2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2435" y="4615996"/>
            <a:ext cx="5580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Žádost o roční zúčtování </a:t>
            </a:r>
            <a:r>
              <a:rPr lang="cs-CZ" sz="3200" b="1" dirty="0" smtClean="0">
                <a:solidFill>
                  <a:srgbClr val="C00000"/>
                </a:solidFill>
              </a:rPr>
              <a:t>záloh a daňového zvýhodnění </a:t>
            </a:r>
            <a:r>
              <a:rPr lang="cs-CZ" sz="3200" b="1" dirty="0">
                <a:solidFill>
                  <a:srgbClr val="C00000"/>
                </a:solidFill>
              </a:rPr>
              <a:t>za </a:t>
            </a:r>
            <a:r>
              <a:rPr lang="cs-CZ" sz="3200" b="1" dirty="0" smtClean="0">
                <a:solidFill>
                  <a:srgbClr val="C00000"/>
                </a:solidFill>
              </a:rPr>
              <a:t>2020</a:t>
            </a:r>
          </a:p>
          <a:p>
            <a:r>
              <a:rPr lang="cs-CZ" sz="2400" b="1" dirty="0" smtClean="0"/>
              <a:t>Dodejte do 15/2/2021 na PO</a:t>
            </a:r>
            <a:endParaRPr lang="cs-CZ" sz="2400" b="1" dirty="0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FC20-CA6E-4F1F-8CC4-C7955186D539}" type="slidenum">
              <a:rPr lang="cs-CZ" smtClean="0"/>
              <a:t>13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949" y="2443485"/>
            <a:ext cx="2671733" cy="375243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1185" y="2618177"/>
            <a:ext cx="2595469" cy="3525238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18452864">
            <a:off x="8723580" y="5099910"/>
            <a:ext cx="1956367" cy="4652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Date</a:t>
            </a:r>
            <a:r>
              <a:rPr lang="cs-CZ" dirty="0" smtClean="0"/>
              <a:t> + </a:t>
            </a:r>
            <a:r>
              <a:rPr lang="cs-CZ" dirty="0" err="1" smtClean="0"/>
              <a:t>signature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0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Proofs for Personnel Department to claim </a:t>
            </a:r>
            <a:r>
              <a:rPr lang="cs-CZ" dirty="0" smtClean="0"/>
              <a:t>T</a:t>
            </a:r>
            <a:r>
              <a:rPr lang="en-US" dirty="0" smtClean="0"/>
              <a:t>ax </a:t>
            </a:r>
            <a:r>
              <a:rPr lang="cs-CZ" dirty="0" smtClean="0"/>
              <a:t>R</a:t>
            </a:r>
            <a:r>
              <a:rPr lang="en-US" dirty="0" err="1" smtClean="0"/>
              <a:t>eliefs</a:t>
            </a:r>
            <a:r>
              <a:rPr lang="en-US" dirty="0" smtClean="0"/>
              <a:t>, </a:t>
            </a:r>
            <a:r>
              <a:rPr lang="cs-CZ" dirty="0" smtClean="0"/>
              <a:t>B	</a:t>
            </a:r>
            <a:r>
              <a:rPr lang="en-US" dirty="0" err="1" smtClean="0"/>
              <a:t>enefits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9830"/>
            <a:ext cx="10515600" cy="4583294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dirty="0" smtClean="0"/>
              <a:t>Proof of study, PhD up to age of 28 years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Certificate on your Czech Tax Residence 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Marriage certificate if you claim benefits for a spouse with annual income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>
                <a:sym typeface="Symbol" panose="05050102010706020507" pitchFamily="18" charset="2"/>
              </a:rPr>
              <a:t> 68 000 CZK</a:t>
            </a:r>
            <a:endParaRPr lang="en-US" dirty="0" smtClean="0"/>
          </a:p>
          <a:p>
            <a:pPr>
              <a:spcBef>
                <a:spcPts val="500"/>
              </a:spcBef>
            </a:pPr>
            <a:r>
              <a:rPr lang="cs-CZ" dirty="0" smtClean="0"/>
              <a:t>Affidavit</a:t>
            </a:r>
            <a:r>
              <a:rPr lang="en-US" dirty="0" smtClean="0"/>
              <a:t> that your dependent spouse ha</a:t>
            </a:r>
            <a:r>
              <a:rPr lang="cs-CZ" dirty="0" smtClean="0"/>
              <a:t>s </a:t>
            </a:r>
            <a:r>
              <a:rPr lang="en-US" dirty="0" smtClean="0"/>
              <a:t>annual income </a:t>
            </a:r>
            <a:r>
              <a:rPr lang="cs-CZ" dirty="0" err="1" smtClean="0"/>
              <a:t>lower</a:t>
            </a:r>
            <a:r>
              <a:rPr lang="en-US" dirty="0" smtClean="0"/>
              <a:t> then 68 000 CZK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Declaration that your spouse does not claim benefit for a child/children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Birth certificates of your child/ children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Confirmation of payment 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en-US" dirty="0" smtClean="0"/>
              <a:t> fee in </a:t>
            </a:r>
            <a:r>
              <a:rPr lang="cs-CZ" dirty="0" smtClean="0"/>
              <a:t>a </a:t>
            </a:r>
            <a:r>
              <a:rPr lang="en-US" dirty="0" smtClean="0"/>
              <a:t>kindergarten/nursery school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Other confirmations according the benefits required</a:t>
            </a:r>
          </a:p>
          <a:p>
            <a:pPr>
              <a:spcBef>
                <a:spcPts val="500"/>
              </a:spcBef>
            </a:pPr>
            <a:r>
              <a:rPr lang="en-US" u="sng" dirty="0" smtClean="0"/>
              <a:t>General rule </a:t>
            </a:r>
            <a:r>
              <a:rPr lang="en-US" dirty="0" smtClean="0"/>
              <a:t>-  inform Personnel Department during the year about all changes – birth of a child, change of address, etc..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4.2.2021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FC20-CA6E-4F1F-8CC4-C7955186D53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2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632524" y="461962"/>
            <a:ext cx="5048947" cy="97669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cs-CZ" sz="3400" dirty="0">
                <a:solidFill>
                  <a:srgbClr val="C00000"/>
                </a:solidFill>
              </a:rPr>
              <a:t>Čestné prohlášení/ </a:t>
            </a:r>
            <a:r>
              <a:rPr lang="cs-CZ" sz="3400" i="1" dirty="0">
                <a:solidFill>
                  <a:srgbClr val="C00000"/>
                </a:solidFill>
              </a:rPr>
              <a:t>Affidavit</a:t>
            </a:r>
            <a:endParaRPr lang="cs-CZ" sz="3400" dirty="0">
              <a:solidFill>
                <a:srgbClr val="C00000"/>
              </a:solidFill>
            </a:endParaRPr>
          </a:p>
          <a:p>
            <a:pPr algn="ctr"/>
            <a:r>
              <a:rPr lang="cs-CZ" dirty="0">
                <a:solidFill>
                  <a:srgbClr val="C00000"/>
                </a:solidFill>
              </a:rPr>
              <a:t>Na manžela/ku ve společně hospodařící domácnosti /  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i="1" dirty="0" err="1">
                <a:solidFill>
                  <a:srgbClr val="C00000"/>
                </a:solidFill>
              </a:rPr>
              <a:t>of</a:t>
            </a:r>
            <a:r>
              <a:rPr lang="cs-CZ" i="1" dirty="0">
                <a:solidFill>
                  <a:srgbClr val="C00000"/>
                </a:solidFill>
              </a:rPr>
              <a:t> a </a:t>
            </a:r>
            <a:r>
              <a:rPr lang="cs-CZ" i="1" dirty="0" err="1">
                <a:solidFill>
                  <a:srgbClr val="C00000"/>
                </a:solidFill>
              </a:rPr>
              <a:t>spouse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>
                <a:solidFill>
                  <a:srgbClr val="C00000"/>
                </a:solidFill>
              </a:rPr>
              <a:t>living</a:t>
            </a:r>
            <a:r>
              <a:rPr lang="cs-CZ" i="1" dirty="0">
                <a:solidFill>
                  <a:srgbClr val="C00000"/>
                </a:solidFill>
              </a:rPr>
              <a:t> in a </a:t>
            </a:r>
            <a:r>
              <a:rPr lang="cs-CZ" i="1" dirty="0" err="1">
                <a:solidFill>
                  <a:srgbClr val="C00000"/>
                </a:solidFill>
              </a:rPr>
              <a:t>common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i="1" dirty="0" err="1" smtClean="0">
                <a:solidFill>
                  <a:srgbClr val="C00000"/>
                </a:solidFill>
              </a:rPr>
              <a:t>houshold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3"/>
          </p:nvPr>
        </p:nvSpPr>
        <p:spPr>
          <a:xfrm>
            <a:off x="6839712" y="461963"/>
            <a:ext cx="4632960" cy="823912"/>
          </a:xfrm>
        </p:spPr>
        <p:txBody>
          <a:bodyPr/>
          <a:lstStyle/>
          <a:p>
            <a:pPr algn="ctr"/>
            <a:r>
              <a:rPr lang="en-GB" dirty="0" err="1">
                <a:solidFill>
                  <a:srgbClr val="C00000"/>
                </a:solidFill>
              </a:rPr>
              <a:t>Prohlášení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druhého</a:t>
            </a:r>
            <a:r>
              <a:rPr lang="en-GB" dirty="0">
                <a:solidFill>
                  <a:srgbClr val="C00000"/>
                </a:solidFill>
              </a:rPr>
              <a:t> z </a:t>
            </a:r>
            <a:r>
              <a:rPr lang="en-GB" dirty="0" err="1">
                <a:solidFill>
                  <a:srgbClr val="C00000"/>
                </a:solidFill>
              </a:rPr>
              <a:t>rodičů</a:t>
            </a:r>
            <a:r>
              <a:rPr lang="en-GB" dirty="0">
                <a:solidFill>
                  <a:srgbClr val="C00000"/>
                </a:solidFill>
              </a:rPr>
              <a:t> / </a:t>
            </a:r>
            <a:br>
              <a:rPr lang="en-GB" dirty="0">
                <a:solidFill>
                  <a:srgbClr val="C00000"/>
                </a:solidFill>
              </a:rPr>
            </a:br>
            <a:r>
              <a:rPr lang="en-GB" i="1" dirty="0">
                <a:solidFill>
                  <a:srgbClr val="C00000"/>
                </a:solidFill>
              </a:rPr>
              <a:t>Second parent declaration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059973" y="1631207"/>
            <a:ext cx="4194048" cy="48924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908" y="1888808"/>
            <a:ext cx="4006568" cy="4634859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FC20-CA6E-4F1F-8CC4-C7955186D53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5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5603" y="475085"/>
            <a:ext cx="10515600" cy="64765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Filing a Tax </a:t>
            </a:r>
            <a:r>
              <a:rPr lang="cs-CZ" sz="3600" b="1" dirty="0" smtClean="0">
                <a:solidFill>
                  <a:srgbClr val="C00000"/>
                </a:solidFill>
              </a:rPr>
              <a:t>R</a:t>
            </a:r>
            <a:r>
              <a:rPr lang="en-US" sz="3600" b="1" dirty="0" err="1" smtClean="0">
                <a:solidFill>
                  <a:srgbClr val="C00000"/>
                </a:solidFill>
              </a:rPr>
              <a:t>eturn</a:t>
            </a:r>
            <a:r>
              <a:rPr lang="en-US" sz="3600" b="1" dirty="0" smtClean="0">
                <a:solidFill>
                  <a:srgbClr val="C00000"/>
                </a:solidFill>
              </a:rPr>
              <a:t> for 2020 by </a:t>
            </a:r>
            <a:r>
              <a:rPr lang="cs-CZ" sz="3600" b="1" dirty="0" smtClean="0">
                <a:solidFill>
                  <a:srgbClr val="C00000"/>
                </a:solidFill>
              </a:rPr>
              <a:t>a </a:t>
            </a:r>
            <a:r>
              <a:rPr lang="cs-CZ" sz="3600" b="1" dirty="0" err="1" smtClean="0">
                <a:solidFill>
                  <a:srgbClr val="C00000"/>
                </a:solidFill>
              </a:rPr>
              <a:t>Taxpayer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0536"/>
            <a:ext cx="10515600" cy="508128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200" dirty="0" smtClean="0"/>
              <a:t>Deadline for filing is </a:t>
            </a:r>
            <a:r>
              <a:rPr lang="cs-CZ" sz="2200" b="1" dirty="0" err="1"/>
              <a:t>March</a:t>
            </a:r>
            <a:r>
              <a:rPr lang="cs-CZ" sz="2200" b="1" dirty="0"/>
              <a:t> </a:t>
            </a:r>
            <a:r>
              <a:rPr lang="en-US" sz="2200" b="1" dirty="0"/>
              <a:t>31</a:t>
            </a:r>
            <a:r>
              <a:rPr lang="cs-CZ" sz="2200" b="1" dirty="0"/>
              <a:t>, </a:t>
            </a:r>
            <a:r>
              <a:rPr lang="en-US" sz="2200" b="1" dirty="0"/>
              <a:t>2021</a:t>
            </a:r>
            <a:r>
              <a:rPr lang="en-US" sz="2200" dirty="0"/>
              <a:t> </a:t>
            </a:r>
            <a:r>
              <a:rPr lang="en-US" sz="2200" dirty="0" smtClean="0"/>
              <a:t>but start  sooner, don´t leave it to the last minute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The tax return needs to be filed at the </a:t>
            </a:r>
            <a:r>
              <a:rPr lang="cs-CZ" sz="2200" dirty="0" err="1" smtClean="0"/>
              <a:t>relevant</a:t>
            </a:r>
            <a:r>
              <a:rPr lang="cs-CZ" sz="2200" dirty="0" smtClean="0"/>
              <a:t> </a:t>
            </a:r>
            <a:r>
              <a:rPr lang="en-US" sz="2200" dirty="0" smtClean="0"/>
              <a:t>Tax </a:t>
            </a:r>
            <a:r>
              <a:rPr lang="cs-CZ" sz="2200" dirty="0" smtClean="0"/>
              <a:t>O</a:t>
            </a:r>
            <a:r>
              <a:rPr lang="en-US" sz="2200" dirty="0" err="1" smtClean="0"/>
              <a:t>ffice</a:t>
            </a:r>
            <a:r>
              <a:rPr lang="en-US" sz="2200" dirty="0" smtClean="0"/>
              <a:t> in the city district where you live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Fill in tax forms, attach confirmation and other </a:t>
            </a:r>
            <a:r>
              <a:rPr lang="cs-CZ" sz="2200" dirty="0" err="1" smtClean="0"/>
              <a:t>proofs</a:t>
            </a:r>
            <a:r>
              <a:rPr lang="en-US" sz="2200" dirty="0" smtClean="0"/>
              <a:t>, </a:t>
            </a:r>
            <a:r>
              <a:rPr lang="en-US" sz="2200" dirty="0"/>
              <a:t>state the number of your bank account, sign </a:t>
            </a:r>
            <a:endParaRPr lang="cs-CZ" sz="2200" dirty="0" smtClean="0"/>
          </a:p>
          <a:p>
            <a:pPr>
              <a:spcBef>
                <a:spcPts val="0"/>
              </a:spcBef>
            </a:pPr>
            <a:r>
              <a:rPr lang="en-US" sz="2200" dirty="0" smtClean="0"/>
              <a:t>Mandatory attachments  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Certificate of taxable incomes from dependent activity for 2020 issued by UCT Prague,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Certificate of taxable incomes…. issued by other employer  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documents proving your request according to the type of reliefs and benefits you </a:t>
            </a:r>
            <a:r>
              <a:rPr lang="cs-CZ" sz="2000" dirty="0" smtClean="0"/>
              <a:t>are </a:t>
            </a:r>
            <a:r>
              <a:rPr lang="en-US" sz="2000" dirty="0" smtClean="0"/>
              <a:t>claim</a:t>
            </a:r>
            <a:r>
              <a:rPr lang="cs-CZ" sz="2000" dirty="0" smtClean="0"/>
              <a:t>ing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cs-CZ" sz="2200" dirty="0" smtClean="0"/>
              <a:t>F</a:t>
            </a:r>
            <a:r>
              <a:rPr lang="en-US" sz="2200" dirty="0" err="1" smtClean="0"/>
              <a:t>orms</a:t>
            </a:r>
            <a:r>
              <a:rPr lang="en-US" sz="2200" dirty="0" smtClean="0"/>
              <a:t>  are available only in the Czech language, translation to English are </a:t>
            </a:r>
            <a:r>
              <a:rPr lang="cs-CZ" sz="2200" dirty="0" err="1" smtClean="0"/>
              <a:t>published</a:t>
            </a:r>
            <a:r>
              <a:rPr lang="en-US" sz="2200" dirty="0" smtClean="0"/>
              <a:t> as a pdf specimens</a:t>
            </a:r>
            <a:r>
              <a:rPr lang="cs-CZ" sz="2200" dirty="0" smtClean="0"/>
              <a:t> on web: </a:t>
            </a:r>
            <a:r>
              <a:rPr lang="en-US" sz="2200" dirty="0" smtClean="0">
                <a:hlinkClick r:id="rId2"/>
              </a:rPr>
              <a:t>https://www.financnisprava.cz/cs/danove-tiskopisy/databaze-aktualnich-danovych-tiskopisu</a:t>
            </a:r>
            <a:endParaRPr lang="cs-CZ" sz="2200" dirty="0" smtClean="0"/>
          </a:p>
          <a:p>
            <a:pPr>
              <a:spcBef>
                <a:spcPts val="0"/>
              </a:spcBef>
            </a:pPr>
            <a:endParaRPr lang="cs-CZ" sz="2200" dirty="0" smtClean="0"/>
          </a:p>
          <a:p>
            <a:pPr>
              <a:spcBef>
                <a:spcPts val="0"/>
              </a:spcBef>
            </a:pPr>
            <a:r>
              <a:rPr lang="cs-CZ" sz="2200" dirty="0" err="1" smtClean="0"/>
              <a:t>You</a:t>
            </a:r>
            <a:r>
              <a:rPr lang="cs-CZ" sz="2200" dirty="0" smtClean="0"/>
              <a:t> </a:t>
            </a:r>
            <a:r>
              <a:rPr lang="cs-CZ" sz="2200" dirty="0" err="1" smtClean="0"/>
              <a:t>can</a:t>
            </a:r>
            <a:r>
              <a:rPr lang="cs-CZ" sz="2200" dirty="0" smtClean="0"/>
              <a:t> use </a:t>
            </a:r>
            <a:r>
              <a:rPr lang="cs-CZ" sz="2200" dirty="0" err="1" smtClean="0"/>
              <a:t>also</a:t>
            </a:r>
            <a:r>
              <a:rPr lang="cs-CZ" sz="2200" dirty="0" smtClean="0"/>
              <a:t> </a:t>
            </a:r>
            <a:r>
              <a:rPr lang="cs-CZ" sz="2200" b="1" dirty="0" smtClean="0"/>
              <a:t>on-line Tax Return </a:t>
            </a:r>
            <a:r>
              <a:rPr lang="cs-CZ" sz="2200" b="1" dirty="0" err="1" smtClean="0"/>
              <a:t>Advisor</a:t>
            </a:r>
            <a:endParaRPr lang="cs-CZ" sz="2200" b="1" dirty="0" smtClean="0"/>
          </a:p>
          <a:p>
            <a:pPr>
              <a:spcBef>
                <a:spcPts val="0"/>
              </a:spcBef>
            </a:pPr>
            <a:r>
              <a:rPr lang="en-US" sz="2200" dirty="0">
                <a:hlinkClick r:id="rId3"/>
              </a:rPr>
              <a:t>https://www.czechtaxesonline.cz/</a:t>
            </a:r>
            <a:r>
              <a:rPr lang="en-US" sz="2200" dirty="0"/>
              <a:t>   online tax advisor, price 500 </a:t>
            </a:r>
            <a:r>
              <a:rPr lang="en-US" sz="2200" dirty="0" err="1"/>
              <a:t>Kč</a:t>
            </a:r>
            <a:endParaRPr lang="en-US" sz="2200" dirty="0"/>
          </a:p>
          <a:p>
            <a:pPr>
              <a:spcBef>
                <a:spcPts val="0"/>
              </a:spcBef>
            </a:pPr>
            <a:r>
              <a:rPr lang="en-US" sz="2200" dirty="0">
                <a:hlinkClick r:id="rId4"/>
              </a:rPr>
              <a:t>https://</a:t>
            </a:r>
            <a:r>
              <a:rPr lang="en-US" sz="2200" dirty="0" smtClean="0">
                <a:hlinkClick r:id="rId4"/>
              </a:rPr>
              <a:t>www.onlinepriznani.cz/danove-priznani-pro-fyzicke-osoby</a:t>
            </a:r>
            <a:r>
              <a:rPr lang="cs-CZ" sz="2200" dirty="0" smtClean="0"/>
              <a:t> </a:t>
            </a:r>
            <a:r>
              <a:rPr lang="cs-CZ" sz="2200" dirty="0" err="1" smtClean="0"/>
              <a:t>price</a:t>
            </a:r>
            <a:r>
              <a:rPr lang="cs-CZ" sz="2200" dirty="0" smtClean="0"/>
              <a:t> </a:t>
            </a:r>
            <a:r>
              <a:rPr lang="cs-CZ" sz="2200" dirty="0" err="1" smtClean="0"/>
              <a:t>from</a:t>
            </a:r>
            <a:r>
              <a:rPr lang="cs-CZ" sz="2200" dirty="0" smtClean="0"/>
              <a:t> 189 CZK</a:t>
            </a:r>
            <a:endParaRPr lang="en-US" sz="2200" dirty="0" smtClean="0"/>
          </a:p>
          <a:p>
            <a:endParaRPr lang="en-US" sz="2200" dirty="0" smtClean="0"/>
          </a:p>
          <a:p>
            <a:pPr marL="800100" lvl="1" indent="-342900">
              <a:buFont typeface="+mj-lt"/>
              <a:buAutoNum type="arabicPeriod"/>
            </a:pPr>
            <a:endParaRPr lang="en-US" sz="22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8EC-E43C-4B96-BD9E-9A48DCA2F12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1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tabLst>
                <a:tab pos="4479925" algn="l"/>
              </a:tabLst>
            </a:pPr>
            <a:r>
              <a:rPr lang="cs-CZ" sz="3600" b="1" dirty="0" err="1" smtClean="0">
                <a:solidFill>
                  <a:srgbClr val="C00000"/>
                </a:solidFill>
              </a:rPr>
              <a:t>Forms</a:t>
            </a:r>
            <a:r>
              <a:rPr lang="cs-CZ" sz="3600" b="1" dirty="0" smtClean="0">
                <a:solidFill>
                  <a:srgbClr val="C00000"/>
                </a:solidFill>
              </a:rPr>
              <a:t> </a:t>
            </a:r>
            <a:r>
              <a:rPr lang="cs-CZ" sz="3600" b="1" dirty="0" err="1" smtClean="0">
                <a:solidFill>
                  <a:srgbClr val="C00000"/>
                </a:solidFill>
              </a:rPr>
              <a:t>for</a:t>
            </a:r>
            <a:r>
              <a:rPr lang="cs-CZ" sz="3600" b="1" dirty="0" smtClean="0">
                <a:solidFill>
                  <a:srgbClr val="C00000"/>
                </a:solidFill>
              </a:rPr>
              <a:t> </a:t>
            </a:r>
            <a:r>
              <a:rPr lang="cs-CZ" sz="3600" b="1" dirty="0" err="1">
                <a:solidFill>
                  <a:srgbClr val="C00000"/>
                </a:solidFill>
              </a:rPr>
              <a:t>I</a:t>
            </a:r>
            <a:r>
              <a:rPr lang="cs-CZ" sz="3600" b="1" dirty="0" err="1" smtClean="0">
                <a:solidFill>
                  <a:srgbClr val="C00000"/>
                </a:solidFill>
              </a:rPr>
              <a:t>ncomeTax</a:t>
            </a:r>
            <a:r>
              <a:rPr lang="cs-CZ" sz="3600" b="1" dirty="0" smtClean="0">
                <a:solidFill>
                  <a:srgbClr val="C00000"/>
                </a:solidFill>
              </a:rPr>
              <a:t> Return </a:t>
            </a:r>
            <a:r>
              <a:rPr lang="cs-CZ" sz="3600" b="1" dirty="0" err="1" smtClean="0">
                <a:solidFill>
                  <a:srgbClr val="C00000"/>
                </a:solidFill>
              </a:rPr>
              <a:t>for</a:t>
            </a:r>
            <a:r>
              <a:rPr lang="cs-CZ" sz="3600" b="1" dirty="0" smtClean="0">
                <a:solidFill>
                  <a:srgbClr val="C00000"/>
                </a:solidFill>
              </a:rPr>
              <a:t> 2020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 </a:t>
            </a:r>
            <a:r>
              <a:rPr lang="en-US" sz="2200" dirty="0">
                <a:hlinkClick r:id="rId2"/>
              </a:rPr>
              <a:t>https://www.financnisprava.cz/cs/danove-tiskopisy/databaze-aktualnich-danovych-tiskopisu</a:t>
            </a:r>
            <a:r>
              <a:rPr lang="en-US" sz="2800" dirty="0"/>
              <a:t/>
            </a:r>
            <a:br>
              <a:rPr lang="en-US" sz="2800" dirty="0"/>
            </a:b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9836" y="1616505"/>
            <a:ext cx="3275209" cy="45831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650" y="1602556"/>
            <a:ext cx="3098700" cy="452287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6955" y="1602556"/>
            <a:ext cx="3295838" cy="4634595"/>
          </a:xfrm>
          <a:prstGeom prst="rect">
            <a:avLst/>
          </a:prstGeo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8EC-E43C-4B96-BD9E-9A48DCA2F12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56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Tax </a:t>
            </a:r>
            <a:r>
              <a:rPr lang="cs-CZ" sz="3600" b="1" dirty="0" err="1" smtClean="0">
                <a:solidFill>
                  <a:srgbClr val="C00000"/>
                </a:solidFill>
              </a:rPr>
              <a:t>Declaration</a:t>
            </a:r>
            <a:r>
              <a:rPr lang="cs-CZ" sz="3600" b="1" dirty="0" smtClean="0">
                <a:solidFill>
                  <a:srgbClr val="C00000"/>
                </a:solidFill>
              </a:rPr>
              <a:t> </a:t>
            </a:r>
            <a:r>
              <a:rPr lang="cs-CZ" sz="3600" b="1" dirty="0" err="1" smtClean="0">
                <a:solidFill>
                  <a:srgbClr val="C00000"/>
                </a:solidFill>
              </a:rPr>
              <a:t>for</a:t>
            </a:r>
            <a:r>
              <a:rPr lang="cs-CZ" sz="3600" b="1" dirty="0" smtClean="0">
                <a:solidFill>
                  <a:srgbClr val="C00000"/>
                </a:solidFill>
              </a:rPr>
              <a:t> 2021 </a:t>
            </a:r>
            <a:r>
              <a:rPr lang="cs-CZ" sz="3600" b="1" dirty="0" err="1" smtClean="0">
                <a:solidFill>
                  <a:srgbClr val="C00000"/>
                </a:solidFill>
              </a:rPr>
              <a:t>at</a:t>
            </a:r>
            <a:r>
              <a:rPr lang="cs-CZ" sz="3600" b="1" dirty="0" smtClean="0">
                <a:solidFill>
                  <a:srgbClr val="C00000"/>
                </a:solidFill>
              </a:rPr>
              <a:t> </a:t>
            </a:r>
            <a:r>
              <a:rPr lang="cs-CZ" sz="3600" b="1" dirty="0">
                <a:solidFill>
                  <a:srgbClr val="C00000"/>
                </a:solidFill>
              </a:rPr>
              <a:t>UCT Prague</a:t>
            </a:r>
            <a:r>
              <a:rPr lang="cs-CZ" sz="3600" b="1" dirty="0" smtClean="0">
                <a:solidFill>
                  <a:srgbClr val="C00000"/>
                </a:solidFill>
              </a:rPr>
              <a:t> 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cs-CZ" sz="2700" dirty="0" err="1" smtClean="0"/>
              <a:t>For</a:t>
            </a:r>
            <a:r>
              <a:rPr lang="cs-CZ" sz="2700" dirty="0" smtClean="0"/>
              <a:t> </a:t>
            </a:r>
            <a:r>
              <a:rPr lang="cs-CZ" sz="2700" dirty="0" err="1" smtClean="0"/>
              <a:t>those</a:t>
            </a:r>
            <a:r>
              <a:rPr lang="cs-CZ" sz="2700" dirty="0" smtClean="0"/>
              <a:t> </a:t>
            </a:r>
            <a:r>
              <a:rPr lang="cs-CZ" sz="2700" dirty="0" err="1" smtClean="0"/>
              <a:t>who</a:t>
            </a:r>
            <a:r>
              <a:rPr lang="cs-CZ" sz="2700" dirty="0" smtClean="0"/>
              <a:t> are </a:t>
            </a:r>
            <a:r>
              <a:rPr lang="cs-CZ" sz="2700" b="1" dirty="0" err="1" smtClean="0"/>
              <a:t>employed</a:t>
            </a:r>
            <a:r>
              <a:rPr lang="cs-CZ" sz="2700" b="1" dirty="0" smtClean="0"/>
              <a:t> </a:t>
            </a:r>
            <a:r>
              <a:rPr lang="cs-CZ" sz="2700" b="1" dirty="0" err="1" smtClean="0"/>
              <a:t>at</a:t>
            </a:r>
            <a:r>
              <a:rPr lang="cs-CZ" sz="2700" b="1" dirty="0" smtClean="0"/>
              <a:t> UCT Prague </a:t>
            </a:r>
            <a:r>
              <a:rPr lang="cs-CZ" sz="2700" b="1" dirty="0" err="1" smtClean="0"/>
              <a:t>only</a:t>
            </a:r>
            <a:r>
              <a:rPr lang="cs-CZ" sz="2700" b="1" dirty="0" smtClean="0"/>
              <a:t> </a:t>
            </a:r>
            <a:r>
              <a:rPr lang="cs-CZ" sz="2700" dirty="0" smtClean="0"/>
              <a:t>– </a:t>
            </a:r>
            <a:r>
              <a:rPr lang="cs-CZ" sz="2700" dirty="0" err="1" smtClean="0"/>
              <a:t>any</a:t>
            </a:r>
            <a:r>
              <a:rPr lang="cs-CZ" sz="2700" dirty="0" smtClean="0"/>
              <a:t> type </a:t>
            </a:r>
            <a:r>
              <a:rPr lang="cs-CZ" sz="2700" dirty="0" err="1" smtClean="0"/>
              <a:t>of</a:t>
            </a:r>
            <a:r>
              <a:rPr lang="cs-CZ" sz="2700" dirty="0" smtClean="0"/>
              <a:t> </a:t>
            </a:r>
            <a:r>
              <a:rPr lang="cs-CZ" sz="2700" dirty="0" err="1" smtClean="0"/>
              <a:t>working</a:t>
            </a:r>
            <a:r>
              <a:rPr lang="cs-CZ" sz="2700" dirty="0" smtClean="0"/>
              <a:t> </a:t>
            </a:r>
            <a:r>
              <a:rPr lang="cs-CZ" sz="2700" dirty="0" err="1" smtClean="0"/>
              <a:t>contract</a:t>
            </a:r>
            <a:endParaRPr lang="cs-CZ" sz="2700" dirty="0" smtClean="0"/>
          </a:p>
          <a:p>
            <a:r>
              <a:rPr lang="cs-CZ" sz="2700" dirty="0" smtClean="0"/>
              <a:t>I</a:t>
            </a:r>
            <a:r>
              <a:rPr lang="en-US" sz="2700" dirty="0" smtClean="0"/>
              <a:t>f you</a:t>
            </a:r>
            <a:r>
              <a:rPr lang="cs-CZ" sz="2700" dirty="0" smtClean="0"/>
              <a:t> </a:t>
            </a:r>
            <a:r>
              <a:rPr lang="cs-CZ" sz="2700" dirty="0" err="1" smtClean="0"/>
              <a:t>want</a:t>
            </a:r>
            <a:r>
              <a:rPr lang="en-US" sz="2700" dirty="0" smtClean="0"/>
              <a:t> </a:t>
            </a:r>
            <a:r>
              <a:rPr lang="cs-CZ" sz="2700" dirty="0" err="1" smtClean="0"/>
              <a:t>your</a:t>
            </a:r>
            <a:r>
              <a:rPr lang="cs-CZ" sz="2700" dirty="0" smtClean="0"/>
              <a:t> </a:t>
            </a:r>
            <a:r>
              <a:rPr lang="cs-CZ" sz="2700" dirty="0" err="1" smtClean="0"/>
              <a:t>payroll</a:t>
            </a:r>
            <a:r>
              <a:rPr lang="cs-CZ" sz="2700" dirty="0" smtClean="0"/>
              <a:t> </a:t>
            </a:r>
            <a:r>
              <a:rPr lang="cs-CZ" sz="2700" dirty="0" err="1" smtClean="0"/>
              <a:t>accountat</a:t>
            </a:r>
            <a:r>
              <a:rPr lang="cs-CZ" sz="2700" dirty="0" smtClean="0"/>
              <a:t> </a:t>
            </a:r>
            <a:r>
              <a:rPr lang="en-US" sz="2700" dirty="0" smtClean="0"/>
              <a:t>to </a:t>
            </a:r>
            <a:r>
              <a:rPr lang="cs-CZ" sz="2700" dirty="0" err="1" smtClean="0"/>
              <a:t>apply</a:t>
            </a:r>
            <a:r>
              <a:rPr lang="en-US" sz="2700" dirty="0" smtClean="0"/>
              <a:t> </a:t>
            </a:r>
            <a:r>
              <a:rPr lang="cs-CZ" sz="2700" dirty="0" smtClean="0"/>
              <a:t>a basic </a:t>
            </a:r>
            <a:r>
              <a:rPr lang="en-US" sz="2700" dirty="0" smtClean="0"/>
              <a:t>tax </a:t>
            </a:r>
            <a:r>
              <a:rPr lang="en-US" sz="2700" dirty="0"/>
              <a:t>reliefs </a:t>
            </a:r>
            <a:r>
              <a:rPr lang="cs-CZ" sz="2700" dirty="0" smtClean="0"/>
              <a:t>on </a:t>
            </a:r>
            <a:r>
              <a:rPr lang="cs-CZ" sz="2700" dirty="0" err="1" smtClean="0"/>
              <a:t>your</a:t>
            </a:r>
            <a:r>
              <a:rPr lang="cs-CZ" sz="2700" dirty="0" smtClean="0"/>
              <a:t> gross </a:t>
            </a:r>
            <a:r>
              <a:rPr lang="cs-CZ" sz="2700" dirty="0" err="1" smtClean="0"/>
              <a:t>salary</a:t>
            </a:r>
            <a:r>
              <a:rPr lang="cs-CZ" sz="2700" dirty="0" smtClean="0"/>
              <a:t> </a:t>
            </a:r>
            <a:r>
              <a:rPr lang="cs-CZ" sz="2700" dirty="0" err="1" smtClean="0"/>
              <a:t>every</a:t>
            </a:r>
            <a:r>
              <a:rPr lang="cs-CZ" sz="2700" dirty="0" smtClean="0"/>
              <a:t> </a:t>
            </a:r>
            <a:r>
              <a:rPr lang="cs-CZ" sz="2700" dirty="0" err="1" smtClean="0"/>
              <a:t>month</a:t>
            </a:r>
            <a:r>
              <a:rPr lang="cs-CZ" sz="2700" dirty="0" smtClean="0"/>
              <a:t> in 2021 - </a:t>
            </a:r>
            <a:r>
              <a:rPr lang="cs-CZ" sz="2700" dirty="0" err="1"/>
              <a:t>download</a:t>
            </a:r>
            <a:r>
              <a:rPr lang="cs-CZ" sz="2700" dirty="0"/>
              <a:t> a </a:t>
            </a:r>
            <a:r>
              <a:rPr lang="cs-CZ" sz="2700" dirty="0" err="1"/>
              <a:t>form</a:t>
            </a:r>
            <a:r>
              <a:rPr lang="cs-CZ" sz="2700" dirty="0"/>
              <a:t> „</a:t>
            </a:r>
            <a:r>
              <a:rPr lang="en-US" sz="2700" dirty="0"/>
              <a:t>Statement payer of income tax</a:t>
            </a:r>
            <a:r>
              <a:rPr lang="cs-CZ" sz="2700" dirty="0"/>
              <a:t>“ </a:t>
            </a:r>
            <a:r>
              <a:rPr lang="cs-CZ" sz="2700" dirty="0" err="1"/>
              <a:t>from</a:t>
            </a:r>
            <a:r>
              <a:rPr lang="cs-CZ" sz="2700" dirty="0"/>
              <a:t> </a:t>
            </a:r>
            <a:r>
              <a:rPr lang="cs-CZ" sz="2700" dirty="0" err="1"/>
              <a:t>the</a:t>
            </a:r>
            <a:r>
              <a:rPr lang="cs-CZ" sz="2700" dirty="0"/>
              <a:t> </a:t>
            </a:r>
            <a:r>
              <a:rPr lang="en-US" sz="2700" b="1" dirty="0" err="1"/>
              <a:t>Okbase</a:t>
            </a:r>
            <a:r>
              <a:rPr lang="cs-CZ" sz="2700" b="1" dirty="0"/>
              <a:t> </a:t>
            </a:r>
            <a:r>
              <a:rPr lang="en-US" sz="2700" dirty="0"/>
              <a:t>Attendance </a:t>
            </a:r>
            <a:r>
              <a:rPr lang="cs-CZ" sz="2700" dirty="0"/>
              <a:t>S</a:t>
            </a:r>
            <a:r>
              <a:rPr lang="en-US" sz="2700" dirty="0" err="1"/>
              <a:t>ystem</a:t>
            </a:r>
            <a:r>
              <a:rPr lang="en-US" sz="2700" dirty="0"/>
              <a:t> </a:t>
            </a:r>
            <a:r>
              <a:rPr lang="cs-CZ" sz="2700" dirty="0"/>
              <a:t>(</a:t>
            </a:r>
            <a:r>
              <a:rPr lang="cs-CZ" sz="2700" u="sng" dirty="0" err="1"/>
              <a:t>see</a:t>
            </a:r>
            <a:r>
              <a:rPr lang="cs-CZ" sz="2700" u="sng" dirty="0"/>
              <a:t>  </a:t>
            </a:r>
            <a:r>
              <a:rPr lang="cs-CZ" sz="2700" u="sng" dirty="0" err="1"/>
              <a:t>Slide</a:t>
            </a:r>
            <a:r>
              <a:rPr lang="cs-CZ" sz="2700" u="sng" dirty="0"/>
              <a:t> 2</a:t>
            </a:r>
            <a:r>
              <a:rPr lang="cs-CZ" sz="2700" dirty="0" smtClean="0"/>
              <a:t>) </a:t>
            </a:r>
          </a:p>
          <a:p>
            <a:r>
              <a:rPr lang="cs-CZ" sz="2700" i="1" dirty="0" smtClean="0"/>
              <a:t>PROHLÁŠENÍ poplatníka </a:t>
            </a:r>
            <a:r>
              <a:rPr lang="cs-CZ" sz="2700" i="1" dirty="0"/>
              <a:t>daně z příjmů fyzických osob </a:t>
            </a:r>
            <a:r>
              <a:rPr lang="cs-CZ" sz="2700" i="1" dirty="0" smtClean="0"/>
              <a:t>ze závislé </a:t>
            </a:r>
            <a:r>
              <a:rPr lang="cs-CZ" sz="2700" i="1" dirty="0"/>
              <a:t>činnosti </a:t>
            </a:r>
            <a:r>
              <a:rPr lang="cs-CZ" sz="2700" i="1" dirty="0" smtClean="0"/>
              <a:t> pro </a:t>
            </a:r>
            <a:r>
              <a:rPr lang="cs-CZ" sz="2700" i="1" dirty="0"/>
              <a:t>zdaňovací </a:t>
            </a:r>
            <a:r>
              <a:rPr lang="cs-CZ" sz="2700" i="1" dirty="0" smtClean="0"/>
              <a:t>období 2021 </a:t>
            </a:r>
            <a:r>
              <a:rPr lang="cs-CZ" sz="2700" dirty="0" smtClean="0"/>
              <a:t>= </a:t>
            </a:r>
            <a:r>
              <a:rPr lang="en-US" sz="2700" dirty="0" smtClean="0"/>
              <a:t>Declaration </a:t>
            </a:r>
            <a:r>
              <a:rPr lang="en-US" sz="2700" dirty="0"/>
              <a:t>of the taxpayer liable to personal income tax from dependent activity for tax period 2021 </a:t>
            </a:r>
            <a:endParaRPr lang="cs-CZ" sz="2700" dirty="0"/>
          </a:p>
          <a:p>
            <a:r>
              <a:rPr lang="cs-CZ" sz="2700" dirty="0" err="1" smtClean="0"/>
              <a:t>Could</a:t>
            </a:r>
            <a:r>
              <a:rPr lang="cs-CZ" sz="2700" dirty="0" smtClean="0"/>
              <a:t> </a:t>
            </a:r>
            <a:r>
              <a:rPr lang="cs-CZ" sz="2700" dirty="0" err="1" smtClean="0"/>
              <a:t>you</a:t>
            </a:r>
            <a:r>
              <a:rPr lang="cs-CZ" sz="2700" dirty="0" smtClean="0"/>
              <a:t> f</a:t>
            </a:r>
            <a:r>
              <a:rPr lang="en-US" sz="2700" dirty="0" smtClean="0"/>
              <a:t>ill</a:t>
            </a:r>
            <a:r>
              <a:rPr lang="cs-CZ" sz="2700" dirty="0" smtClean="0"/>
              <a:t> </a:t>
            </a:r>
            <a:r>
              <a:rPr lang="cs-CZ" sz="2700" dirty="0" err="1" smtClean="0"/>
              <a:t>it</a:t>
            </a:r>
            <a:r>
              <a:rPr lang="en-US" sz="2700" dirty="0" smtClean="0"/>
              <a:t> in</a:t>
            </a:r>
            <a:r>
              <a:rPr lang="cs-CZ" sz="2700" dirty="0" smtClean="0"/>
              <a:t>, </a:t>
            </a:r>
            <a:r>
              <a:rPr lang="en-US" sz="2700" dirty="0" smtClean="0"/>
              <a:t>sign </a:t>
            </a:r>
            <a:r>
              <a:rPr lang="cs-CZ" sz="2700" dirty="0" smtClean="0"/>
              <a:t>and </a:t>
            </a:r>
            <a:r>
              <a:rPr lang="cs-CZ" sz="2700" dirty="0" err="1" smtClean="0"/>
              <a:t>deliver</a:t>
            </a:r>
            <a:r>
              <a:rPr lang="cs-CZ" sz="2700" dirty="0" smtClean="0"/>
              <a:t> to </a:t>
            </a:r>
            <a:r>
              <a:rPr lang="cs-CZ" sz="2700" dirty="0" err="1" smtClean="0"/>
              <a:t>Personnel</a:t>
            </a:r>
            <a:r>
              <a:rPr lang="cs-CZ" sz="2700" dirty="0" smtClean="0"/>
              <a:t> department </a:t>
            </a:r>
            <a:r>
              <a:rPr lang="en-US" sz="2700" dirty="0"/>
              <a:t>-  </a:t>
            </a:r>
            <a:r>
              <a:rPr lang="cs-CZ" sz="2400" b="1" dirty="0" err="1">
                <a:solidFill>
                  <a:srgbClr val="C00000"/>
                </a:solidFill>
              </a:rPr>
              <a:t>un</a:t>
            </a:r>
            <a:r>
              <a:rPr lang="en-US" sz="2400" b="1" dirty="0" err="1">
                <a:solidFill>
                  <a:srgbClr val="C00000"/>
                </a:solidFill>
              </a:rPr>
              <a:t>til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 err="1">
                <a:solidFill>
                  <a:srgbClr val="C00000"/>
                </a:solidFill>
              </a:rPr>
              <a:t>January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31</a:t>
            </a:r>
            <a:r>
              <a:rPr lang="cs-CZ" sz="2400" b="1" dirty="0">
                <a:solidFill>
                  <a:srgbClr val="C00000"/>
                </a:solidFill>
              </a:rPr>
              <a:t>, 2</a:t>
            </a:r>
            <a:r>
              <a:rPr lang="en-US" sz="2400" b="1" dirty="0" smtClean="0">
                <a:solidFill>
                  <a:srgbClr val="C00000"/>
                </a:solidFill>
              </a:rPr>
              <a:t>021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or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700" b="1" dirty="0" smtClean="0">
                <a:solidFill>
                  <a:srgbClr val="C00000"/>
                </a:solidFill>
              </a:rPr>
              <a:t>ASAP</a:t>
            </a:r>
            <a:endParaRPr lang="en-US" sz="2700" b="1" dirty="0">
              <a:solidFill>
                <a:srgbClr val="C00000"/>
              </a:solidFill>
            </a:endParaRPr>
          </a:p>
          <a:p>
            <a:endParaRPr lang="en-GB" sz="27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FC20-CA6E-4F1F-8CC4-C7955186D53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1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42" y="365940"/>
            <a:ext cx="2882521" cy="375109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463" y="365940"/>
            <a:ext cx="2685174" cy="37510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005" y="2570644"/>
            <a:ext cx="2785153" cy="398245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6526" y="2574326"/>
            <a:ext cx="2761613" cy="394879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297932" y="487162"/>
            <a:ext cx="5157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DECLARATION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taxpayer</a:t>
            </a:r>
            <a:r>
              <a:rPr lang="cs-CZ" sz="2400" dirty="0"/>
              <a:t> </a:t>
            </a:r>
            <a:r>
              <a:rPr lang="cs-CZ" sz="2400" dirty="0" err="1"/>
              <a:t>liable</a:t>
            </a:r>
            <a:r>
              <a:rPr lang="cs-CZ" sz="2400" dirty="0"/>
              <a:t> to </a:t>
            </a:r>
            <a:r>
              <a:rPr lang="cs-CZ" sz="2400" dirty="0" err="1"/>
              <a:t>personal</a:t>
            </a:r>
            <a:r>
              <a:rPr lang="cs-CZ" sz="2400" dirty="0"/>
              <a:t> </a:t>
            </a:r>
            <a:r>
              <a:rPr lang="cs-CZ" sz="2400" dirty="0" err="1"/>
              <a:t>income</a:t>
            </a:r>
            <a:r>
              <a:rPr lang="cs-CZ" sz="2400" dirty="0"/>
              <a:t> tax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dependent</a:t>
            </a:r>
            <a:r>
              <a:rPr lang="cs-CZ" sz="2400" dirty="0"/>
              <a:t> </a:t>
            </a:r>
            <a:r>
              <a:rPr lang="cs-CZ" sz="2400" dirty="0" err="1"/>
              <a:t>activity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tax period </a:t>
            </a:r>
            <a:r>
              <a:rPr lang="cs-CZ" sz="2400" dirty="0" smtClean="0"/>
              <a:t>2021</a:t>
            </a:r>
          </a:p>
          <a:p>
            <a:r>
              <a:rPr lang="en-US" dirty="0"/>
              <a:t>Fill in, indicate if you have other claims for tax benefits, sign and deliver to the </a:t>
            </a:r>
            <a:r>
              <a:rPr lang="cs-CZ" dirty="0" smtClean="0"/>
              <a:t>HR </a:t>
            </a:r>
            <a:r>
              <a:rPr lang="cs-CZ" dirty="0" err="1" smtClean="0"/>
              <a:t>Dpt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r>
              <a:rPr lang="en-US" dirty="0"/>
              <a:t>by </a:t>
            </a:r>
            <a:r>
              <a:rPr lang="en-US" dirty="0" smtClean="0"/>
              <a:t>31.1.2021</a:t>
            </a:r>
            <a:endParaRPr lang="en-GB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62940" y="4320540"/>
            <a:ext cx="4709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Prohlášení poplatníka daně z příjmů fyzických osob ze závislé činnosti na rok </a:t>
            </a:r>
            <a:r>
              <a:rPr lang="cs-CZ" sz="2400" dirty="0" smtClean="0"/>
              <a:t>2021</a:t>
            </a:r>
          </a:p>
          <a:p>
            <a:r>
              <a:rPr lang="cs-CZ" dirty="0" smtClean="0"/>
              <a:t>Vyplň, doplň pokud máte další nároky na zvýhodnění, podepište a dodejte na PO do 31.1.2021</a:t>
            </a:r>
            <a:endParaRPr lang="en-GB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8EC-E43C-4B96-BD9E-9A48DCA2F12B}" type="slidenum">
              <a:rPr lang="en-GB" smtClean="0"/>
              <a:t>19</a:t>
            </a:fld>
            <a:endParaRPr lang="en-GB"/>
          </a:p>
        </p:txBody>
      </p:sp>
      <p:sp>
        <p:nvSpPr>
          <p:cNvPr id="12" name="Šipka doprava 11"/>
          <p:cNvSpPr/>
          <p:nvPr/>
        </p:nvSpPr>
        <p:spPr>
          <a:xfrm rot="18452864">
            <a:off x="9205391" y="4825365"/>
            <a:ext cx="1200805" cy="490001"/>
          </a:xfrm>
          <a:prstGeom prst="rightArrow">
            <a:avLst>
              <a:gd name="adj1" fmla="val 41293"/>
              <a:gd name="adj2" fmla="val 370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 smtClean="0"/>
              <a:t>Date</a:t>
            </a:r>
            <a:r>
              <a:rPr lang="cs-CZ" sz="1100" dirty="0" smtClean="0"/>
              <a:t> + </a:t>
            </a:r>
            <a:r>
              <a:rPr lang="cs-CZ" sz="1100" dirty="0" err="1" smtClean="0"/>
              <a:t>signature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392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90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Personnel department of </a:t>
            </a:r>
            <a:r>
              <a:rPr lang="cs-CZ" sz="3600" b="1" dirty="0" smtClean="0">
                <a:solidFill>
                  <a:srgbClr val="C00000"/>
                </a:solidFill>
              </a:rPr>
              <a:t>UCT Prague</a:t>
            </a:r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building B, room 101 </a:t>
            </a:r>
            <a:endParaRPr lang="en-US" sz="14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3839" y="2747302"/>
            <a:ext cx="7104321" cy="3508103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8EC-E43C-4B96-BD9E-9A48DCA2F12B}" type="slidenum">
              <a:rPr lang="en-GB" smtClean="0"/>
              <a:t>2</a:t>
            </a:fld>
            <a:endParaRPr lang="en-GB"/>
          </a:p>
        </p:txBody>
      </p:sp>
      <p:sp>
        <p:nvSpPr>
          <p:cNvPr id="3" name="TextovéPole 2"/>
          <p:cNvSpPr txBox="1"/>
          <p:nvPr/>
        </p:nvSpPr>
        <p:spPr>
          <a:xfrm>
            <a:off x="838200" y="1446028"/>
            <a:ext cx="1068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Information for </a:t>
            </a:r>
            <a:r>
              <a:rPr lang="cs-CZ" sz="2400" dirty="0"/>
              <a:t>E</a:t>
            </a:r>
            <a:r>
              <a:rPr lang="en-US" sz="2400" dirty="0" err="1"/>
              <a:t>mployees</a:t>
            </a:r>
            <a:r>
              <a:rPr lang="en-US" sz="2400" dirty="0"/>
              <a:t> (taxes)</a:t>
            </a:r>
            <a:r>
              <a:rPr lang="cs-CZ" sz="2400" dirty="0"/>
              <a:t> in </a:t>
            </a:r>
            <a:r>
              <a:rPr lang="cs-CZ" sz="2400" dirty="0" err="1"/>
              <a:t>English</a:t>
            </a:r>
            <a:r>
              <a:rPr lang="en-US" sz="2400" dirty="0"/>
              <a:t>:</a:t>
            </a:r>
          </a:p>
          <a:p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https://intranet.vscht.cz/human-resources/information-for-employees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err="1"/>
              <a:t>OKbase</a:t>
            </a:r>
            <a:r>
              <a:rPr lang="en-US" sz="2400" dirty="0"/>
              <a:t> Attendance </a:t>
            </a:r>
            <a:r>
              <a:rPr lang="cs-CZ" sz="2400" dirty="0"/>
              <a:t>S</a:t>
            </a:r>
            <a:r>
              <a:rPr lang="en-US" sz="2400" dirty="0" err="1"/>
              <a:t>ystem</a:t>
            </a:r>
            <a:r>
              <a:rPr lang="en-US" sz="2400" dirty="0"/>
              <a:t> </a:t>
            </a:r>
            <a:r>
              <a:rPr lang="en-US" sz="2400" dirty="0">
                <a:hlinkClick r:id="rId4"/>
              </a:rPr>
              <a:t>https://okbase.vscht.cz/okbase/welcome.action?dsAll=1</a:t>
            </a:r>
            <a:r>
              <a:rPr lang="en-US" sz="2400" dirty="0"/>
              <a:t> 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768489" y="5681169"/>
            <a:ext cx="1469076" cy="2104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ovéPole 8"/>
          <p:cNvSpPr txBox="1"/>
          <p:nvPr/>
        </p:nvSpPr>
        <p:spPr>
          <a:xfrm>
            <a:off x="768489" y="5836865"/>
            <a:ext cx="151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Personal data</a:t>
            </a:r>
            <a:endParaRPr lang="en-US" dirty="0"/>
          </a:p>
        </p:txBody>
      </p:sp>
      <p:sp>
        <p:nvSpPr>
          <p:cNvPr id="10" name="Šipka doleva 9"/>
          <p:cNvSpPr/>
          <p:nvPr/>
        </p:nvSpPr>
        <p:spPr>
          <a:xfrm>
            <a:off x="9834880" y="3616960"/>
            <a:ext cx="1402080" cy="2336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ovéPole 10"/>
          <p:cNvSpPr txBox="1"/>
          <p:nvPr/>
        </p:nvSpPr>
        <p:spPr>
          <a:xfrm>
            <a:off x="10128693" y="3794431"/>
            <a:ext cx="1225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download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4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0288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Good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news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for</a:t>
            </a:r>
            <a:r>
              <a:rPr lang="cs-CZ" b="1" dirty="0" smtClean="0">
                <a:solidFill>
                  <a:srgbClr val="C00000"/>
                </a:solidFill>
              </a:rPr>
              <a:t> 2021 !!!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6021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income tax remains 15% </a:t>
            </a:r>
            <a:r>
              <a:rPr lang="cs-CZ" dirty="0" smtClean="0"/>
              <a:t>but </a:t>
            </a:r>
            <a:r>
              <a:rPr lang="cs-CZ" dirty="0" err="1" smtClean="0"/>
              <a:t>it</a:t>
            </a:r>
            <a:r>
              <a:rPr lang="en-US" dirty="0" smtClean="0"/>
              <a:t> will be calculated from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Gross </a:t>
            </a:r>
            <a:r>
              <a:rPr lang="cs-CZ" dirty="0" err="1" smtClean="0"/>
              <a:t>Salary</a:t>
            </a:r>
            <a:r>
              <a:rPr lang="en-US" dirty="0" smtClean="0"/>
              <a:t> </a:t>
            </a:r>
            <a:r>
              <a:rPr lang="cs-CZ" dirty="0" smtClean="0"/>
              <a:t>(no more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super gross </a:t>
            </a:r>
            <a:r>
              <a:rPr lang="cs-CZ" dirty="0" err="1" smtClean="0"/>
              <a:t>salary</a:t>
            </a:r>
            <a:r>
              <a:rPr lang="cs-CZ" dirty="0" smtClean="0"/>
              <a:t>)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Basic Tax </a:t>
            </a:r>
            <a:r>
              <a:rPr lang="cs-CZ" dirty="0" smtClean="0"/>
              <a:t>R</a:t>
            </a:r>
            <a:r>
              <a:rPr lang="en-US" dirty="0" err="1" smtClean="0"/>
              <a:t>elief</a:t>
            </a:r>
            <a:r>
              <a:rPr lang="en-US" dirty="0" smtClean="0"/>
              <a:t> is increased from 24 840 CZK to 27 840 CZK per year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/>
              <a:t>month </a:t>
            </a:r>
            <a:r>
              <a:rPr lang="cs-CZ" dirty="0" smtClean="0"/>
              <a:t>i</a:t>
            </a:r>
            <a:r>
              <a:rPr lang="en-US" dirty="0" smtClean="0"/>
              <a:t>t is increasing from 2 070 CZK to 2320 CZK</a:t>
            </a:r>
          </a:p>
          <a:p>
            <a:pPr marL="0" indent="0">
              <a:buNone/>
            </a:pPr>
            <a:r>
              <a:rPr lang="en-US" u="sng" dirty="0" smtClean="0"/>
              <a:t>Example of net </a:t>
            </a:r>
            <a:r>
              <a:rPr lang="cs-CZ" u="sng" dirty="0" err="1" smtClean="0"/>
              <a:t>salary</a:t>
            </a:r>
            <a:r>
              <a:rPr lang="en-US" u="sng" dirty="0" smtClean="0"/>
              <a:t> calculation</a:t>
            </a:r>
            <a:r>
              <a:rPr lang="cs-CZ" u="sng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G</a:t>
            </a:r>
            <a:r>
              <a:rPr lang="en-US" dirty="0" smtClean="0"/>
              <a:t>ross </a:t>
            </a:r>
            <a:r>
              <a:rPr lang="cs-CZ" dirty="0" err="1" smtClean="0"/>
              <a:t>salary</a:t>
            </a:r>
            <a:r>
              <a:rPr lang="en-US" dirty="0" smtClean="0"/>
              <a:t> 30 000 CZK</a:t>
            </a:r>
            <a:r>
              <a:rPr lang="cs-CZ" dirty="0" smtClean="0"/>
              <a:t>/</a:t>
            </a:r>
            <a:r>
              <a:rPr lang="cs-CZ" dirty="0" err="1" smtClean="0"/>
              <a:t>month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Net </a:t>
            </a:r>
            <a:r>
              <a:rPr lang="cs-CZ" dirty="0" err="1" smtClean="0"/>
              <a:t>salary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application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basic tax </a:t>
            </a:r>
            <a:r>
              <a:rPr lang="cs-CZ" dirty="0" err="1" smtClean="0"/>
              <a:t>relief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cs-CZ" dirty="0" smtClean="0"/>
              <a:t>I</a:t>
            </a:r>
            <a:r>
              <a:rPr lang="en-US" dirty="0" smtClean="0"/>
              <a:t>n 2020 =</a:t>
            </a:r>
            <a:r>
              <a:rPr lang="cs-CZ" dirty="0" smtClean="0"/>
              <a:t> </a:t>
            </a:r>
            <a:r>
              <a:rPr lang="en-US" dirty="0" smtClean="0"/>
              <a:t>30</a:t>
            </a:r>
            <a:r>
              <a:rPr lang="cs-CZ" dirty="0" smtClean="0"/>
              <a:t> </a:t>
            </a:r>
            <a:r>
              <a:rPr lang="en-US" dirty="0" smtClean="0"/>
              <a:t>000 – </a:t>
            </a:r>
            <a:r>
              <a:rPr lang="cs-CZ" dirty="0" smtClean="0"/>
              <a:t>3 300 - </a:t>
            </a:r>
            <a:r>
              <a:rPr lang="en-US" dirty="0" smtClean="0"/>
              <a:t>(30</a:t>
            </a:r>
            <a:r>
              <a:rPr lang="cs-CZ" dirty="0" smtClean="0"/>
              <a:t> </a:t>
            </a:r>
            <a:r>
              <a:rPr lang="en-US" dirty="0" smtClean="0"/>
              <a:t>000*</a:t>
            </a:r>
            <a:r>
              <a:rPr lang="en-US" dirty="0" smtClean="0">
                <a:solidFill>
                  <a:srgbClr val="FF0000"/>
                </a:solidFill>
              </a:rPr>
              <a:t>1,338</a:t>
            </a:r>
            <a:r>
              <a:rPr lang="en-US" dirty="0" smtClean="0"/>
              <a:t>)*0,15 –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070 </a:t>
            </a:r>
            <a:r>
              <a:rPr lang="en-US" dirty="0" smtClean="0"/>
              <a:t>= </a:t>
            </a:r>
            <a:r>
              <a:rPr lang="cs-CZ" dirty="0" smtClean="0"/>
              <a:t>18 609 </a:t>
            </a:r>
            <a:r>
              <a:rPr lang="en-US" dirty="0" smtClean="0"/>
              <a:t>CZK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 2021 = 30</a:t>
            </a:r>
            <a:r>
              <a:rPr lang="cs-CZ" dirty="0" smtClean="0"/>
              <a:t> </a:t>
            </a:r>
            <a:r>
              <a:rPr lang="en-US" dirty="0" smtClean="0"/>
              <a:t>000 – </a:t>
            </a:r>
            <a:r>
              <a:rPr lang="cs-CZ" dirty="0"/>
              <a:t>3 300 </a:t>
            </a:r>
            <a:r>
              <a:rPr lang="cs-CZ" dirty="0" smtClean="0"/>
              <a:t>–</a:t>
            </a:r>
            <a:r>
              <a:rPr lang="en-US" dirty="0" smtClean="0"/>
              <a:t> 30</a:t>
            </a:r>
            <a:r>
              <a:rPr lang="cs-CZ" dirty="0"/>
              <a:t> </a:t>
            </a:r>
            <a:r>
              <a:rPr lang="en-US" dirty="0" smtClean="0"/>
              <a:t>000*0,15 –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320 </a:t>
            </a:r>
            <a:r>
              <a:rPr lang="en-US" dirty="0" smtClean="0"/>
              <a:t>= </a:t>
            </a:r>
            <a:r>
              <a:rPr lang="cs-CZ" dirty="0" smtClean="0"/>
              <a:t>19 880 </a:t>
            </a:r>
            <a:r>
              <a:rPr lang="en-US" dirty="0" smtClean="0"/>
              <a:t>CZK</a:t>
            </a:r>
          </a:p>
          <a:p>
            <a:r>
              <a:rPr lang="en-US" dirty="0" smtClean="0"/>
              <a:t>Difference 1 271 CZK in your favor</a:t>
            </a:r>
            <a:r>
              <a:rPr lang="cs-CZ" dirty="0" smtClean="0"/>
              <a:t> 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8EC-E43C-4B96-BD9E-9A48DCA2F12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5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399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Useful </a:t>
            </a:r>
            <a:r>
              <a:rPr lang="cs-CZ" sz="3600" b="1" dirty="0" smtClean="0">
                <a:solidFill>
                  <a:srgbClr val="C00000"/>
                </a:solidFill>
              </a:rPr>
              <a:t>W</a:t>
            </a:r>
            <a:r>
              <a:rPr lang="en-US" sz="3600" b="1" dirty="0" err="1" smtClean="0">
                <a:solidFill>
                  <a:srgbClr val="C00000"/>
                </a:solidFill>
              </a:rPr>
              <a:t>eb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cs-CZ" sz="3600" b="1" dirty="0" smtClean="0">
                <a:solidFill>
                  <a:srgbClr val="C00000"/>
                </a:solidFill>
              </a:rPr>
              <a:t>P</a:t>
            </a:r>
            <a:r>
              <a:rPr lang="en-US" sz="3600" b="1" dirty="0" smtClean="0">
                <a:solidFill>
                  <a:srgbClr val="C00000"/>
                </a:solidFill>
              </a:rPr>
              <a:t>ages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46835"/>
            <a:ext cx="10515600" cy="473012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cs-CZ" sz="2400" b="1" dirty="0" smtClean="0"/>
              <a:t>Intranet UCT Prague – </a:t>
            </a:r>
            <a:r>
              <a:rPr lang="cs-CZ" sz="2400" b="1" dirty="0" err="1" smtClean="0"/>
              <a:t>information</a:t>
            </a:r>
            <a:r>
              <a:rPr lang="cs-CZ" sz="2400" b="1" dirty="0" smtClean="0"/>
              <a:t> </a:t>
            </a:r>
            <a:r>
              <a:rPr lang="cs-CZ" sz="2400" b="1" dirty="0" err="1"/>
              <a:t>f</a:t>
            </a:r>
            <a:r>
              <a:rPr lang="cs-CZ" sz="2400" b="1" dirty="0" err="1" smtClean="0"/>
              <a:t>or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employees</a:t>
            </a:r>
            <a:r>
              <a:rPr lang="cs-CZ" sz="2400" b="1" dirty="0" smtClean="0"/>
              <a:t> (</a:t>
            </a:r>
            <a:r>
              <a:rPr lang="cs-CZ" sz="2400" b="1" dirty="0" err="1" smtClean="0"/>
              <a:t>taxes</a:t>
            </a:r>
            <a:r>
              <a:rPr lang="cs-CZ" sz="2400" b="1" dirty="0" smtClean="0"/>
              <a:t>)</a:t>
            </a:r>
            <a:br>
              <a:rPr lang="cs-CZ" sz="2400" b="1" dirty="0" smtClean="0"/>
            </a:br>
            <a:r>
              <a:rPr lang="cs-CZ" sz="2400" dirty="0" smtClean="0">
                <a:hlinkClick r:id="rId2"/>
              </a:rPr>
              <a:t>https</a:t>
            </a:r>
            <a:r>
              <a:rPr lang="cs-CZ" sz="2400" dirty="0">
                <a:hlinkClick r:id="rId2"/>
              </a:rPr>
              <a:t>://</a:t>
            </a:r>
            <a:r>
              <a:rPr lang="cs-CZ" sz="2400" dirty="0" smtClean="0">
                <a:hlinkClick r:id="rId2"/>
              </a:rPr>
              <a:t>intranet.vscht.cz/human-resources/information-for-employees</a:t>
            </a:r>
            <a:endParaRPr lang="cs-CZ" sz="2400" dirty="0" smtClean="0"/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Act</a:t>
            </a:r>
            <a:r>
              <a:rPr lang="cs-CZ" sz="2400" dirty="0" smtClean="0"/>
              <a:t> 586/1992 </a:t>
            </a:r>
            <a:r>
              <a:rPr lang="cs-CZ" sz="2400" dirty="0" err="1" smtClean="0"/>
              <a:t>Coll</a:t>
            </a:r>
            <a:r>
              <a:rPr lang="cs-CZ" sz="2400" dirty="0" smtClean="0"/>
              <a:t> </a:t>
            </a:r>
            <a:r>
              <a:rPr lang="cs-CZ" sz="2400" dirty="0" smtClean="0">
                <a:hlinkClick r:id="rId3"/>
              </a:rPr>
              <a:t>https://www.zakonyprolidi.cz/cs/1992-586#cast3</a:t>
            </a:r>
            <a:endParaRPr lang="cs-CZ" sz="2400" dirty="0" smtClean="0"/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Overview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bilateral</a:t>
            </a:r>
            <a:r>
              <a:rPr lang="cs-CZ" sz="2400" dirty="0" smtClean="0"/>
              <a:t> </a:t>
            </a:r>
            <a:r>
              <a:rPr lang="cs-CZ" sz="2400" dirty="0" err="1" smtClean="0"/>
              <a:t>conventions</a:t>
            </a:r>
            <a:r>
              <a:rPr lang="cs-CZ" sz="2400" dirty="0" smtClean="0"/>
              <a:t> on </a:t>
            </a:r>
            <a:r>
              <a:rPr lang="cs-CZ" sz="2400" dirty="0" err="1" smtClean="0"/>
              <a:t>avoidance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double </a:t>
            </a:r>
            <a:r>
              <a:rPr lang="cs-CZ" sz="2400" dirty="0" err="1" smtClean="0"/>
              <a:t>taxation</a:t>
            </a:r>
            <a:endParaRPr lang="cs-CZ" sz="2400" dirty="0" smtClean="0"/>
          </a:p>
          <a:p>
            <a:pPr>
              <a:lnSpc>
                <a:spcPct val="100000"/>
              </a:lnSpc>
            </a:pPr>
            <a:r>
              <a:rPr lang="cs-CZ" sz="2400" dirty="0">
                <a:hlinkClick r:id="rId4"/>
              </a:rPr>
              <a:t>https://</a:t>
            </a:r>
            <a:r>
              <a:rPr lang="cs-CZ" sz="2400" dirty="0" smtClean="0">
                <a:hlinkClick r:id="rId4"/>
              </a:rPr>
              <a:t>www.mfcr.cz/cs/legislativa/dvoji-zdaneni/prehled-platnych-smluv</a:t>
            </a:r>
            <a:endParaRPr lang="cs-CZ" sz="2400" dirty="0" smtClean="0"/>
          </a:p>
          <a:p>
            <a:pPr>
              <a:lnSpc>
                <a:spcPct val="100000"/>
              </a:lnSpc>
            </a:pPr>
            <a:r>
              <a:rPr lang="cs-CZ" sz="2400" dirty="0"/>
              <a:t>KPMG  </a:t>
            </a:r>
            <a:r>
              <a:rPr lang="cs-CZ" sz="2400" dirty="0">
                <a:hlinkClick r:id="rId5"/>
              </a:rPr>
              <a:t>https://</a:t>
            </a:r>
            <a:r>
              <a:rPr lang="cs-CZ" sz="2400" dirty="0" smtClean="0">
                <a:hlinkClick r:id="rId5"/>
              </a:rPr>
              <a:t>home.kpmg/xx/en/home/insights/2014/01/czech-republic-income-tax.html</a:t>
            </a:r>
            <a:endParaRPr lang="cs-CZ" sz="2400" dirty="0" smtClean="0"/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Accace</a:t>
            </a:r>
            <a:r>
              <a:rPr lang="cs-CZ" sz="2400" dirty="0" smtClean="0"/>
              <a:t> </a:t>
            </a:r>
            <a:r>
              <a:rPr lang="en-US" sz="2400" dirty="0" smtClean="0"/>
              <a:t>2021 </a:t>
            </a:r>
            <a:r>
              <a:rPr lang="en-US" sz="2400" dirty="0"/>
              <a:t>Tax Guideline for the Czech </a:t>
            </a:r>
            <a:r>
              <a:rPr lang="en-US" sz="2400" dirty="0" smtClean="0"/>
              <a:t>Republic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smtClean="0">
                <a:hlinkClick r:id="rId6"/>
              </a:rPr>
              <a:t>https</a:t>
            </a:r>
            <a:r>
              <a:rPr lang="cs-CZ" sz="2400" dirty="0">
                <a:hlinkClick r:id="rId6"/>
              </a:rPr>
              <a:t>://accace.com/tax-guideline-for-the-czech-republic</a:t>
            </a:r>
            <a:r>
              <a:rPr lang="cs-CZ" sz="2400" dirty="0" smtClean="0">
                <a:hlinkClick r:id="rId6"/>
              </a:rPr>
              <a:t>/</a:t>
            </a:r>
            <a:r>
              <a:rPr lang="cs-CZ" sz="2400" dirty="0" smtClean="0"/>
              <a:t> 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Financial</a:t>
            </a:r>
            <a:r>
              <a:rPr lang="cs-CZ" sz="2400" dirty="0" smtClean="0"/>
              <a:t> </a:t>
            </a:r>
            <a:r>
              <a:rPr lang="cs-CZ" sz="2400" dirty="0" err="1" smtClean="0"/>
              <a:t>Administration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Czech Republic</a:t>
            </a:r>
            <a:br>
              <a:rPr lang="cs-CZ" sz="2400" dirty="0" smtClean="0"/>
            </a:br>
            <a:r>
              <a:rPr lang="cs-CZ" sz="2400" dirty="0" smtClean="0"/>
              <a:t> </a:t>
            </a:r>
            <a:r>
              <a:rPr lang="cs-CZ" sz="2400" dirty="0">
                <a:hlinkClick r:id="rId7"/>
              </a:rPr>
              <a:t>https://</a:t>
            </a:r>
            <a:r>
              <a:rPr lang="cs-CZ" sz="2400" dirty="0" smtClean="0">
                <a:hlinkClick r:id="rId7"/>
              </a:rPr>
              <a:t>www.financnisprava.cz/en/tax-forms/forms-and-information/personal-income-tax</a:t>
            </a:r>
            <a:r>
              <a:rPr lang="cs-CZ" sz="2400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Addresses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Financial</a:t>
            </a:r>
            <a:r>
              <a:rPr lang="cs-CZ" sz="2400" dirty="0" smtClean="0"/>
              <a:t> (Tax) </a:t>
            </a:r>
            <a:r>
              <a:rPr lang="cs-CZ" sz="2400" dirty="0" err="1" smtClean="0"/>
              <a:t>Offices</a:t>
            </a:r>
            <a:r>
              <a:rPr lang="cs-CZ" sz="2400" dirty="0" smtClean="0"/>
              <a:t> in Prague </a:t>
            </a:r>
            <a:br>
              <a:rPr lang="cs-CZ" sz="2400" dirty="0" smtClean="0"/>
            </a:br>
            <a:r>
              <a:rPr lang="cs-CZ" sz="2400" dirty="0" smtClean="0">
                <a:hlinkClick r:id="rId8"/>
              </a:rPr>
              <a:t>https://www.financnisprava.cz/cs/financni-sprava/organy-financni-spravy/financni-urady/app/urad-kontakt/2000</a:t>
            </a:r>
            <a:endParaRPr lang="cs-CZ" sz="2400" dirty="0" smtClean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8EC-E43C-4B96-BD9E-9A48DCA2F12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3041" y="983456"/>
            <a:ext cx="10515600" cy="121110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err="1" smtClean="0">
                <a:solidFill>
                  <a:srgbClr val="C00000"/>
                </a:solidFill>
              </a:rPr>
              <a:t>Thank</a:t>
            </a:r>
            <a:r>
              <a:rPr lang="cs-CZ" sz="3600" b="1" dirty="0" smtClean="0">
                <a:solidFill>
                  <a:srgbClr val="C00000"/>
                </a:solidFill>
              </a:rPr>
              <a:t> </a:t>
            </a:r>
            <a:r>
              <a:rPr lang="cs-CZ" sz="3600" b="1" dirty="0" err="1" smtClean="0">
                <a:solidFill>
                  <a:srgbClr val="C00000"/>
                </a:solidFill>
              </a:rPr>
              <a:t>you</a:t>
            </a:r>
            <a:r>
              <a:rPr lang="cs-CZ" sz="3600" b="1" dirty="0" smtClean="0">
                <a:solidFill>
                  <a:srgbClr val="C00000"/>
                </a:solidFill>
              </a:rPr>
              <a:t> </a:t>
            </a:r>
            <a:r>
              <a:rPr lang="cs-CZ" sz="3600" b="1" dirty="0" err="1" smtClean="0">
                <a:solidFill>
                  <a:srgbClr val="C00000"/>
                </a:solidFill>
              </a:rPr>
              <a:t>for</a:t>
            </a:r>
            <a:r>
              <a:rPr lang="cs-CZ" sz="3600" b="1" dirty="0" smtClean="0">
                <a:solidFill>
                  <a:srgbClr val="C00000"/>
                </a:solidFill>
              </a:rPr>
              <a:t> </a:t>
            </a:r>
            <a:r>
              <a:rPr lang="cs-CZ" sz="3600" b="1" dirty="0" err="1" smtClean="0">
                <a:solidFill>
                  <a:srgbClr val="C00000"/>
                </a:solidFill>
              </a:rPr>
              <a:t>your</a:t>
            </a:r>
            <a:r>
              <a:rPr lang="cs-CZ" sz="3600" b="1" dirty="0" smtClean="0">
                <a:solidFill>
                  <a:srgbClr val="C00000"/>
                </a:solidFill>
              </a:rPr>
              <a:t> </a:t>
            </a:r>
            <a:r>
              <a:rPr lang="cs-CZ" sz="3600" b="1" dirty="0" err="1" smtClean="0">
                <a:solidFill>
                  <a:srgbClr val="C00000"/>
                </a:solidFill>
              </a:rPr>
              <a:t>attention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19457"/>
            <a:ext cx="10515600" cy="415750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cs-CZ" sz="2400" dirty="0" smtClean="0"/>
          </a:p>
          <a:p>
            <a:pPr marL="0" indent="0" algn="ctr">
              <a:buNone/>
            </a:pPr>
            <a:r>
              <a:rPr lang="cs-CZ" sz="2400" dirty="0" smtClean="0"/>
              <a:t>Ing. Anna Mittnerová</a:t>
            </a:r>
          </a:p>
          <a:p>
            <a:pPr marL="0" indent="0" algn="ctr">
              <a:buNone/>
            </a:pPr>
            <a:r>
              <a:rPr lang="cs-CZ" sz="2400" dirty="0" smtClean="0">
                <a:hlinkClick r:id="rId3"/>
              </a:rPr>
              <a:t>Anna.mittnerová@vscht.cz</a:t>
            </a:r>
            <a:endParaRPr lang="cs-CZ" sz="2400" dirty="0" smtClean="0"/>
          </a:p>
          <a:p>
            <a:pPr marL="0" indent="0" algn="ctr">
              <a:buNone/>
            </a:pPr>
            <a:r>
              <a:rPr lang="cs-CZ" sz="2400" dirty="0" smtClean="0"/>
              <a:t>UCT Prague, Department </a:t>
            </a:r>
            <a:r>
              <a:rPr lang="cs-CZ" sz="2400" dirty="0" err="1" smtClean="0"/>
              <a:t>of</a:t>
            </a:r>
            <a:r>
              <a:rPr lang="cs-CZ" sz="2400" dirty="0" smtClean="0"/>
              <a:t> International Relations</a:t>
            </a:r>
          </a:p>
          <a:p>
            <a:pPr marL="0" indent="0" algn="ctr">
              <a:buNone/>
            </a:pPr>
            <a:r>
              <a:rPr lang="cs-CZ" sz="2400" i="1" dirty="0"/>
              <a:t>VŠCHT Praha , Zahraniční oddělení</a:t>
            </a:r>
            <a:endParaRPr lang="cs-CZ" sz="2400" dirty="0" smtClean="0"/>
          </a:p>
          <a:p>
            <a:pPr marL="0" indent="0" algn="ctr">
              <a:buNone/>
            </a:pPr>
            <a:r>
              <a:rPr lang="cs-CZ" sz="2400" dirty="0" smtClean="0"/>
              <a:t>B </a:t>
            </a:r>
            <a:r>
              <a:rPr lang="cs-CZ" sz="2400" dirty="0" err="1" smtClean="0"/>
              <a:t>Building</a:t>
            </a:r>
            <a:r>
              <a:rPr lang="cs-CZ" sz="2400" dirty="0" smtClean="0"/>
              <a:t>, </a:t>
            </a:r>
            <a:r>
              <a:rPr lang="cs-CZ" sz="2400" dirty="0" err="1" smtClean="0"/>
              <a:t>Room</a:t>
            </a:r>
            <a:r>
              <a:rPr lang="cs-CZ" sz="2400" dirty="0" smtClean="0"/>
              <a:t> S09a</a:t>
            </a:r>
          </a:p>
          <a:p>
            <a:pPr marL="0" indent="0" algn="ctr">
              <a:buNone/>
            </a:pPr>
            <a:endParaRPr lang="cs-CZ" sz="2400" dirty="0" smtClean="0"/>
          </a:p>
          <a:p>
            <a:pPr marL="0" indent="0" algn="ctr">
              <a:buNone/>
            </a:pPr>
            <a:endParaRPr lang="cs-CZ" sz="1800" dirty="0"/>
          </a:p>
          <a:p>
            <a:pPr marL="0" indent="0" algn="ctr">
              <a:buNone/>
            </a:pPr>
            <a:endParaRPr lang="cs-CZ" sz="1800" dirty="0" smtClean="0"/>
          </a:p>
          <a:p>
            <a:pPr marL="0" indent="0" algn="ctr">
              <a:buNone/>
            </a:pPr>
            <a:endParaRPr lang="cs-CZ" sz="1800" dirty="0"/>
          </a:p>
          <a:p>
            <a:pPr marL="0" indent="0" algn="ctr">
              <a:buNone/>
            </a:pPr>
            <a:r>
              <a:rPr lang="cs-CZ" sz="1800" dirty="0" smtClean="0"/>
              <a:t>Uveďte původ, Neužívejte komerčně, CC BY-NC</a:t>
            </a:r>
          </a:p>
          <a:p>
            <a:pPr marL="0" indent="0" algn="ctr">
              <a:buNone/>
            </a:pPr>
            <a:endParaRPr lang="cs-CZ" sz="1800" dirty="0"/>
          </a:p>
          <a:p>
            <a:pPr marL="0" indent="0" algn="ctr">
              <a:buNone/>
            </a:pPr>
            <a:endParaRPr lang="cs-CZ" sz="18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271" y="4953071"/>
            <a:ext cx="1291458" cy="454945"/>
          </a:xfrm>
          <a:prstGeom prst="rect">
            <a:avLst/>
          </a:prstGeom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3787-E646-45D2-A65A-80DB54B669AA}" type="slidenum">
              <a:rPr lang="en-GB" smtClean="0"/>
              <a:t>22</a:t>
            </a:fld>
            <a:endParaRPr lang="en-GB"/>
          </a:p>
        </p:txBody>
      </p:sp>
      <p:pic>
        <p:nvPicPr>
          <p:cNvPr id="8" name="Obrázek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022" y="503873"/>
            <a:ext cx="3025140" cy="618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6074"/>
            <a:ext cx="1976120" cy="103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30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Income Tax Legislation -  Czech Republic 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0200" y="1116419"/>
            <a:ext cx="10114280" cy="51929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Act No. 586/1992 Coll. On Income Taxes (</a:t>
            </a:r>
            <a:r>
              <a:rPr lang="cs-CZ" sz="2400" dirty="0" smtClean="0"/>
              <a:t>o daních z příjmu)</a:t>
            </a:r>
            <a:r>
              <a:rPr lang="en-US" sz="2400" dirty="0" smtClean="0"/>
              <a:t>  -  </a:t>
            </a:r>
            <a:r>
              <a:rPr lang="cs-CZ" sz="2400" dirty="0" err="1" smtClean="0"/>
              <a:t>complicated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2"/>
              </a:rPr>
              <a:t>http://www.czechlegislation.com/act-no-586-1992-coll-on-income-taxes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Incomes taxable in the Czech Republic:</a:t>
            </a:r>
          </a:p>
          <a:p>
            <a:pPr marL="457200" lvl="1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§ 6	 </a:t>
            </a:r>
            <a:r>
              <a:rPr lang="cs-CZ" sz="2000" b="1" dirty="0">
                <a:solidFill>
                  <a:srgbClr val="FF0000"/>
                </a:solidFill>
              </a:rPr>
              <a:t>E</a:t>
            </a:r>
            <a:r>
              <a:rPr lang="en-US" sz="2000" b="1" dirty="0" err="1">
                <a:solidFill>
                  <a:srgbClr val="FF0000"/>
                </a:solidFill>
              </a:rPr>
              <a:t>mployment</a:t>
            </a:r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cs-CZ" sz="2000" b="1" dirty="0">
                <a:solidFill>
                  <a:srgbClr val="FF0000"/>
                </a:solidFill>
              </a:rPr>
              <a:t>I</a:t>
            </a:r>
            <a:r>
              <a:rPr lang="en-US" sz="2000" b="1" dirty="0" err="1">
                <a:solidFill>
                  <a:srgbClr val="FF0000"/>
                </a:solidFill>
              </a:rPr>
              <a:t>ncome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–</a:t>
            </a:r>
            <a:r>
              <a:rPr lang="en-US" sz="2000" b="1" dirty="0" smtClean="0"/>
              <a:t>  usual case of working students, researchers and academics</a:t>
            </a:r>
          </a:p>
          <a:p>
            <a:pPr marL="457200" lvl="1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sz="1800" dirty="0"/>
              <a:t> § 7 	  </a:t>
            </a:r>
            <a:r>
              <a:rPr lang="en-US" sz="1800" dirty="0" smtClean="0"/>
              <a:t>Income </a:t>
            </a:r>
            <a:r>
              <a:rPr lang="en-US" sz="1800" dirty="0"/>
              <a:t>from independent activities (self- employment)</a:t>
            </a:r>
          </a:p>
          <a:p>
            <a:pPr marL="457200" lvl="1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sz="1800" dirty="0"/>
              <a:t>§ 8 	  Capital gains </a:t>
            </a:r>
          </a:p>
          <a:p>
            <a:pPr marL="457200" lvl="1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sz="1800" dirty="0"/>
              <a:t>§ 9 	  Income from rent of a property</a:t>
            </a:r>
          </a:p>
          <a:p>
            <a:pPr marL="457200" lvl="1" indent="0">
              <a:lnSpc>
                <a:spcPct val="80000"/>
              </a:lnSpc>
              <a:spcBef>
                <a:spcPts val="200"/>
              </a:spcBef>
              <a:buNone/>
            </a:pPr>
            <a:r>
              <a:rPr lang="en-US" sz="1800" dirty="0"/>
              <a:t>§ 10   Other incomes </a:t>
            </a:r>
            <a:endParaRPr lang="en-US" sz="2000" dirty="0" smtClean="0"/>
          </a:p>
          <a:p>
            <a:pPr>
              <a:spcBef>
                <a:spcPts val="600"/>
              </a:spcBef>
            </a:pPr>
            <a:endParaRPr lang="cs-CZ" sz="2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2000" dirty="0" smtClean="0"/>
          </a:p>
          <a:p>
            <a:pPr>
              <a:spcBef>
                <a:spcPts val="600"/>
              </a:spcBef>
            </a:pPr>
            <a:endParaRPr lang="cs-CZ" sz="2000" dirty="0"/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§6 - Employment </a:t>
            </a:r>
            <a:r>
              <a:rPr lang="cs-CZ" sz="2000" b="1" dirty="0" smtClean="0">
                <a:solidFill>
                  <a:srgbClr val="FF0000"/>
                </a:solidFill>
              </a:rPr>
              <a:t>I</a:t>
            </a:r>
            <a:r>
              <a:rPr lang="en-US" sz="2000" b="1" dirty="0" err="1" smtClean="0">
                <a:solidFill>
                  <a:srgbClr val="FF0000"/>
                </a:solidFill>
              </a:rPr>
              <a:t>ncome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is taxed on the base of </a:t>
            </a:r>
            <a:r>
              <a:rPr lang="en-US" sz="2000" b="1" dirty="0" smtClean="0"/>
              <a:t>SUPER GROSS SALARY </a:t>
            </a:r>
            <a:r>
              <a:rPr lang="en-US" sz="2000" dirty="0" smtClean="0"/>
              <a:t>(SGS)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SGS is calculated as gross salary </a:t>
            </a:r>
            <a:r>
              <a:rPr lang="en-US" sz="2000" b="1" dirty="0" smtClean="0"/>
              <a:t>increased by 33,8 % </a:t>
            </a:r>
            <a:r>
              <a:rPr lang="en-US" sz="2000" dirty="0" smtClean="0"/>
              <a:t>of the employer´s part of the Czech obligatory social security (SS) and health insurance (HI) contributions. </a:t>
            </a:r>
            <a:endParaRPr lang="en-US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8EC-E43C-4B96-BD9E-9A48DCA2F12B}" type="slidenum">
              <a:rPr lang="en-GB" smtClean="0"/>
              <a:t>3</a:t>
            </a:fld>
            <a:endParaRPr lang="en-GB"/>
          </a:p>
        </p:txBody>
      </p:sp>
      <p:sp>
        <p:nvSpPr>
          <p:cNvPr id="6" name="Zaoblený obdélník 5"/>
          <p:cNvSpPr/>
          <p:nvPr/>
        </p:nvSpPr>
        <p:spPr>
          <a:xfrm>
            <a:off x="1253766" y="3626596"/>
            <a:ext cx="8526858" cy="841709"/>
          </a:xfrm>
          <a:prstGeom prst="roundRect">
            <a:avLst>
              <a:gd name="adj" fmla="val 34685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general</a:t>
            </a:r>
            <a:r>
              <a:rPr lang="cs-CZ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total income is taxed at a flat rate of 15 %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spcBef>
                <a:spcPts val="600"/>
              </a:spcBef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case of annual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income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being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 1 672 080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CZK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,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an additional solidarity tax is paid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29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13361"/>
            <a:ext cx="10515600" cy="627468"/>
          </a:xfrm>
        </p:spPr>
        <p:txBody>
          <a:bodyPr>
            <a:normAutofit/>
          </a:bodyPr>
          <a:lstStyle/>
          <a:p>
            <a:pPr algn="ctr"/>
            <a:r>
              <a:rPr lang="cs-CZ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Types</a:t>
            </a:r>
            <a:r>
              <a:rPr lang="cs-CZ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</a:t>
            </a:r>
            <a:r>
              <a:rPr lang="cs-CZ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working</a:t>
            </a:r>
            <a:r>
              <a:rPr lang="cs-CZ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3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contracts</a:t>
            </a:r>
            <a:r>
              <a:rPr lang="cs-CZ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 </a:t>
            </a:r>
            <a:r>
              <a:rPr lang="cs-CZ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(HPP, DPP, DPČ)</a:t>
            </a:r>
            <a:endParaRPr lang="en-GB" sz="3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4.2.2021</a:t>
            </a:r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8EC-E43C-4B96-BD9E-9A48DCA2F12B}" type="slidenum">
              <a:rPr lang="en-GB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fld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158240" y="3820159"/>
            <a:ext cx="10393680" cy="180848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Dohoda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provedení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práce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24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(DPP)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Agreement on </a:t>
            </a:r>
            <a:r>
              <a:rPr lang="cs-CZ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ork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erforma</a:t>
            </a:r>
            <a:r>
              <a:rPr lang="cs-CZ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nc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are paid on the basis of number of hours worked multiplied by an hourly rate of pay</a:t>
            </a:r>
          </a:p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wage is usually lower then 10 000 CZK in one month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cs-CZ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maximum 300 </a:t>
            </a:r>
            <a:r>
              <a:rPr lang="cs-CZ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hours</a:t>
            </a:r>
            <a:r>
              <a:rPr lang="cs-CZ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 </a:t>
            </a:r>
            <a:r>
              <a:rPr lang="cs-CZ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contribution </a:t>
            </a:r>
            <a:r>
              <a:rPr lang="cs-CZ" sz="2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 security and 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health </a:t>
            </a:r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insuranc</a:t>
            </a:r>
            <a:r>
              <a:rPr lang="cs-CZ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</a:t>
            </a:r>
            <a:r>
              <a:rPr lang="cs-CZ" sz="2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r>
              <a:rPr lang="cs-CZ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sz="2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paid</a:t>
            </a:r>
            <a:r>
              <a:rPr lang="cs-CZ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cs-CZ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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Super gross </a:t>
            </a:r>
            <a:r>
              <a:rPr lang="cs-CZ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wage</a:t>
            </a:r>
            <a:r>
              <a:rPr lang="cs-CZ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Gross 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wage is taxed at 15 % 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914400" y="840829"/>
            <a:ext cx="10637520" cy="289805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Pracovní</a:t>
            </a:r>
            <a:r>
              <a:rPr lang="en-US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smlouva</a:t>
            </a:r>
            <a:r>
              <a:rPr lang="en-US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(HPP)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Employment </a:t>
            </a:r>
            <a:r>
              <a:rPr lang="cs-CZ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ontract</a:t>
            </a:r>
            <a:endParaRPr lang="en-US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Contract is concluded for the agreed period  </a:t>
            </a:r>
          </a:p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Share (</a:t>
            </a:r>
            <a:r>
              <a:rPr lang="en-US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úvazek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of working hours is determined, either as a full time = 40 hours per week, </a:t>
            </a:r>
            <a:b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 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 time 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share (</a:t>
            </a:r>
            <a:r>
              <a:rPr lang="en-US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částečný</a:t>
            </a:r>
            <a:r>
              <a:rPr lang="en-US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pracovní</a:t>
            </a:r>
            <a:r>
              <a:rPr lang="en-US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úvazek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in % of full time,  according agreement</a:t>
            </a:r>
          </a:p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receive a 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Salary statement 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Mzdový</a:t>
            </a:r>
            <a:r>
              <a:rPr lang="en-US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vým</a:t>
            </a:r>
            <a:r>
              <a:rPr lang="en-US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ěr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with a salary tariff class based on type of work</a:t>
            </a:r>
          </a:p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 relevant a 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Personal bonus 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from the project (</a:t>
            </a:r>
            <a:r>
              <a:rPr lang="en-US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Osobní</a:t>
            </a:r>
            <a:r>
              <a:rPr lang="en-US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příplatek</a:t>
            </a:r>
            <a:r>
              <a:rPr lang="en-US" sz="2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z </a:t>
            </a:r>
            <a:r>
              <a:rPr lang="en-US" sz="20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projektu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Additionally  to your gross salary UCT Prague pays obligatory </a:t>
            </a:r>
            <a:r>
              <a:rPr lang="cs-CZ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contribution</a:t>
            </a:r>
            <a:r>
              <a:rPr lang="cs-CZ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 a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 security and health insurance in amount of 33,8 % of gross salary</a:t>
            </a:r>
          </a:p>
          <a:p>
            <a:pPr algn="ctr"/>
            <a:endParaRPr lang="en-US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1158240" y="5760720"/>
            <a:ext cx="10586720" cy="5956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Dohoda o pracovní činnosti ( DPČ)   </a:t>
            </a:r>
            <a:r>
              <a:rPr lang="cs-CZ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Agrement</a:t>
            </a:r>
            <a:r>
              <a:rPr lang="cs-CZ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on </a:t>
            </a:r>
            <a:r>
              <a:rPr lang="cs-CZ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</a:t>
            </a:r>
            <a:r>
              <a:rPr lang="cs-CZ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Activity</a:t>
            </a:r>
            <a:endParaRPr lang="cs-CZ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rarely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used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only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half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contracts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salary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 3 500 CZK </a:t>
            </a:r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social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 and </a:t>
            </a:r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health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insurance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is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obligatory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6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" y="318272"/>
            <a:ext cx="10515600" cy="674983"/>
          </a:xfrm>
        </p:spPr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Net </a:t>
            </a:r>
            <a:r>
              <a:rPr lang="cs-CZ" dirty="0" err="1" smtClean="0"/>
              <a:t>Salary</a:t>
            </a:r>
            <a:r>
              <a:rPr lang="cs-CZ" dirty="0" smtClean="0"/>
              <a:t> </a:t>
            </a:r>
            <a:r>
              <a:rPr lang="cs-CZ" dirty="0" err="1"/>
              <a:t>calculated</a:t>
            </a:r>
            <a:r>
              <a:rPr lang="cs-CZ" dirty="0"/>
              <a:t> </a:t>
            </a:r>
            <a:r>
              <a:rPr lang="cs-CZ" dirty="0" smtClean="0"/>
              <a:t>in 2020 in </a:t>
            </a:r>
            <a:r>
              <a:rPr lang="cs-CZ" dirty="0" err="1" smtClean="0"/>
              <a:t>the</a:t>
            </a:r>
            <a:r>
              <a:rPr lang="cs-CZ" dirty="0" smtClean="0"/>
              <a:t> CR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9176" y="1207378"/>
            <a:ext cx="10434624" cy="3395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Monthly </a:t>
            </a:r>
            <a:r>
              <a:rPr lang="en-US" b="1" dirty="0" smtClean="0"/>
              <a:t>Net</a:t>
            </a:r>
            <a:r>
              <a:rPr lang="en-US" dirty="0" smtClean="0"/>
              <a:t> </a:t>
            </a:r>
            <a:r>
              <a:rPr lang="cs-CZ" b="1" dirty="0" err="1"/>
              <a:t>S</a:t>
            </a:r>
            <a:r>
              <a:rPr lang="cs-CZ" b="1" dirty="0" err="1" smtClean="0"/>
              <a:t>alary</a:t>
            </a:r>
            <a:r>
              <a:rPr lang="en-US" dirty="0" smtClean="0"/>
              <a:t> = Gross </a:t>
            </a:r>
            <a:r>
              <a:rPr lang="cs-CZ" dirty="0" err="1" smtClean="0"/>
              <a:t>salary</a:t>
            </a:r>
            <a:r>
              <a:rPr lang="en-US" dirty="0" smtClean="0"/>
              <a:t> - (SS+HI </a:t>
            </a:r>
            <a:r>
              <a:rPr lang="en-US" b="1" dirty="0" smtClean="0"/>
              <a:t>paid by employee</a:t>
            </a:r>
            <a:r>
              <a:rPr lang="en-US" dirty="0" smtClean="0"/>
              <a:t>) - Income tax </a:t>
            </a:r>
            <a:endParaRPr lang="cs-CZ" dirty="0" smtClean="0"/>
          </a:p>
          <a:p>
            <a:pPr marL="0" indent="0">
              <a:buNone/>
            </a:pPr>
            <a:r>
              <a:rPr lang="cs-CZ" u="sng" dirty="0" err="1"/>
              <a:t>Example</a:t>
            </a:r>
            <a:r>
              <a:rPr lang="cs-CZ" dirty="0"/>
              <a:t>:</a:t>
            </a:r>
          </a:p>
          <a:p>
            <a:r>
              <a:rPr lang="en-US" dirty="0"/>
              <a:t>monthly</a:t>
            </a:r>
            <a:r>
              <a:rPr lang="cs-CZ" dirty="0"/>
              <a:t> </a:t>
            </a:r>
            <a:r>
              <a:rPr lang="cs-CZ" b="1" dirty="0" smtClean="0"/>
              <a:t>Net</a:t>
            </a:r>
            <a:r>
              <a:rPr lang="en-US" dirty="0" smtClean="0"/>
              <a:t> </a:t>
            </a:r>
            <a:r>
              <a:rPr lang="cs-CZ" dirty="0" err="1" smtClean="0"/>
              <a:t>Salary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en-US" dirty="0" smtClean="0"/>
              <a:t>34 </a:t>
            </a:r>
            <a:r>
              <a:rPr lang="en-US" dirty="0"/>
              <a:t>465 </a:t>
            </a:r>
            <a:r>
              <a:rPr lang="cs-CZ" dirty="0"/>
              <a:t>CZK</a:t>
            </a:r>
            <a:r>
              <a:rPr lang="en-US" dirty="0"/>
              <a:t> </a:t>
            </a:r>
            <a:r>
              <a:rPr lang="cs-CZ" dirty="0" smtClean="0"/>
              <a:t>= </a:t>
            </a:r>
            <a:r>
              <a:rPr lang="en-US" dirty="0" smtClean="0"/>
              <a:t>50 000 </a:t>
            </a:r>
            <a:r>
              <a:rPr lang="cs-CZ" dirty="0" smtClean="0"/>
              <a:t>CZK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</a:rPr>
              <a:t>5 500 </a:t>
            </a:r>
            <a:r>
              <a:rPr lang="cs-CZ" dirty="0" smtClean="0">
                <a:solidFill>
                  <a:srgbClr val="FF0000"/>
                </a:solidFill>
              </a:rPr>
              <a:t>CZK</a:t>
            </a:r>
            <a:r>
              <a:rPr lang="en-US" dirty="0" smtClean="0">
                <a:solidFill>
                  <a:srgbClr val="FF0000"/>
                </a:solidFill>
              </a:rPr>
              <a:t> – 10 035 </a:t>
            </a:r>
            <a:r>
              <a:rPr lang="cs-CZ" dirty="0" smtClean="0">
                <a:solidFill>
                  <a:srgbClr val="FF0000"/>
                </a:solidFill>
              </a:rPr>
              <a:t>CZK</a:t>
            </a:r>
            <a:endParaRPr lang="cs-CZ" dirty="0" smtClean="0"/>
          </a:p>
          <a:p>
            <a:r>
              <a:rPr lang="en-US" dirty="0" smtClean="0"/>
              <a:t>However, your net income can be increased </a:t>
            </a:r>
            <a:r>
              <a:rPr lang="en-US" b="1" dirty="0" smtClean="0"/>
              <a:t>by tax reliefs and benefits </a:t>
            </a:r>
            <a:r>
              <a:rPr lang="en-US" dirty="0" smtClean="0"/>
              <a:t>that you</a:t>
            </a:r>
            <a:r>
              <a:rPr lang="cs-CZ" dirty="0" smtClean="0"/>
              <a:t>, 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spouse</a:t>
            </a:r>
            <a:r>
              <a:rPr lang="cs-CZ" dirty="0" smtClean="0"/>
              <a:t>,</a:t>
            </a:r>
            <a:r>
              <a:rPr lang="en-US" dirty="0" smtClean="0"/>
              <a:t> have to request either at your employer</a:t>
            </a:r>
            <a:r>
              <a:rPr lang="cs-CZ" dirty="0" smtClean="0"/>
              <a:t> (UCT Prague) </a:t>
            </a:r>
            <a:r>
              <a:rPr lang="en-US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en-US" dirty="0" smtClean="0"/>
              <a:t>at the </a:t>
            </a:r>
            <a:r>
              <a:rPr lang="cs-CZ" dirty="0" smtClean="0"/>
              <a:t>Czech </a:t>
            </a:r>
            <a:r>
              <a:rPr lang="en-US" dirty="0" smtClean="0"/>
              <a:t>tax office</a:t>
            </a:r>
            <a:r>
              <a:rPr lang="cs-CZ" dirty="0" smtClean="0"/>
              <a:t> (</a:t>
            </a:r>
            <a:r>
              <a:rPr lang="cs-CZ" i="1" dirty="0" smtClean="0"/>
              <a:t>Finanční úřad</a:t>
            </a:r>
            <a:r>
              <a:rPr lang="cs-CZ" dirty="0" smtClean="0"/>
              <a:t>)</a:t>
            </a:r>
            <a:endParaRPr lang="en-US" dirty="0" smtClean="0"/>
          </a:p>
          <a:p>
            <a:r>
              <a:rPr lang="en-US" b="1" dirty="0" smtClean="0"/>
              <a:t>Czech tax residents are entitled to</a:t>
            </a:r>
            <a:r>
              <a:rPr lang="cs-CZ" b="1" dirty="0" smtClean="0"/>
              <a:t> </a:t>
            </a:r>
            <a:r>
              <a:rPr lang="cs-CZ" b="1" dirty="0" err="1" smtClean="0"/>
              <a:t>all</a:t>
            </a:r>
            <a:r>
              <a:rPr lang="en-US" b="1" dirty="0" smtClean="0"/>
              <a:t> tax </a:t>
            </a:r>
            <a:r>
              <a:rPr lang="cs-CZ" b="1" dirty="0" err="1" smtClean="0"/>
              <a:t>relieves</a:t>
            </a:r>
            <a:r>
              <a:rPr lang="cs-CZ" b="1" dirty="0" smtClean="0"/>
              <a:t> and tax </a:t>
            </a:r>
            <a:r>
              <a:rPr lang="en-US" b="1" dirty="0" smtClean="0"/>
              <a:t>benefits</a:t>
            </a:r>
            <a:endParaRPr lang="cs-CZ" dirty="0" smtClean="0"/>
          </a:p>
          <a:p>
            <a:r>
              <a:rPr lang="cs-CZ" dirty="0" smtClean="0"/>
              <a:t>Czech tax </a:t>
            </a:r>
            <a:r>
              <a:rPr lang="cs-CZ" b="1" dirty="0" smtClean="0"/>
              <a:t>non-</a:t>
            </a:r>
            <a:r>
              <a:rPr lang="cs-CZ" b="1" dirty="0" err="1" smtClean="0"/>
              <a:t>residents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to </a:t>
            </a:r>
            <a:r>
              <a:rPr lang="en-US" dirty="0" smtClean="0"/>
              <a:t>basic</a:t>
            </a:r>
            <a:r>
              <a:rPr lang="cs-CZ" dirty="0" smtClean="0"/>
              <a:t> tax </a:t>
            </a:r>
            <a:r>
              <a:rPr lang="cs-CZ" dirty="0" err="1" smtClean="0"/>
              <a:t>relief</a:t>
            </a:r>
            <a:r>
              <a:rPr lang="cs-CZ" dirty="0" smtClean="0"/>
              <a:t>  and </a:t>
            </a:r>
            <a:r>
              <a:rPr lang="en-US" dirty="0" smtClean="0"/>
              <a:t> </a:t>
            </a:r>
            <a:r>
              <a:rPr lang="cs-CZ" dirty="0" smtClean="0"/>
              <a:t>student tax </a:t>
            </a:r>
            <a:r>
              <a:rPr lang="en-US" dirty="0" smtClean="0"/>
              <a:t>relief</a:t>
            </a:r>
          </a:p>
          <a:p>
            <a:endParaRPr lang="en-US" sz="1800" dirty="0" smtClean="0"/>
          </a:p>
          <a:p>
            <a:endParaRPr lang="cs-CZ" sz="1800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997005"/>
              </p:ext>
            </p:extLst>
          </p:nvPr>
        </p:nvGraphicFramePr>
        <p:xfrm>
          <a:off x="838200" y="4716755"/>
          <a:ext cx="3710432" cy="1325058"/>
        </p:xfrm>
        <a:graphic>
          <a:graphicData uri="http://schemas.openxmlformats.org/drawingml/2006/table">
            <a:tbl>
              <a:tblPr/>
              <a:tblGrid>
                <a:gridCol w="1806819">
                  <a:extLst>
                    <a:ext uri="{9D8B030D-6E8A-4147-A177-3AD203B41FA5}">
                      <a16:colId xmlns:a16="http://schemas.microsoft.com/office/drawing/2014/main" val="609462422"/>
                    </a:ext>
                  </a:extLst>
                </a:gridCol>
                <a:gridCol w="984071">
                  <a:extLst>
                    <a:ext uri="{9D8B030D-6E8A-4147-A177-3AD203B41FA5}">
                      <a16:colId xmlns:a16="http://schemas.microsoft.com/office/drawing/2014/main" val="1871412124"/>
                    </a:ext>
                  </a:extLst>
                </a:gridCol>
                <a:gridCol w="919542">
                  <a:extLst>
                    <a:ext uri="{9D8B030D-6E8A-4147-A177-3AD203B41FA5}">
                      <a16:colId xmlns:a16="http://schemas.microsoft.com/office/drawing/2014/main" val="2199663220"/>
                    </a:ext>
                  </a:extLst>
                </a:gridCol>
              </a:tblGrid>
              <a:tr h="4733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Contribution for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paid by employee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paid by employer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735693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Social </a:t>
                      </a:r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  <a:r>
                        <a:rPr lang="en-US" sz="16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curity</a:t>
                      </a: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(SS)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-6,50%</a:t>
                      </a:r>
                      <a:endParaRPr lang="en-US" sz="16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24,80%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166389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Health </a:t>
                      </a:r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6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nsurance</a:t>
                      </a: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(HI)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-4,50%</a:t>
                      </a:r>
                      <a:endParaRPr lang="en-US" sz="16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9,00%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239670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indent="0" algn="l" rtl="0" fontAlgn="b">
                        <a:buFont typeface="+mj-lt"/>
                        <a:buNone/>
                      </a:pPr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 SS + HI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-11,00%</a:t>
                      </a:r>
                      <a:endParaRPr lang="en-US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33,80%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92436"/>
                  </a:ext>
                </a:extLst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142401"/>
              </p:ext>
            </p:extLst>
          </p:nvPr>
        </p:nvGraphicFramePr>
        <p:xfrm>
          <a:off x="4866640" y="4981367"/>
          <a:ext cx="5564777" cy="946172"/>
        </p:xfrm>
        <a:graphic>
          <a:graphicData uri="http://schemas.openxmlformats.org/drawingml/2006/table">
            <a:tbl>
              <a:tblPr/>
              <a:tblGrid>
                <a:gridCol w="1250716">
                  <a:extLst>
                    <a:ext uri="{9D8B030D-6E8A-4147-A177-3AD203B41FA5}">
                      <a16:colId xmlns:a16="http://schemas.microsoft.com/office/drawing/2014/main" val="2279169819"/>
                    </a:ext>
                  </a:extLst>
                </a:gridCol>
                <a:gridCol w="1033199">
                  <a:extLst>
                    <a:ext uri="{9D8B030D-6E8A-4147-A177-3AD203B41FA5}">
                      <a16:colId xmlns:a16="http://schemas.microsoft.com/office/drawing/2014/main" val="1254065944"/>
                    </a:ext>
                  </a:extLst>
                </a:gridCol>
                <a:gridCol w="1196337">
                  <a:extLst>
                    <a:ext uri="{9D8B030D-6E8A-4147-A177-3AD203B41FA5}">
                      <a16:colId xmlns:a16="http://schemas.microsoft.com/office/drawing/2014/main" val="1813434285"/>
                    </a:ext>
                  </a:extLst>
                </a:gridCol>
                <a:gridCol w="1123831">
                  <a:extLst>
                    <a:ext uri="{9D8B030D-6E8A-4147-A177-3AD203B41FA5}">
                      <a16:colId xmlns:a16="http://schemas.microsoft.com/office/drawing/2014/main" val="790630335"/>
                    </a:ext>
                  </a:extLst>
                </a:gridCol>
                <a:gridCol w="960694">
                  <a:extLst>
                    <a:ext uri="{9D8B030D-6E8A-4147-A177-3AD203B41FA5}">
                      <a16:colId xmlns:a16="http://schemas.microsoft.com/office/drawing/2014/main" val="1447353985"/>
                    </a:ext>
                  </a:extLst>
                </a:gridCol>
              </a:tblGrid>
              <a:tr h="56410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Gross </a:t>
                      </a:r>
                      <a:r>
                        <a:rPr lang="cs-CZ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Salary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SS+HI  </a:t>
                      </a:r>
                      <a:b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- 11 %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SS+HI  </a:t>
                      </a:r>
                      <a:b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33,8%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 Gross </a:t>
                      </a:r>
                      <a:r>
                        <a:rPr lang="cs-CZ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Salary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229217"/>
                  </a:ext>
                </a:extLst>
              </a:tr>
              <a:tr h="38206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50 000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-5 500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16 900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Kč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66 900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-10 035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109832"/>
                  </a:ext>
                </a:extLst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FC20-CA6E-4F1F-8CC4-C7955186D53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67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05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Annual </a:t>
            </a:r>
            <a:r>
              <a:rPr lang="cs-CZ" sz="2800" b="1" dirty="0" smtClean="0"/>
              <a:t>T</a:t>
            </a:r>
            <a:r>
              <a:rPr lang="en-US" sz="2800" b="1" dirty="0" smtClean="0"/>
              <a:t>ax </a:t>
            </a:r>
            <a:r>
              <a:rPr lang="cs-CZ" sz="2800" b="1" dirty="0" smtClean="0"/>
              <a:t>R</a:t>
            </a:r>
            <a:r>
              <a:rPr lang="en-US" sz="2800" b="1" dirty="0" err="1" smtClean="0"/>
              <a:t>eliefs</a:t>
            </a:r>
            <a:r>
              <a:rPr lang="en-US" sz="2800" b="1" dirty="0" smtClean="0"/>
              <a:t> and </a:t>
            </a:r>
            <a:r>
              <a:rPr lang="cs-CZ" sz="2800" b="1" dirty="0" smtClean="0"/>
              <a:t>A</a:t>
            </a:r>
            <a:r>
              <a:rPr lang="en-US" sz="2800" b="1" dirty="0" err="1" smtClean="0"/>
              <a:t>llowances</a:t>
            </a:r>
            <a:r>
              <a:rPr lang="en-US" sz="2800" b="1" dirty="0" smtClean="0"/>
              <a:t> for 2020 </a:t>
            </a:r>
            <a:br>
              <a:rPr lang="en-US" sz="2800" b="1" dirty="0" smtClean="0"/>
            </a:br>
            <a:r>
              <a:rPr lang="en-US" sz="1800" b="1" dirty="0" smtClean="0"/>
              <a:t>applicable for any resident of </a:t>
            </a:r>
            <a:r>
              <a:rPr lang="en-US" sz="1800" b="1" dirty="0" err="1" smtClean="0"/>
              <a:t>Czec</a:t>
            </a:r>
            <a:r>
              <a:rPr lang="cs-CZ" sz="1800" b="1" dirty="0" smtClean="0"/>
              <a:t>h Republic</a:t>
            </a:r>
            <a:r>
              <a:rPr lang="en-US" sz="1800" b="1" dirty="0" smtClean="0"/>
              <a:t> or EU/EEC, </a:t>
            </a:r>
            <a:br>
              <a:rPr lang="en-US" sz="1800" b="1" dirty="0" smtClean="0"/>
            </a:br>
            <a:r>
              <a:rPr lang="en-US" sz="1800" b="1" dirty="0" smtClean="0"/>
              <a:t> if the income from C</a:t>
            </a:r>
            <a:r>
              <a:rPr lang="cs-CZ" sz="1800" b="1" dirty="0" smtClean="0"/>
              <a:t>R</a:t>
            </a:r>
            <a:r>
              <a:rPr lang="en-US" sz="1800" b="1" dirty="0" smtClean="0"/>
              <a:t> is at least 90% of overall taxpayer´s income </a:t>
            </a:r>
            <a:endParaRPr lang="en-US" sz="2200" b="1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282801"/>
              </p:ext>
            </p:extLst>
          </p:nvPr>
        </p:nvGraphicFramePr>
        <p:xfrm>
          <a:off x="710184" y="1535430"/>
          <a:ext cx="10792969" cy="4820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46189">
                  <a:extLst>
                    <a:ext uri="{9D8B030D-6E8A-4147-A177-3AD203B41FA5}">
                      <a16:colId xmlns:a16="http://schemas.microsoft.com/office/drawing/2014/main" val="1199054804"/>
                    </a:ext>
                  </a:extLst>
                </a:gridCol>
                <a:gridCol w="1511016">
                  <a:extLst>
                    <a:ext uri="{9D8B030D-6E8A-4147-A177-3AD203B41FA5}">
                      <a16:colId xmlns:a16="http://schemas.microsoft.com/office/drawing/2014/main" val="742330644"/>
                    </a:ext>
                  </a:extLst>
                </a:gridCol>
                <a:gridCol w="3500676">
                  <a:extLst>
                    <a:ext uri="{9D8B030D-6E8A-4147-A177-3AD203B41FA5}">
                      <a16:colId xmlns:a16="http://schemas.microsoft.com/office/drawing/2014/main" val="932420822"/>
                    </a:ext>
                  </a:extLst>
                </a:gridCol>
                <a:gridCol w="3535088">
                  <a:extLst>
                    <a:ext uri="{9D8B030D-6E8A-4147-A177-3AD203B41FA5}">
                      <a16:colId xmlns:a16="http://schemas.microsoft.com/office/drawing/2014/main" val="2513944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Tax relieves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Amount/year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Conditions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noProof="0" dirty="0" err="1" smtClean="0"/>
                        <a:t>Required</a:t>
                      </a:r>
                      <a:r>
                        <a:rPr lang="en-US" noProof="0" dirty="0" smtClean="0"/>
                        <a:t> documents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023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Taxpayer relief</a:t>
                      </a:r>
                      <a:endParaRPr lang="en-US" sz="1600" noProof="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24 840 CZK</a:t>
                      </a:r>
                      <a:endParaRPr lang="en-US" sz="1600" noProof="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Applicable for everyone also for non</a:t>
                      </a:r>
                      <a:r>
                        <a:rPr lang="cs-CZ" sz="1600" noProof="0" dirty="0" smtClean="0"/>
                        <a:t>-</a:t>
                      </a:r>
                      <a:r>
                        <a:rPr lang="en-US" sz="1600" noProof="0" dirty="0" smtClean="0"/>
                        <a:t>residents</a:t>
                      </a:r>
                      <a:endParaRPr lang="en-US" sz="1600" noProof="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No confirmation needed</a:t>
                      </a:r>
                      <a:endParaRPr lang="en-US" sz="1600" noProof="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031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Spouse relief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24 840 CZK</a:t>
                      </a:r>
                    </a:p>
                    <a:p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The spouse´s </a:t>
                      </a:r>
                      <a:r>
                        <a:rPr lang="cs-CZ" sz="1600" noProof="0" dirty="0" err="1" smtClean="0"/>
                        <a:t>annual</a:t>
                      </a:r>
                      <a:r>
                        <a:rPr lang="cs-CZ" sz="1600" baseline="0" noProof="0" dirty="0" smtClean="0"/>
                        <a:t> </a:t>
                      </a:r>
                      <a:r>
                        <a:rPr lang="en-US" sz="1600" noProof="0" dirty="0" smtClean="0"/>
                        <a:t>income</a:t>
                      </a:r>
                      <a:r>
                        <a:rPr lang="en-US" sz="1600" baseline="0" noProof="0" dirty="0" smtClean="0"/>
                        <a:t> is lower then</a:t>
                      </a:r>
                      <a:r>
                        <a:rPr lang="cs-CZ" sz="1600" baseline="0" noProof="0" dirty="0" smtClean="0"/>
                        <a:t> </a:t>
                      </a:r>
                      <a:r>
                        <a:rPr lang="en-US" sz="1600" baseline="0" noProof="0" dirty="0" smtClean="0"/>
                        <a:t> </a:t>
                      </a:r>
                      <a:r>
                        <a:rPr lang="en-US" sz="1600" noProof="0" dirty="0" smtClean="0"/>
                        <a:t>68 000 CZK </a:t>
                      </a:r>
                      <a:r>
                        <a:rPr lang="en-US" sz="1400" noProof="0" dirty="0" smtClean="0"/>
                        <a:t>(</a:t>
                      </a:r>
                      <a:r>
                        <a:rPr lang="en-US" sz="1600" noProof="0" dirty="0" smtClean="0"/>
                        <a:t>excluding social security benefits e.g. parental benefits</a:t>
                      </a:r>
                      <a:r>
                        <a:rPr lang="en-US" sz="1600" baseline="0" noProof="0" dirty="0" smtClean="0"/>
                        <a:t>)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Confirmation of spouse´s employer or signed Affidavit if the</a:t>
                      </a:r>
                      <a:r>
                        <a:rPr lang="en-US" sz="1600" baseline="0" noProof="0" dirty="0" smtClean="0"/>
                        <a:t> spouse is not employed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085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Student relief</a:t>
                      </a:r>
                      <a:endParaRPr lang="en-US" sz="1600" noProof="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4 020 CZK</a:t>
                      </a:r>
                      <a:endParaRPr lang="en-US" sz="1600" noProof="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Until the age</a:t>
                      </a:r>
                      <a:r>
                        <a:rPr lang="en-US" sz="1600" baseline="0" noProof="0" dirty="0" smtClean="0"/>
                        <a:t> of </a:t>
                      </a:r>
                      <a:r>
                        <a:rPr lang="en-US" sz="1600" noProof="0" dirty="0" smtClean="0"/>
                        <a:t>26</a:t>
                      </a:r>
                      <a:r>
                        <a:rPr lang="en-US" sz="1600" baseline="0" noProof="0" dirty="0" smtClean="0"/>
                        <a:t> or 28 for </a:t>
                      </a:r>
                      <a:r>
                        <a:rPr lang="en-US" sz="1600" noProof="0" dirty="0" smtClean="0"/>
                        <a:t>PhD students</a:t>
                      </a:r>
                      <a:r>
                        <a:rPr lang="cs-CZ" sz="1600" noProof="0" dirty="0" smtClean="0"/>
                        <a:t> (resident and non-resident)</a:t>
                      </a:r>
                      <a:endParaRPr lang="en-US" sz="1600" noProof="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Confirmation of study for the whole year</a:t>
                      </a:r>
                      <a:endParaRPr lang="en-US" sz="1600" noProof="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69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Disability</a:t>
                      </a:r>
                      <a:r>
                        <a:rPr lang="en-US" sz="1600" baseline="0" noProof="0" dirty="0" smtClean="0"/>
                        <a:t> relief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a) 2 520 CZK</a:t>
                      </a:r>
                    </a:p>
                    <a:p>
                      <a:r>
                        <a:rPr lang="en-US" sz="1600" noProof="0" dirty="0" smtClean="0"/>
                        <a:t>b) 5 040 CZK</a:t>
                      </a:r>
                    </a:p>
                    <a:p>
                      <a:r>
                        <a:rPr lang="en-US" sz="1600" noProof="0" dirty="0" smtClean="0"/>
                        <a:t>c) 16 140 CZK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The taxpayer is recognized as disabled Amount depends on the degree of disability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Confirmation about the grade of your disability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8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Relief on child´s placement to the kindergarten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14 800 CZK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The child is living with the taxpayer in the common household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Confirmation about</a:t>
                      </a:r>
                      <a:r>
                        <a:rPr lang="en-US" sz="1600" baseline="0" noProof="0" dirty="0" smtClean="0"/>
                        <a:t> payments to kindergarten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488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Allowance on children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noProof="0" dirty="0" smtClean="0"/>
                        <a:t>1. - 15 204 CZK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noProof="0" dirty="0" smtClean="0"/>
                        <a:t>2. -  19 404 CZK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noProof="0" dirty="0" smtClean="0"/>
                        <a:t>3. – 24 204 CZK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The child is living with the taxpayer in the common household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Birth certificate of the child, confirmation of other parent´s employer</a:t>
                      </a:r>
                      <a:r>
                        <a:rPr lang="en-US" sz="1600" baseline="0" noProof="0" dirty="0" smtClean="0"/>
                        <a:t> that he/she doesn´t apply the same allowance or Affidavit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25843"/>
                  </a:ext>
                </a:extLst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8EC-E43C-4B96-BD9E-9A48DCA2F12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8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0392" y="109093"/>
            <a:ext cx="10515600" cy="613921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err="1" smtClean="0"/>
              <a:t>Personal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Deductions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from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Tax </a:t>
            </a:r>
            <a:r>
              <a:rPr lang="cs-CZ" sz="2800" b="1" dirty="0" err="1" smtClean="0"/>
              <a:t>Basement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for</a:t>
            </a:r>
            <a:r>
              <a:rPr lang="cs-CZ" sz="2800" b="1" dirty="0" smtClean="0"/>
              <a:t> 2020 (ZDP § 15)</a:t>
            </a:r>
            <a:endParaRPr lang="en-GB" sz="2000" b="1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080943"/>
              </p:ext>
            </p:extLst>
          </p:nvPr>
        </p:nvGraphicFramePr>
        <p:xfrm>
          <a:off x="711282" y="845234"/>
          <a:ext cx="10793819" cy="5654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42708">
                  <a:extLst>
                    <a:ext uri="{9D8B030D-6E8A-4147-A177-3AD203B41FA5}">
                      <a16:colId xmlns:a16="http://schemas.microsoft.com/office/drawing/2014/main" val="1199054804"/>
                    </a:ext>
                  </a:extLst>
                </a:gridCol>
                <a:gridCol w="1989130">
                  <a:extLst>
                    <a:ext uri="{9D8B030D-6E8A-4147-A177-3AD203B41FA5}">
                      <a16:colId xmlns:a16="http://schemas.microsoft.com/office/drawing/2014/main" val="742330644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932420822"/>
                    </a:ext>
                  </a:extLst>
                </a:gridCol>
                <a:gridCol w="3295821">
                  <a:extLst>
                    <a:ext uri="{9D8B030D-6E8A-4147-A177-3AD203B41FA5}">
                      <a16:colId xmlns:a16="http://schemas.microsoft.com/office/drawing/2014/main" val="2513944809"/>
                    </a:ext>
                  </a:extLst>
                </a:gridCol>
              </a:tblGrid>
              <a:tr h="390476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Tax</a:t>
                      </a:r>
                      <a:r>
                        <a:rPr lang="en-US" baseline="0" noProof="0" dirty="0" smtClean="0"/>
                        <a:t> base ded</a:t>
                      </a:r>
                      <a:r>
                        <a:rPr lang="en-US" noProof="0" dirty="0" smtClean="0"/>
                        <a:t>uction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err="1" smtClean="0"/>
                        <a:t>Deductable</a:t>
                      </a:r>
                      <a:r>
                        <a:rPr lang="en-US" noProof="0" dirty="0" smtClean="0"/>
                        <a:t> amount/year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Conditions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Required documents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023184"/>
                  </a:ext>
                </a:extLst>
              </a:tr>
              <a:tr h="922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Donation for charitable purposes, incl. blood donation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/>
                        <a:t>Max. 15% of tax basement</a:t>
                      </a:r>
                      <a:r>
                        <a:rPr lang="en-US" sz="1400" baseline="0" noProof="0" dirty="0" smtClean="0"/>
                        <a:t/>
                      </a:r>
                      <a:br>
                        <a:rPr lang="en-US" sz="1400" baseline="0" noProof="0" dirty="0" smtClean="0"/>
                      </a:br>
                      <a:r>
                        <a:rPr lang="en-US" sz="1400" noProof="0" dirty="0" smtClean="0"/>
                        <a:t>3 000 CZK for blood donation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At least 2% of tax basement, minimum amount is 1000 CZK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Confirmation of the gift donated (contract, confirmation of an recipient of a gift), confirmation of a blood donation</a:t>
                      </a:r>
                      <a:endParaRPr lang="en-US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031946"/>
                  </a:ext>
                </a:extLst>
              </a:tr>
              <a:tr h="390476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Mortgage interests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noProof="0" dirty="0" smtClean="0"/>
                        <a:t>Max. 300 000 CZK per a</a:t>
                      </a:r>
                      <a:r>
                        <a:rPr lang="en-US" sz="1600" baseline="0" noProof="0" dirty="0" smtClean="0"/>
                        <a:t> household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noProof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600" noProof="0" dirty="0" err="1" smtClean="0">
                          <a:solidFill>
                            <a:schemeClr val="tx1"/>
                          </a:solidFill>
                        </a:rPr>
                        <a:t>ontract</a:t>
                      </a: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 with the bank, to finance the taxpayer's</a:t>
                      </a:r>
                      <a:r>
                        <a:rPr lang="cs-CZ" sz="1600" noProof="0" dirty="0" smtClean="0">
                          <a:solidFill>
                            <a:schemeClr val="tx1"/>
                          </a:solidFill>
                        </a:rPr>
                        <a:t> permanent </a:t>
                      </a: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 housing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noProof="0" dirty="0" smtClean="0"/>
                        <a:t>Confirmation of provided bank credit for housing needs and of the amount of interests from this bank credit</a:t>
                      </a:r>
                      <a:endParaRPr lang="en-US" sz="15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085403"/>
                  </a:ext>
                </a:extLst>
              </a:tr>
              <a:tr h="390476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Pension insurance contributions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Max. 24 000 CZK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Payment of insurance for at least 5 years and simultaneously</a:t>
                      </a:r>
                      <a:r>
                        <a:rPr lang="en-US" sz="1600" baseline="0" noProof="0" dirty="0" smtClean="0"/>
                        <a:t> not withdrawn earlier than in 60 years of age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Confirmation of paid amounts for pension insurance, supplementary insurance and additional pension savings</a:t>
                      </a:r>
                      <a:endParaRPr lang="en-US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329754"/>
                  </a:ext>
                </a:extLst>
              </a:tr>
              <a:tr h="390476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Life insurance contribution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Max. 24 000 CZK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Payment of insurance for at least 5 years and simultaneously</a:t>
                      </a:r>
                      <a:r>
                        <a:rPr lang="en-US" sz="1600" baseline="0" noProof="0" dirty="0" smtClean="0"/>
                        <a:t> not withdrawn earl</a:t>
                      </a:r>
                      <a:r>
                        <a:rPr lang="cs-CZ" sz="1600" baseline="0" noProof="0" dirty="0" err="1" smtClean="0"/>
                        <a:t>ier</a:t>
                      </a:r>
                      <a:r>
                        <a:rPr lang="en-US" sz="1600" baseline="0" noProof="0" dirty="0" smtClean="0"/>
                        <a:t> than in 60 years of age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Confirmation of paid amounts for private life insurance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246339"/>
                  </a:ext>
                </a:extLst>
              </a:tr>
              <a:tr h="390476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Membership fee to the Trade union </a:t>
                      </a:r>
                      <a:r>
                        <a:rPr lang="en-US" sz="1600" noProof="0" dirty="0" err="1" smtClean="0"/>
                        <a:t>organi</a:t>
                      </a:r>
                      <a:r>
                        <a:rPr lang="cs-CZ" sz="1600" noProof="0" dirty="0" smtClean="0"/>
                        <a:t>s</a:t>
                      </a:r>
                      <a:r>
                        <a:rPr lang="en-US" sz="1600" noProof="0" dirty="0" err="1" smtClean="0"/>
                        <a:t>ation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1</a:t>
                      </a:r>
                      <a:r>
                        <a:rPr lang="cs-CZ" sz="1600" noProof="0" dirty="0" smtClean="0"/>
                        <a:t>,</a:t>
                      </a:r>
                      <a:r>
                        <a:rPr lang="en-US" sz="1600" noProof="0" dirty="0" smtClean="0"/>
                        <a:t>5% </a:t>
                      </a:r>
                      <a:r>
                        <a:rPr lang="cs-CZ" sz="1600" noProof="0" dirty="0" err="1" smtClean="0"/>
                        <a:t>of</a:t>
                      </a:r>
                      <a:r>
                        <a:rPr lang="cs-CZ" sz="1600" noProof="0" dirty="0" smtClean="0"/>
                        <a:t> </a:t>
                      </a:r>
                      <a:r>
                        <a:rPr lang="cs-CZ" sz="1600" noProof="0" dirty="0" err="1" smtClean="0"/>
                        <a:t>taxable</a:t>
                      </a:r>
                      <a:r>
                        <a:rPr lang="cs-CZ" sz="1600" noProof="0" dirty="0" smtClean="0"/>
                        <a:t> </a:t>
                      </a:r>
                      <a:r>
                        <a:rPr lang="cs-CZ" sz="1600" noProof="0" dirty="0" err="1" smtClean="0"/>
                        <a:t>income</a:t>
                      </a:r>
                      <a:r>
                        <a:rPr lang="cs-CZ" sz="1600" noProof="0" dirty="0" smtClean="0"/>
                        <a:t>, </a:t>
                      </a:r>
                      <a:br>
                        <a:rPr lang="cs-CZ" sz="1600" noProof="0" dirty="0" smtClean="0"/>
                      </a:br>
                      <a:r>
                        <a:rPr lang="en-US" sz="1600" baseline="0" noProof="0" dirty="0" smtClean="0"/>
                        <a:t>max 3000 CZK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Membership in the Trade union organization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Confirmation on membership fees paid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56708"/>
                  </a:ext>
                </a:extLst>
              </a:tr>
              <a:tr h="390476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Expenses for exams for additional education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noProof="0" dirty="0" smtClean="0"/>
                        <a:t>Max 10 000 CZK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In accordance</a:t>
                      </a:r>
                      <a:r>
                        <a:rPr lang="en-US" sz="1600" baseline="0" noProof="0" dirty="0" smtClean="0"/>
                        <a:t> with the law on recognition of the Results of further education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aseline="0" noProof="0" dirty="0" smtClean="0"/>
                        <a:t>Confirmation of paid remuneration for further education</a:t>
                      </a:r>
                      <a:endParaRPr lang="en-US" sz="15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413230"/>
                  </a:ext>
                </a:extLst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8EC-E43C-4B96-BD9E-9A48DCA2F12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0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439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International </a:t>
            </a:r>
            <a:r>
              <a:rPr lang="cs-CZ" sz="4000" dirty="0" smtClean="0"/>
              <a:t>I</a:t>
            </a:r>
            <a:r>
              <a:rPr lang="en-US" sz="4000" b="1" dirty="0" err="1" smtClean="0">
                <a:solidFill>
                  <a:srgbClr val="C00000"/>
                </a:solidFill>
              </a:rPr>
              <a:t>ncome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cs-CZ" sz="4000" b="1" dirty="0" smtClean="0">
                <a:solidFill>
                  <a:srgbClr val="C00000"/>
                </a:solidFill>
              </a:rPr>
              <a:t>T</a:t>
            </a:r>
            <a:r>
              <a:rPr lang="en-US" sz="4000" b="1" dirty="0" smtClean="0">
                <a:solidFill>
                  <a:srgbClr val="C00000"/>
                </a:solidFill>
              </a:rPr>
              <a:t>ax legislation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3100" dirty="0" err="1" smtClean="0"/>
              <a:t>fo</a:t>
            </a:r>
            <a:r>
              <a:rPr lang="cs-CZ" sz="3100" dirty="0" smtClean="0"/>
              <a:t>r</a:t>
            </a:r>
            <a:r>
              <a:rPr lang="en-US" sz="3100" dirty="0" smtClean="0"/>
              <a:t> those who </a:t>
            </a:r>
            <a:r>
              <a:rPr lang="cs-CZ" sz="3100" smtClean="0"/>
              <a:t>received</a:t>
            </a:r>
            <a:r>
              <a:rPr lang="en-US" sz="3100" dirty="0" smtClean="0"/>
              <a:t> income in 2020</a:t>
            </a:r>
            <a:r>
              <a:rPr lang="en-US" sz="3100" b="1" dirty="0" smtClean="0">
                <a:solidFill>
                  <a:srgbClr val="C00000"/>
                </a:solidFill>
              </a:rPr>
              <a:t> from two or more countries</a:t>
            </a:r>
            <a:endParaRPr lang="en-US" sz="31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3363" y="1569254"/>
            <a:ext cx="10114280" cy="47870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Every country wants to collect as much taxes as possible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 rules are set out in a </a:t>
            </a:r>
            <a:r>
              <a:rPr lang="cs-CZ" dirty="0" smtClean="0"/>
              <a:t> </a:t>
            </a:r>
            <a:r>
              <a:rPr lang="cs-CZ" dirty="0" err="1" smtClean="0"/>
              <a:t>bilateral</a:t>
            </a:r>
            <a:r>
              <a:rPr lang="cs-CZ" dirty="0" smtClean="0"/>
              <a:t> </a:t>
            </a:r>
            <a:r>
              <a:rPr lang="en-US" b="1" dirty="0" smtClean="0"/>
              <a:t>Treaties (Conventions) on </a:t>
            </a:r>
            <a:r>
              <a:rPr lang="cs-CZ" b="1" dirty="0" smtClean="0"/>
              <a:t>A</a:t>
            </a:r>
            <a:r>
              <a:rPr lang="en-US" b="1" dirty="0" smtClean="0"/>
              <a:t>voidance of </a:t>
            </a:r>
            <a:r>
              <a:rPr lang="cs-CZ" b="1" dirty="0" smtClean="0"/>
              <a:t>D</a:t>
            </a:r>
            <a:r>
              <a:rPr lang="en-US" b="1" dirty="0" err="1" smtClean="0"/>
              <a:t>ouble</a:t>
            </a:r>
            <a:r>
              <a:rPr lang="en-US" b="1" dirty="0" smtClean="0"/>
              <a:t> </a:t>
            </a:r>
            <a:r>
              <a:rPr lang="cs-CZ" b="1" dirty="0" smtClean="0"/>
              <a:t>T</a:t>
            </a:r>
            <a:r>
              <a:rPr lang="en-US" b="1" dirty="0" err="1" smtClean="0"/>
              <a:t>axation</a:t>
            </a:r>
            <a:r>
              <a:rPr lang="en-US" dirty="0" smtClean="0"/>
              <a:t> between the Czech Republic and particular country - </a:t>
            </a:r>
            <a:r>
              <a:rPr lang="en-US" dirty="0" smtClean="0">
                <a:hlinkClick r:id="rId2"/>
              </a:rPr>
              <a:t>https://www.mfcr.cz/cs/legislativa/dvoji-zdaneni/prehled-platnych-smluv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The </a:t>
            </a:r>
            <a:r>
              <a:rPr lang="en-US" sz="2800" b="1" dirty="0" smtClean="0"/>
              <a:t>tax residence </a:t>
            </a:r>
            <a:r>
              <a:rPr lang="en-US" sz="2800" dirty="0" smtClean="0"/>
              <a:t>of a taxpayer is </a:t>
            </a:r>
            <a:r>
              <a:rPr lang="en-US" sz="2800" dirty="0"/>
              <a:t>important in determining which country is entitled to income taxation </a:t>
            </a:r>
            <a:r>
              <a:rPr lang="cs-CZ" sz="2800" dirty="0" smtClean="0"/>
              <a:t> </a:t>
            </a:r>
            <a:endParaRPr lang="en-US" sz="28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The </a:t>
            </a:r>
            <a:r>
              <a:rPr lang="en-US" b="1" dirty="0" smtClean="0"/>
              <a:t>rules for determining tax residence </a:t>
            </a:r>
            <a:r>
              <a:rPr lang="en-US" dirty="0" smtClean="0"/>
              <a:t>are </a:t>
            </a:r>
            <a:r>
              <a:rPr lang="cs-CZ" dirty="0" smtClean="0"/>
              <a:t>set </a:t>
            </a:r>
            <a:r>
              <a:rPr lang="cs-CZ" dirty="0" err="1" smtClean="0"/>
              <a:t>forth</a:t>
            </a:r>
            <a:r>
              <a:rPr lang="en-US" dirty="0" smtClean="0"/>
              <a:t>: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In the Czech Act </a:t>
            </a:r>
            <a:r>
              <a:rPr lang="cs-CZ" dirty="0" smtClean="0"/>
              <a:t>on </a:t>
            </a:r>
            <a:r>
              <a:rPr lang="cs-CZ" dirty="0" err="1" smtClean="0"/>
              <a:t>Income</a:t>
            </a:r>
            <a:r>
              <a:rPr lang="cs-CZ" dirty="0" smtClean="0"/>
              <a:t> Tax, </a:t>
            </a:r>
            <a:r>
              <a:rPr lang="en-US" dirty="0" smtClean="0"/>
              <a:t>No. 586/1992, Article (§) 2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cs-CZ" dirty="0"/>
              <a:t>I</a:t>
            </a:r>
            <a:r>
              <a:rPr lang="en-US" dirty="0" smtClean="0"/>
              <a:t>n other country´s domestic law on income tax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In the Treaty</a:t>
            </a:r>
            <a:r>
              <a:rPr lang="cs-CZ" dirty="0" smtClean="0"/>
              <a:t> (</a:t>
            </a:r>
            <a:r>
              <a:rPr lang="cs-CZ" dirty="0" err="1" smtClean="0"/>
              <a:t>Convention</a:t>
            </a:r>
            <a:r>
              <a:rPr lang="cs-CZ" dirty="0" smtClean="0"/>
              <a:t>)</a:t>
            </a:r>
            <a:r>
              <a:rPr lang="en-US" dirty="0" smtClean="0"/>
              <a:t> on </a:t>
            </a:r>
            <a:r>
              <a:rPr lang="cs-CZ" dirty="0" smtClean="0"/>
              <a:t>A</a:t>
            </a:r>
            <a:r>
              <a:rPr lang="en-US" dirty="0" smtClean="0"/>
              <a:t>voidance of </a:t>
            </a:r>
            <a:r>
              <a:rPr lang="cs-CZ" dirty="0" smtClean="0"/>
              <a:t>D</a:t>
            </a:r>
            <a:r>
              <a:rPr lang="en-US" dirty="0" err="1" smtClean="0"/>
              <a:t>ouble</a:t>
            </a:r>
            <a:r>
              <a:rPr lang="en-US" dirty="0" smtClean="0"/>
              <a:t> </a:t>
            </a:r>
            <a:r>
              <a:rPr lang="cs-CZ" dirty="0" smtClean="0"/>
              <a:t>T</a:t>
            </a:r>
            <a:r>
              <a:rPr lang="en-US" dirty="0" err="1" smtClean="0"/>
              <a:t>axation</a:t>
            </a:r>
            <a:r>
              <a:rPr lang="en-US" dirty="0" smtClean="0"/>
              <a:t>, in Article 4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Some treaties contains </a:t>
            </a:r>
            <a:r>
              <a:rPr lang="en-US" u="sng" dirty="0" smtClean="0"/>
              <a:t>exception</a:t>
            </a:r>
            <a:r>
              <a:rPr lang="en-US" dirty="0" smtClean="0"/>
              <a:t> for students</a:t>
            </a:r>
            <a:r>
              <a:rPr lang="cs-CZ" dirty="0" smtClean="0"/>
              <a:t>, </a:t>
            </a:r>
            <a:r>
              <a:rPr lang="en-US" dirty="0" smtClean="0"/>
              <a:t>researchers, academics,</a:t>
            </a:r>
            <a:r>
              <a:rPr lang="cs-CZ" dirty="0" smtClean="0"/>
              <a:t> t</a:t>
            </a:r>
            <a:r>
              <a:rPr lang="en-US" dirty="0" smtClean="0"/>
              <a:t>hey </a:t>
            </a:r>
            <a:r>
              <a:rPr lang="en-US" dirty="0"/>
              <a:t>are then taxed in only one </a:t>
            </a:r>
            <a:r>
              <a:rPr lang="en-US" dirty="0" smtClean="0"/>
              <a:t>country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78EC-E43C-4B96-BD9E-9A48DCA2F12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5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628" y="365126"/>
            <a:ext cx="11015330" cy="984704"/>
          </a:xfrm>
        </p:spPr>
        <p:txBody>
          <a:bodyPr>
            <a:normAutofit/>
          </a:bodyPr>
          <a:lstStyle/>
          <a:p>
            <a:r>
              <a:rPr lang="en-US" dirty="0" smtClean="0"/>
              <a:t>Tax Residence of </a:t>
            </a:r>
            <a:r>
              <a:rPr lang="cs-CZ" dirty="0" smtClean="0"/>
              <a:t>F</a:t>
            </a:r>
            <a:r>
              <a:rPr lang="en-US" dirty="0" err="1" smtClean="0"/>
              <a:t>oreigners</a:t>
            </a:r>
            <a:r>
              <a:rPr lang="en-US" dirty="0" smtClean="0"/>
              <a:t> - </a:t>
            </a:r>
            <a:r>
              <a:rPr lang="cs-CZ" dirty="0" smtClean="0"/>
              <a:t>O</a:t>
            </a:r>
            <a:r>
              <a:rPr lang="en-US" dirty="0" err="1" smtClean="0"/>
              <a:t>bligations</a:t>
            </a:r>
            <a:r>
              <a:rPr lang="en-US" dirty="0" smtClean="0"/>
              <a:t> and </a:t>
            </a:r>
            <a:r>
              <a:rPr lang="cs-CZ" dirty="0" smtClean="0"/>
              <a:t>B</a:t>
            </a:r>
            <a:r>
              <a:rPr lang="en-US" dirty="0" err="1" smtClean="0"/>
              <a:t>enefits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1493" y="1239252"/>
            <a:ext cx="10515600" cy="50248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Conditions for tax residency in the Czech Republic (CR)</a:t>
            </a:r>
          </a:p>
          <a:p>
            <a:pPr lvl="1"/>
            <a:r>
              <a:rPr lang="en-US" sz="2200" dirty="0" smtClean="0">
                <a:solidFill>
                  <a:prstClr val="black"/>
                </a:solidFill>
              </a:rPr>
              <a:t>to be present in the CR </a:t>
            </a:r>
            <a:r>
              <a:rPr lang="en-US" sz="2200" b="1" dirty="0" smtClean="0">
                <a:solidFill>
                  <a:prstClr val="black"/>
                </a:solidFill>
              </a:rPr>
              <a:t>for at least 183 days </a:t>
            </a:r>
            <a:r>
              <a:rPr lang="en-US" sz="2200" dirty="0" smtClean="0">
                <a:solidFill>
                  <a:prstClr val="black"/>
                </a:solidFill>
              </a:rPr>
              <a:t>(in aggregate) in a given calendar year</a:t>
            </a:r>
          </a:p>
          <a:p>
            <a:pPr lvl="1"/>
            <a:r>
              <a:rPr lang="en-US" sz="2200" dirty="0" smtClean="0">
                <a:solidFill>
                  <a:prstClr val="black"/>
                </a:solidFill>
              </a:rPr>
              <a:t>to live here, to have an address here, a working contract and work here</a:t>
            </a:r>
          </a:p>
          <a:p>
            <a:pPr lvl="1"/>
            <a:r>
              <a:rPr lang="en-US" sz="2200" dirty="0" smtClean="0">
                <a:solidFill>
                  <a:prstClr val="black"/>
                </a:solidFill>
              </a:rPr>
              <a:t>to have here a center of vital interests -  a spouse, children living in a common  household</a:t>
            </a:r>
          </a:p>
          <a:p>
            <a:pPr marL="0" indent="0">
              <a:buNone/>
            </a:pPr>
            <a:r>
              <a:rPr lang="en-US" b="1" dirty="0" smtClean="0"/>
              <a:t>Czech tax resident </a:t>
            </a:r>
          </a:p>
          <a:p>
            <a:pPr lvl="1"/>
            <a:r>
              <a:rPr lang="en-US" dirty="0" smtClean="0"/>
              <a:t>Benefits – a tax resident can require all tax reliefs and benefits in the Czech Republic</a:t>
            </a:r>
          </a:p>
          <a:p>
            <a:pPr lvl="1"/>
            <a:r>
              <a:rPr lang="en-US" dirty="0" smtClean="0"/>
              <a:t>Obligation – he/she is taxed on a </a:t>
            </a:r>
            <a:r>
              <a:rPr lang="en-US" b="1" dirty="0" smtClean="0"/>
              <a:t>worldwide incomes in the CR </a:t>
            </a:r>
            <a:r>
              <a:rPr lang="en-US" dirty="0" smtClean="0"/>
              <a:t>according a convention on avoidance of a double taxation between the CR and respective country</a:t>
            </a:r>
          </a:p>
          <a:p>
            <a:pPr marL="0" indent="0">
              <a:buNone/>
            </a:pPr>
            <a:r>
              <a:rPr lang="en-US" b="1" dirty="0" smtClean="0"/>
              <a:t>Czech tax non-resident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 non-resident is taxed  in Czech republic ONLY from incomes from the sources of the CR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He/she has to tax worldwide incomes in the country of his/her tax residence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Benefits –  a non-resident can claim </a:t>
            </a:r>
            <a:r>
              <a:rPr lang="en-US" b="1" dirty="0" smtClean="0"/>
              <a:t>ONLY the basic tax relief</a:t>
            </a:r>
            <a:r>
              <a:rPr lang="en-US" dirty="0" smtClean="0"/>
              <a:t> that is 2 070 CZK </a:t>
            </a:r>
            <a:br>
              <a:rPr lang="en-US" dirty="0" smtClean="0"/>
            </a:br>
            <a:r>
              <a:rPr lang="en-US" dirty="0" smtClean="0"/>
              <a:t>per month for 2020  and tax benefit for students  (up to age of 28 years)</a:t>
            </a:r>
          </a:p>
          <a:p>
            <a:pPr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4.2.2021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7FC20-CA6E-4F1F-8CC4-C7955186D53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60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28556</TotalTime>
  <Words>2646</Words>
  <Application>Microsoft Office PowerPoint</Application>
  <PresentationFormat>Širokoúhlá obrazovka</PresentationFormat>
  <Paragraphs>288</Paragraphs>
  <Slides>22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Times New Roman</vt:lpstr>
      <vt:lpstr>Wingdings</vt:lpstr>
      <vt:lpstr>Motiv Office</vt:lpstr>
      <vt:lpstr>1_Motiv Office</vt:lpstr>
      <vt:lpstr>Tax return for 2020  information for students and researchers employed at UCT Prague</vt:lpstr>
      <vt:lpstr>Personnel department of UCT Prague building B, room 101 </vt:lpstr>
      <vt:lpstr>Income Tax Legislation -  Czech Republic </vt:lpstr>
      <vt:lpstr>Types of working contracts -  (HPP, DPP, DPČ)</vt:lpstr>
      <vt:lpstr>How was your Net Salary calculated in 2020 in the CR</vt:lpstr>
      <vt:lpstr>Annual Tax Reliefs and Allowances for 2020  applicable for any resident of Czech Republic or EU/EEC,   if the income from CR is at least 90% of overall taxpayer´s income </vt:lpstr>
      <vt:lpstr>Personal Deductions from the Tax Basement for 2020 (ZDP § 15)</vt:lpstr>
      <vt:lpstr>International Income Tax legislation for those who received income in 2020 from two or more countries</vt:lpstr>
      <vt:lpstr>Tax Residence of Foreigners - Obligations and Benefits</vt:lpstr>
      <vt:lpstr>Request for the Certificate of the Tax-Payer´s Residence Issuance Žádost o vydání / legalizaci potvrzení o daňovém domicilu</vt:lpstr>
      <vt:lpstr>Prezentace aplikace PowerPoint</vt:lpstr>
      <vt:lpstr>REQUEST for Annual Settlement of Prepayments  and Tax Benefits for 2020 with the Employer (UCT Prague) Žádost o roční zúčtování záloh a daňového zvýhodnění</vt:lpstr>
      <vt:lpstr>Prezentace aplikace PowerPoint</vt:lpstr>
      <vt:lpstr>Proofs for Personnel Department to claim Tax Reliefs, B enefits</vt:lpstr>
      <vt:lpstr>Prezentace aplikace PowerPoint</vt:lpstr>
      <vt:lpstr>Filing a Tax Return for 2020 by a Taxpayer</vt:lpstr>
      <vt:lpstr>Forms for IncomeTax Return for 2020   https://www.financnisprava.cz/cs/danove-tiskopisy/databaze-aktualnich-danovych-tiskopisu </vt:lpstr>
      <vt:lpstr>Tax Declaration for 2021 at UCT Prague </vt:lpstr>
      <vt:lpstr>Prezentace aplikace PowerPoint</vt:lpstr>
      <vt:lpstr>Good news for 2021 !!!</vt:lpstr>
      <vt:lpstr>Useful Web Pages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Daň z příjmu</dc:title>
  <dc:creator>Mittnerova Anna</dc:creator>
  <cp:lastModifiedBy>Mittnerova Anna</cp:lastModifiedBy>
  <cp:revision>289</cp:revision>
  <cp:lastPrinted>2021-01-20T11:15:14Z</cp:lastPrinted>
  <dcterms:created xsi:type="dcterms:W3CDTF">2020-11-27T15:54:49Z</dcterms:created>
  <dcterms:modified xsi:type="dcterms:W3CDTF">2021-02-03T10:49:25Z</dcterms:modified>
</cp:coreProperties>
</file>