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2" r:id="rId3"/>
    <p:sldId id="264" r:id="rId4"/>
    <p:sldId id="265" r:id="rId5"/>
    <p:sldId id="261" r:id="rId6"/>
    <p:sldId id="305" r:id="rId7"/>
    <p:sldId id="306" r:id="rId8"/>
    <p:sldId id="307" r:id="rId9"/>
    <p:sldId id="308" r:id="rId10"/>
    <p:sldId id="269" r:id="rId11"/>
    <p:sldId id="316" r:id="rId12"/>
    <p:sldId id="283" r:id="rId13"/>
    <p:sldId id="309" r:id="rId14"/>
    <p:sldId id="312" r:id="rId15"/>
    <p:sldId id="311" r:id="rId16"/>
    <p:sldId id="289" r:id="rId17"/>
    <p:sldId id="292" r:id="rId18"/>
    <p:sldId id="313" r:id="rId19"/>
    <p:sldId id="284" r:id="rId20"/>
    <p:sldId id="310" r:id="rId21"/>
    <p:sldId id="300" r:id="rId22"/>
    <p:sldId id="317" r:id="rId23"/>
    <p:sldId id="262" r:id="rId2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67"/>
    <a:srgbClr val="212D65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1" autoAdjust="0"/>
    <p:restoredTop sz="94565" autoAdjust="0"/>
  </p:normalViewPr>
  <p:slideViewPr>
    <p:cSldViewPr snapToGrid="0">
      <p:cViewPr varScale="1">
        <p:scale>
          <a:sx n="102" d="100"/>
          <a:sy n="102" d="100"/>
        </p:scale>
        <p:origin x="792" y="108"/>
      </p:cViewPr>
      <p:guideLst>
        <p:guide orient="horz" pos="823"/>
        <p:guide pos="234"/>
        <p:guide pos="7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37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36EDFE-B37F-4D42-A3F9-C57704EEF679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09F003-74DC-48B4-9752-98E6FA52F0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0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283AB52-B1BF-46CA-80AC-6A1ABA2F081B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C60E4B2-80A4-47EF-BAFB-78D4139634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02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E4B2-80A4-47EF-BAFB-78D41396349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99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42967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429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4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5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41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7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389" y="365125"/>
            <a:ext cx="10515600" cy="1325563"/>
          </a:xfrm>
        </p:spPr>
        <p:txBody>
          <a:bodyPr/>
          <a:lstStyle>
            <a:lvl1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9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429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389" y="6356350"/>
            <a:ext cx="2743200" cy="365125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789" y="6356350"/>
            <a:ext cx="4114800" cy="365125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1789" y="6356350"/>
            <a:ext cx="2743200" cy="365125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7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4296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0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29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29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  <a:lvl2pPr>
              <a:defRPr>
                <a:solidFill>
                  <a:srgbClr val="142967"/>
                </a:solidFill>
              </a:defRPr>
            </a:lvl2pPr>
            <a:lvl3pPr>
              <a:defRPr>
                <a:solidFill>
                  <a:srgbClr val="142967"/>
                </a:solidFill>
              </a:defRPr>
            </a:lvl3pPr>
            <a:lvl4pPr>
              <a:defRPr>
                <a:solidFill>
                  <a:srgbClr val="142967"/>
                </a:solidFill>
              </a:defRPr>
            </a:lvl4pPr>
            <a:lvl5pPr>
              <a:defRPr>
                <a:solidFill>
                  <a:srgbClr val="142967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4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8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9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42967"/>
                </a:solidFill>
              </a:defRPr>
            </a:lvl1pPr>
            <a:lvl2pPr>
              <a:defRPr sz="2800">
                <a:solidFill>
                  <a:srgbClr val="142967"/>
                </a:solidFill>
              </a:defRPr>
            </a:lvl2pPr>
            <a:lvl3pPr>
              <a:defRPr sz="2400">
                <a:solidFill>
                  <a:srgbClr val="142967"/>
                </a:solidFill>
              </a:defRPr>
            </a:lvl3pPr>
            <a:lvl4pPr>
              <a:defRPr sz="2000">
                <a:solidFill>
                  <a:srgbClr val="142967"/>
                </a:solidFill>
              </a:defRPr>
            </a:lvl4pPr>
            <a:lvl5pPr>
              <a:defRPr sz="2000">
                <a:solidFill>
                  <a:srgbClr val="14296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296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50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296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4296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296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3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2967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967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2967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29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2.emf"/><Relationship Id="rId3" Type="http://schemas.openxmlformats.org/officeDocument/2006/relationships/image" Target="../media/image6.PNG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2.emf"/><Relationship Id="rId3" Type="http://schemas.openxmlformats.org/officeDocument/2006/relationships/image" Target="../media/image6.PNG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emf"/><Relationship Id="rId5" Type="http://schemas.openxmlformats.org/officeDocument/2006/relationships/image" Target="../media/image37.e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6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6.PN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6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6.emf"/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emf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72407" y="5978775"/>
            <a:ext cx="45448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7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Iveta Klimánková</a:t>
            </a:r>
            <a:r>
              <a:rPr lang="en-US" sz="27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cs-CZ" sz="27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6.6.2019</a:t>
            </a:r>
            <a:endParaRPr lang="en-US" sz="27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9391" y="1661701"/>
            <a:ext cx="1167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Fluoroalkylated</a:t>
            </a:r>
            <a:r>
              <a:rPr lang="en-US" sz="3200" b="1" dirty="0"/>
              <a:t> </a:t>
            </a:r>
            <a:r>
              <a:rPr lang="cs-CZ" sz="3200" b="1" dirty="0" err="1"/>
              <a:t>h</a:t>
            </a:r>
            <a:r>
              <a:rPr lang="en-US" sz="3200" b="1" dirty="0" err="1"/>
              <a:t>ypervalent</a:t>
            </a:r>
            <a:r>
              <a:rPr lang="en-US" sz="3200" b="1" dirty="0"/>
              <a:t> </a:t>
            </a:r>
            <a:r>
              <a:rPr lang="cs-CZ" sz="3200" b="1" dirty="0"/>
              <a:t>i</a:t>
            </a:r>
            <a:r>
              <a:rPr lang="en-US" sz="3200" b="1" dirty="0" err="1"/>
              <a:t>odine</a:t>
            </a:r>
            <a:r>
              <a:rPr lang="en-US" sz="3200" b="1" dirty="0"/>
              <a:t> </a:t>
            </a:r>
            <a:r>
              <a:rPr lang="cs-CZ" sz="3200" b="1" dirty="0"/>
              <a:t>r</a:t>
            </a:r>
            <a:r>
              <a:rPr lang="en-US" sz="3200" b="1" dirty="0" err="1"/>
              <a:t>eagents</a:t>
            </a:r>
            <a:r>
              <a:rPr lang="en-US" sz="3200" b="1" dirty="0"/>
              <a:t> and their </a:t>
            </a:r>
            <a:r>
              <a:rPr lang="cs-CZ" sz="3200" b="1" dirty="0"/>
              <a:t>use in thiol bioconjugation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2591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6" y="376055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Fluorolkylation of cysteine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05188"/>
              </p:ext>
            </p:extLst>
          </p:nvPr>
        </p:nvGraphicFramePr>
        <p:xfrm>
          <a:off x="2219850" y="1490306"/>
          <a:ext cx="5772522" cy="94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" name="CS ChemDraw Drawing" r:id="rId4" imgW="4816873" imgH="788899" progId="ChemDraw.Document.6.0">
                  <p:embed/>
                </p:oleObj>
              </mc:Choice>
              <mc:Fallback>
                <p:oleObj name="CS ChemDraw Drawing" r:id="rId4" imgW="4816873" imgH="788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850" y="1490306"/>
                        <a:ext cx="5772522" cy="940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61567"/>
              </p:ext>
            </p:extLst>
          </p:nvPr>
        </p:nvGraphicFramePr>
        <p:xfrm>
          <a:off x="6505194" y="2857109"/>
          <a:ext cx="1487178" cy="132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1" name="CS ChemDraw Drawing" r:id="rId6" imgW="1433765" imgH="1284671" progId="ChemDraw.Document.6.0">
                  <p:embed/>
                </p:oleObj>
              </mc:Choice>
              <mc:Fallback>
                <p:oleObj name="CS ChemDraw Drawing" r:id="rId6" imgW="1433765" imgH="12846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194" y="2857109"/>
                        <a:ext cx="1487178" cy="1328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55010"/>
              </p:ext>
            </p:extLst>
          </p:nvPr>
        </p:nvGraphicFramePr>
        <p:xfrm>
          <a:off x="8363521" y="2857109"/>
          <a:ext cx="1434398" cy="124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" name="CS ChemDraw Drawing" r:id="rId8" imgW="1479227" imgH="1284671" progId="ChemDraw.Document.6.0">
                  <p:embed/>
                </p:oleObj>
              </mc:Choice>
              <mc:Fallback>
                <p:oleObj name="CS ChemDraw Drawing" r:id="rId8" imgW="1479227" imgH="12846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3521" y="2857109"/>
                        <a:ext cx="1434398" cy="1244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95077"/>
              </p:ext>
            </p:extLst>
          </p:nvPr>
        </p:nvGraphicFramePr>
        <p:xfrm>
          <a:off x="6685646" y="4714440"/>
          <a:ext cx="2447905" cy="13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" name="CS ChemDraw Drawing" r:id="rId10" imgW="2090549" imgH="1148772" progId="ChemDraw.Document.6.0">
                  <p:embed/>
                </p:oleObj>
              </mc:Choice>
              <mc:Fallback>
                <p:oleObj name="CS ChemDraw Drawing" r:id="rId10" imgW="2090549" imgH="11487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646" y="4714440"/>
                        <a:ext cx="2447905" cy="134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15613"/>
              </p:ext>
            </p:extLst>
          </p:nvPr>
        </p:nvGraphicFramePr>
        <p:xfrm>
          <a:off x="10168187" y="2896178"/>
          <a:ext cx="1443632" cy="116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4" name="CS ChemDraw Drawing" r:id="rId12" imgW="1464418" imgH="1179393" progId="ChemDraw.Document.6.0">
                  <p:embed/>
                </p:oleObj>
              </mc:Choice>
              <mc:Fallback>
                <p:oleObj name="CS ChemDraw Drawing" r:id="rId12" imgW="1464418" imgH="11793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187" y="2896178"/>
                        <a:ext cx="1443632" cy="1166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e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20308"/>
              </p:ext>
            </p:extLst>
          </p:nvPr>
        </p:nvGraphicFramePr>
        <p:xfrm>
          <a:off x="547018" y="2769022"/>
          <a:ext cx="5411158" cy="277749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4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Reagent 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Precipitation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pH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co-so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[</a:t>
                      </a:r>
                      <a:r>
                        <a:rPr lang="cs-CZ" sz="1600" b="1" u="none" strike="noStrike" dirty="0">
                          <a:effectLst/>
                        </a:rPr>
                        <a:t>%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[</a:t>
                      </a:r>
                      <a:r>
                        <a:rPr lang="cs-CZ" sz="1600" b="1" u="none" strike="noStrike" dirty="0">
                          <a:effectLst/>
                        </a:rPr>
                        <a:t>%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 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effectLst/>
                        </a:rPr>
                        <a:t>Ph1-AcCl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effectLst/>
                        </a:rPr>
                        <a:t>DMSO</a:t>
                      </a:r>
                      <a:endParaRPr lang="cs-CZ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Ph1-AcCl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effectLst/>
                        </a:rPr>
                        <a:t>DMSO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NMT1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98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NMT1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91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NMT2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NMT2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94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17835"/>
              </p:ext>
            </p:extLst>
          </p:nvPr>
        </p:nvGraphicFramePr>
        <p:xfrm>
          <a:off x="9505959" y="4810234"/>
          <a:ext cx="2406616" cy="137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5" name="CS ChemDraw Drawing" r:id="rId14" imgW="2240022" imgH="1284327" progId="ChemDraw.Document.6.0">
                  <p:embed/>
                </p:oleObj>
              </mc:Choice>
              <mc:Fallback>
                <p:oleObj name="CS ChemDraw Drawing" r:id="rId14" imgW="2240022" imgH="12843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5959" y="4810234"/>
                        <a:ext cx="2406616" cy="1376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0441" y="5648258"/>
            <a:ext cx="474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/>
              <a:t>19</a:t>
            </a:r>
            <a:r>
              <a:rPr lang="cs-CZ" dirty="0"/>
              <a:t>F NMR yield to internal CF</a:t>
            </a:r>
            <a:r>
              <a:rPr lang="cs-CZ" baseline="-25000" dirty="0"/>
              <a:t>3</a:t>
            </a:r>
            <a:r>
              <a:rPr lang="cs-CZ" dirty="0"/>
              <a:t>COOK or CF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428020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6" y="376055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Reactivity of watersoluble reagents 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22300" y="37947600"/>
          <a:ext cx="62738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CS ChemDraw Drawing" r:id="rId4" imgW="4835471" imgH="1730900" progId="ChemDraw.Document.6.0">
                  <p:embed/>
                </p:oleObj>
              </mc:Choice>
              <mc:Fallback>
                <p:oleObj name="CS ChemDraw Drawing" r:id="rId4" imgW="4835471" imgH="17309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7947600"/>
                        <a:ext cx="6273800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8737"/>
              </p:ext>
            </p:extLst>
          </p:nvPr>
        </p:nvGraphicFramePr>
        <p:xfrm>
          <a:off x="3106738" y="1252538"/>
          <a:ext cx="525938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CS ChemDraw Drawing" r:id="rId6" imgW="5259092" imgH="1170103" progId="ChemDraw.Document.6.0">
                  <p:embed/>
                </p:oleObj>
              </mc:Choice>
              <mc:Fallback>
                <p:oleObj name="CS ChemDraw Drawing" r:id="rId6" imgW="5259092" imgH="11701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1252538"/>
                        <a:ext cx="5259387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08005"/>
              </p:ext>
            </p:extLst>
          </p:nvPr>
        </p:nvGraphicFramePr>
        <p:xfrm>
          <a:off x="3352981" y="3009399"/>
          <a:ext cx="4841785" cy="132965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5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pH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time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[</a:t>
                      </a:r>
                      <a:r>
                        <a:rPr lang="cs-CZ" sz="1600" b="1" dirty="0">
                          <a:effectLst/>
                        </a:rPr>
                        <a:t>%</a:t>
                      </a:r>
                      <a:r>
                        <a:rPr lang="en-US" sz="1600" b="1" dirty="0">
                          <a:effectLst/>
                        </a:rPr>
                        <a:t>]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 F</a:t>
                      </a:r>
                      <a:r>
                        <a:rPr lang="cs-CZ" sz="1600" b="1" baseline="30000" dirty="0">
                          <a:effectLst/>
                        </a:rPr>
                        <a:t>- </a:t>
                      </a:r>
                      <a:r>
                        <a:rPr lang="cs-CZ" sz="1600" b="1" dirty="0">
                          <a:effectLst/>
                        </a:rPr>
                        <a:t>or 3 HF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[</a:t>
                      </a:r>
                      <a:r>
                        <a:rPr lang="cs-CZ" sz="1600" b="1" dirty="0">
                          <a:effectLst/>
                        </a:rPr>
                        <a:t>%</a:t>
                      </a:r>
                      <a:r>
                        <a:rPr lang="en-US" sz="1600" b="1" dirty="0">
                          <a:effectLst/>
                        </a:rPr>
                        <a:t>]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[</a:t>
                      </a:r>
                      <a:r>
                        <a:rPr lang="cs-CZ" sz="1600" b="1" dirty="0">
                          <a:effectLst/>
                        </a:rPr>
                        <a:t>%</a:t>
                      </a:r>
                      <a:r>
                        <a:rPr lang="en-US" sz="1600" b="1" dirty="0">
                          <a:effectLst/>
                        </a:rPr>
                        <a:t>]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10 min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94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52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 min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99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 min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97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6274" y="4454888"/>
            <a:ext cx="34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/>
              <a:t>19</a:t>
            </a:r>
            <a:r>
              <a:rPr lang="cs-CZ" dirty="0"/>
              <a:t>F NMR yield to internal CF</a:t>
            </a:r>
            <a:r>
              <a:rPr lang="cs-CZ" baseline="-25000" dirty="0"/>
              <a:t>3</a:t>
            </a:r>
            <a:r>
              <a:rPr lang="cs-CZ" dirty="0"/>
              <a:t>COOK</a:t>
            </a:r>
          </a:p>
        </p:txBody>
      </p:sp>
    </p:spTree>
    <p:extLst>
      <p:ext uri="{BB962C8B-B14F-4D97-AF65-F5344CB8AC3E}">
        <p14:creationId xmlns:p14="http://schemas.microsoft.com/office/powerpoint/2010/main" val="4040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7" y="376055"/>
            <a:ext cx="5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58094"/>
              </p:ext>
            </p:extLst>
          </p:nvPr>
        </p:nvGraphicFramePr>
        <p:xfrm>
          <a:off x="2177313" y="1306108"/>
          <a:ext cx="7025843" cy="161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CS ChemDraw Drawing" r:id="rId4" imgW="5954104" imgH="1371371" progId="ChemDraw.Document.6.0">
                  <p:embed/>
                </p:oleObj>
              </mc:Choice>
              <mc:Fallback>
                <p:oleObj name="CS ChemDraw Drawing" r:id="rId4" imgW="5954104" imgH="1371371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13" y="1306108"/>
                        <a:ext cx="7025843" cy="1618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144638" y="3121198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The reaction mixture was further analyzed by LC-MS (I - Class - SYNAPT G2).</a:t>
            </a:r>
          </a:p>
          <a:p>
            <a:pPr algn="just"/>
            <a:r>
              <a:rPr lang="cs-CZ" dirty="0"/>
              <a:t>Lower concentration (cysteine 30 mM, DAVACAK 0.6 – 1.5 mM)</a:t>
            </a:r>
          </a:p>
          <a:p>
            <a:pPr algn="just"/>
            <a:r>
              <a:rPr lang="cs-CZ" dirty="0"/>
              <a:t>Higher excess of reagent (10 eq. – 30 eq.)</a:t>
            </a:r>
          </a:p>
          <a:p>
            <a:pPr algn="just"/>
            <a:r>
              <a:rPr lang="cs-CZ" dirty="0"/>
              <a:t>Identification of nonfluorinated side products</a:t>
            </a:r>
          </a:p>
          <a:p>
            <a:pPr algn="just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35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8418" y="391443"/>
            <a:ext cx="5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40524"/>
              </p:ext>
            </p:extLst>
          </p:nvPr>
        </p:nvGraphicFramePr>
        <p:xfrm>
          <a:off x="2616200" y="1341438"/>
          <a:ext cx="9170988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7" name="CS ChemDraw Drawing" r:id="rId4" imgW="10189275" imgH="5088108" progId="ChemDraw.Document.6.0">
                  <p:embed/>
                </p:oleObj>
              </mc:Choice>
              <mc:Fallback>
                <p:oleObj name="CS ChemDraw Drawing" r:id="rId4" imgW="10189275" imgH="50881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41438"/>
                        <a:ext cx="9170988" cy="457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22170"/>
              </p:ext>
            </p:extLst>
          </p:nvPr>
        </p:nvGraphicFramePr>
        <p:xfrm>
          <a:off x="515314" y="923199"/>
          <a:ext cx="1147012" cy="102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8" name="CS ChemDraw Drawing" r:id="rId6" imgW="1433765" imgH="1284671" progId="ChemDraw.Document.6.0">
                  <p:embed/>
                </p:oleObj>
              </mc:Choice>
              <mc:Fallback>
                <p:oleObj name="CS ChemDraw Drawing" r:id="rId6" imgW="1433765" imgH="12846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14" y="923199"/>
                        <a:ext cx="1147012" cy="102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59660"/>
              </p:ext>
            </p:extLst>
          </p:nvPr>
        </p:nvGraphicFramePr>
        <p:xfrm>
          <a:off x="478944" y="2106678"/>
          <a:ext cx="1183382" cy="102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9" name="CS ChemDraw Drawing" r:id="rId8" imgW="1479227" imgH="1284671" progId="ChemDraw.Document.6.0">
                  <p:embed/>
                </p:oleObj>
              </mc:Choice>
              <mc:Fallback>
                <p:oleObj name="CS ChemDraw Drawing" r:id="rId8" imgW="1479227" imgH="12846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4" y="2106678"/>
                        <a:ext cx="1183382" cy="102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15465"/>
              </p:ext>
            </p:extLst>
          </p:nvPr>
        </p:nvGraphicFramePr>
        <p:xfrm>
          <a:off x="308418" y="4380674"/>
          <a:ext cx="1672439" cy="91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0" name="CS ChemDraw Drawing" r:id="rId10" imgW="2090549" imgH="1148772" progId="ChemDraw.Document.6.0">
                  <p:embed/>
                </p:oleObj>
              </mc:Choice>
              <mc:Fallback>
                <p:oleObj name="CS ChemDraw Drawing" r:id="rId10" imgW="2090549" imgH="11487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18" y="4380674"/>
                        <a:ext cx="1672439" cy="9190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13090"/>
              </p:ext>
            </p:extLst>
          </p:nvPr>
        </p:nvGraphicFramePr>
        <p:xfrm>
          <a:off x="521238" y="3336927"/>
          <a:ext cx="1171534" cy="94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1" name="CS ChemDraw Drawing" r:id="rId12" imgW="1464418" imgH="1179393" progId="ChemDraw.Document.6.0">
                  <p:embed/>
                </p:oleObj>
              </mc:Choice>
              <mc:Fallback>
                <p:oleObj name="CS ChemDraw Drawing" r:id="rId12" imgW="1464418" imgH="11793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38" y="3336927"/>
                        <a:ext cx="1171534" cy="943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36984"/>
              </p:ext>
            </p:extLst>
          </p:nvPr>
        </p:nvGraphicFramePr>
        <p:xfrm>
          <a:off x="210996" y="5353350"/>
          <a:ext cx="1792018" cy="10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2" name="CS ChemDraw Drawing" r:id="rId14" imgW="2240022" imgH="1284327" progId="ChemDraw.Document.6.0">
                  <p:embed/>
                </p:oleObj>
              </mc:Choice>
              <mc:Fallback>
                <p:oleObj name="CS ChemDraw Drawing" r:id="rId14" imgW="2240022" imgH="12843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96" y="5353350"/>
                        <a:ext cx="1792018" cy="1027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9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7" y="407242"/>
            <a:ext cx="5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49746"/>
              </p:ext>
            </p:extLst>
          </p:nvPr>
        </p:nvGraphicFramePr>
        <p:xfrm>
          <a:off x="123454" y="1119930"/>
          <a:ext cx="84153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CS ChemDraw Drawing" r:id="rId4" imgW="7128876" imgH="1505205" progId="ChemDraw.Document.6.0">
                  <p:embed/>
                </p:oleObj>
              </mc:Choice>
              <mc:Fallback>
                <p:oleObj name="CS ChemDraw Drawing" r:id="rId4" imgW="7128876" imgH="150520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54" y="1119930"/>
                        <a:ext cx="8415338" cy="177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16941"/>
              </p:ext>
            </p:extLst>
          </p:nvPr>
        </p:nvGraphicFramePr>
        <p:xfrm>
          <a:off x="8538792" y="2275653"/>
          <a:ext cx="3526896" cy="9131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2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 = 0.15mM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[AUC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 = 1.5mM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[AUC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3460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21547"/>
              </p:ext>
            </p:extLst>
          </p:nvPr>
        </p:nvGraphicFramePr>
        <p:xfrm>
          <a:off x="655228" y="3766836"/>
          <a:ext cx="8652148" cy="17922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10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r>
                        <a:rPr lang="cs-CZ" sz="1600" dirty="0">
                          <a:effectLst/>
                        </a:rPr>
                        <a:t> [AUC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br>
                        <a:rPr lang="cs-CZ" sz="1600" dirty="0">
                          <a:effectLst/>
                        </a:rPr>
                      </a:b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pH = 4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pH = 8</a:t>
                      </a:r>
                      <a:endParaRPr lang="cs-CZ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NMT2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136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106</a:t>
                      </a:r>
                      <a:endParaRPr lang="cs-CZ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55341"/>
              </p:ext>
            </p:extLst>
          </p:nvPr>
        </p:nvGraphicFramePr>
        <p:xfrm>
          <a:off x="9782194" y="4653647"/>
          <a:ext cx="1672439" cy="91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CS ChemDraw Drawing" r:id="rId6" imgW="2090549" imgH="1148772" progId="ChemDraw.Document.6.0">
                  <p:embed/>
                </p:oleObj>
              </mc:Choice>
              <mc:Fallback>
                <p:oleObj name="CS ChemDraw Drawing" r:id="rId6" imgW="2090549" imgH="11487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194" y="4653647"/>
                        <a:ext cx="1672439" cy="9190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03005"/>
              </p:ext>
            </p:extLst>
          </p:nvPr>
        </p:nvGraphicFramePr>
        <p:xfrm>
          <a:off x="9690528" y="3516578"/>
          <a:ext cx="1792018" cy="10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CS ChemDraw Drawing" r:id="rId8" imgW="2240022" imgH="1284327" progId="ChemDraw.Document.6.0">
                  <p:embed/>
                </p:oleObj>
              </mc:Choice>
              <mc:Fallback>
                <p:oleObj name="CS ChemDraw Drawing" r:id="rId8" imgW="2240022" imgH="12843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528" y="3516578"/>
                        <a:ext cx="1792018" cy="1027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1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9337"/>
              </p:ext>
            </p:extLst>
          </p:nvPr>
        </p:nvGraphicFramePr>
        <p:xfrm>
          <a:off x="316875" y="992663"/>
          <a:ext cx="114681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CS ChemDraw Drawing" r:id="rId4" imgW="13593736" imgH="2759600" progId="ChemDraw.Document.6.0">
                  <p:embed/>
                </p:oleObj>
              </mc:Choice>
              <mc:Fallback>
                <p:oleObj name="CS ChemDraw Drawing" r:id="rId4" imgW="13593736" imgH="2759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75" y="992663"/>
                        <a:ext cx="11468100" cy="2330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6525"/>
              </p:ext>
            </p:extLst>
          </p:nvPr>
        </p:nvGraphicFramePr>
        <p:xfrm>
          <a:off x="1112428" y="3478708"/>
          <a:ext cx="9967143" cy="24812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effectLst/>
                        </a:rPr>
                        <a:t>2</a:t>
                      </a:r>
                      <a:r>
                        <a:rPr lang="cs-CZ" sz="1400" dirty="0">
                          <a:effectLst/>
                        </a:rPr>
                        <a:t> [AUC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41">
                <a:tc>
                  <a:txBody>
                    <a:bodyPr/>
                    <a:lstStyle/>
                    <a:p>
                      <a:br>
                        <a:rPr lang="cs-CZ" sz="1400" dirty="0">
                          <a:effectLst/>
                        </a:rPr>
                      </a:b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pH = 4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pH = 8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136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106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0.5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0.7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0.5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35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38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28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03565"/>
              </p:ext>
            </p:extLst>
          </p:nvPr>
        </p:nvGraphicFramePr>
        <p:xfrm>
          <a:off x="7419703" y="1509649"/>
          <a:ext cx="4237673" cy="75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CS ChemDraw Drawing" r:id="rId6" imgW="4423905" imgH="784427" progId="ChemDraw.Document.6.0">
                  <p:embed/>
                </p:oleObj>
              </mc:Choice>
              <mc:Fallback>
                <p:oleObj name="CS ChemDraw Drawing" r:id="rId6" imgW="4423905" imgH="7844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9703" y="1509649"/>
                        <a:ext cx="4237673" cy="75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15497" y="1014047"/>
            <a:ext cx="24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Decomposition of </a:t>
            </a:r>
            <a:r>
              <a:rPr lang="cs-CZ" b="1" dirty="0"/>
              <a:t>21</a:t>
            </a:r>
          </a:p>
        </p:txBody>
      </p:sp>
      <p:sp>
        <p:nvSpPr>
          <p:cNvPr id="11" name="TextovéPole 11"/>
          <p:cNvSpPr txBox="1"/>
          <p:nvPr/>
        </p:nvSpPr>
        <p:spPr>
          <a:xfrm>
            <a:off x="316875" y="345804"/>
            <a:ext cx="1030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 – Formation of oxidized side products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6" y="376055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in H</a:t>
            </a:r>
            <a:r>
              <a:rPr lang="cs-CZ" sz="2400" baseline="-25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aseline="30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aseline="300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91022"/>
              </p:ext>
            </p:extLst>
          </p:nvPr>
        </p:nvGraphicFramePr>
        <p:xfrm>
          <a:off x="830263" y="920750"/>
          <a:ext cx="985996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2" name="CS ChemDraw Drawing" r:id="rId4" imgW="8353931" imgH="1442932" progId="ChemDraw.Document.6.0">
                  <p:embed/>
                </p:oleObj>
              </mc:Choice>
              <mc:Fallback>
                <p:oleObj name="CS ChemDraw Drawing" r:id="rId4" imgW="8353931" imgH="1442932" progId="ChemDraw.Document.6.0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920750"/>
                        <a:ext cx="9859962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97"/>
          <p:cNvSpPr>
            <a:spLocks noChangeArrowheads="1"/>
          </p:cNvSpPr>
          <p:nvPr/>
        </p:nvSpPr>
        <p:spPr bwMode="auto">
          <a:xfrm flipV="1">
            <a:off x="6612765" y="4468926"/>
            <a:ext cx="18414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79402"/>
              </p:ext>
            </p:extLst>
          </p:nvPr>
        </p:nvGraphicFramePr>
        <p:xfrm>
          <a:off x="7087807" y="2824203"/>
          <a:ext cx="4462037" cy="311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3" name="MestReNova" r:id="rId6" imgW="9925115" imgH="6924630" progId="MestReNova.Document.1">
                  <p:embed/>
                </p:oleObj>
              </mc:Choice>
              <mc:Fallback>
                <p:oleObj name="MestReNova" r:id="rId6" imgW="9925115" imgH="6924630" progId="MestReNova.Document.1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807" y="2824203"/>
                        <a:ext cx="4462037" cy="3114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0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9" name="Rectangle 20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81763"/>
              </p:ext>
            </p:extLst>
          </p:nvPr>
        </p:nvGraphicFramePr>
        <p:xfrm>
          <a:off x="638832" y="2755037"/>
          <a:ext cx="5357829" cy="310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4" name="MestReNova" r:id="rId8" imgW="9925115" imgH="6924630" progId="MestReNova.Document.1">
                  <p:embed/>
                </p:oleObj>
              </mc:Choice>
              <mc:Fallback>
                <p:oleObj name="MestReNova" r:id="rId8" imgW="9925115" imgH="6924630" progId="MestReNova.Document.1">
                  <p:embed/>
                  <p:pic>
                    <p:nvPicPr>
                      <p:cNvPr id="0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32" y="2755037"/>
                        <a:ext cx="5357829" cy="3107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70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16572"/>
              </p:ext>
            </p:extLst>
          </p:nvPr>
        </p:nvGraphicFramePr>
        <p:xfrm>
          <a:off x="6397625" y="2080992"/>
          <a:ext cx="5371745" cy="37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MestReNova" r:id="rId4" imgW="9925115" imgH="6924630" progId="MestReNova.Document.1">
                  <p:embed/>
                </p:oleObj>
              </mc:Choice>
              <mc:Fallback>
                <p:oleObj name="MestReNova" r:id="rId4" imgW="9925115" imgH="6924630" progId="MestReNova.Document.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2080992"/>
                        <a:ext cx="5371745" cy="374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35962"/>
              </p:ext>
            </p:extLst>
          </p:nvPr>
        </p:nvGraphicFramePr>
        <p:xfrm>
          <a:off x="8893175" y="1990725"/>
          <a:ext cx="11398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5" name="CS ChemDraw Drawing" r:id="rId6" imgW="1139642" imgH="968836" progId="ChemDraw.Document.6.0">
                  <p:embed/>
                </p:oleObj>
              </mc:Choice>
              <mc:Fallback>
                <p:oleObj name="CS ChemDraw Drawing" r:id="rId6" imgW="1139642" imgH="968836" progId="ChemDraw.Document.6.0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175" y="1990725"/>
                        <a:ext cx="11398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2129"/>
              </p:ext>
            </p:extLst>
          </p:nvPr>
        </p:nvGraphicFramePr>
        <p:xfrm>
          <a:off x="1144588" y="1149350"/>
          <a:ext cx="48466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6" name="CS ChemDraw Drawing" r:id="rId8" imgW="4528949" imgH="693254" progId="ChemDraw.Document.6.0">
                  <p:embed/>
                </p:oleObj>
              </mc:Choice>
              <mc:Fallback>
                <p:oleObj name="CS ChemDraw Drawing" r:id="rId8" imgW="4528949" imgH="69325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149350"/>
                        <a:ext cx="4846637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295503"/>
              </p:ext>
            </p:extLst>
          </p:nvPr>
        </p:nvGraphicFramePr>
        <p:xfrm>
          <a:off x="652463" y="1944688"/>
          <a:ext cx="54832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7" name="CS ChemDraw Drawing" r:id="rId10" imgW="4646047" imgH="895898" progId="ChemDraw.Document.6.0">
                  <p:embed/>
                </p:oleObj>
              </mc:Choice>
              <mc:Fallback>
                <p:oleObj name="CS ChemDraw Drawing" r:id="rId10" imgW="4646047" imgH="89589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944688"/>
                        <a:ext cx="5483225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03071"/>
              </p:ext>
            </p:extLst>
          </p:nvPr>
        </p:nvGraphicFramePr>
        <p:xfrm>
          <a:off x="653219" y="3955592"/>
          <a:ext cx="4980122" cy="114141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6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Blank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effectLst/>
                        </a:rPr>
                        <a:t>2</a:t>
                      </a:r>
                      <a:r>
                        <a:rPr lang="cs-CZ" sz="1400" dirty="0">
                          <a:effectLst/>
                        </a:rPr>
                        <a:t> [AUC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1 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solidFill>
                            <a:srgbClr val="7030A0"/>
                          </a:solidFill>
                          <a:effectLst/>
                        </a:rPr>
                        <a:t>2 </a:t>
                      </a: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[AUC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24 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solidFill>
                            <a:srgbClr val="7030A0"/>
                          </a:solidFill>
                          <a:effectLst/>
                        </a:rPr>
                        <a:t>2 </a:t>
                      </a: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[AUC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 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solidFill>
                            <a:schemeClr val="accent5"/>
                          </a:solidFill>
                          <a:effectLst/>
                        </a:rPr>
                        <a:t>2 </a:t>
                      </a: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[AUC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24 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solidFill>
                            <a:schemeClr val="accent5"/>
                          </a:solidFill>
                          <a:effectLst/>
                        </a:rPr>
                        <a:t>2 </a:t>
                      </a: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[AUC</a:t>
                      </a:r>
                      <a:r>
                        <a:rPr lang="en-US" sz="1400" dirty="0">
                          <a:solidFill>
                            <a:schemeClr val="accent5"/>
                          </a:solidFill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29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31</a:t>
                      </a:r>
                      <a:endParaRPr lang="cs-CZ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14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21b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cs-CZ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7030A0"/>
                          </a:solidFill>
                          <a:effectLst/>
                        </a:rPr>
                        <a:t>12</a:t>
                      </a:r>
                      <a:endParaRPr lang="cs-CZ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5"/>
                          </a:solidFill>
                          <a:effectLst/>
                        </a:rPr>
                        <a:t>12</a:t>
                      </a:r>
                      <a:endParaRPr lang="cs-CZ" sz="14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ovéPole 11"/>
          <p:cNvSpPr txBox="1"/>
          <p:nvPr/>
        </p:nvSpPr>
        <p:spPr>
          <a:xfrm>
            <a:off x="301136" y="376055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in H</a:t>
            </a:r>
            <a:r>
              <a:rPr lang="cs-CZ" sz="2400" baseline="-25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aseline="30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aseline="300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01937"/>
              </p:ext>
            </p:extLst>
          </p:nvPr>
        </p:nvGraphicFramePr>
        <p:xfrm>
          <a:off x="600075" y="868363"/>
          <a:ext cx="10990263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CS ChemDraw Drawing" r:id="rId4" imgW="13026498" imgH="2450301" progId="ChemDraw.Document.6.0">
                  <p:embed/>
                </p:oleObj>
              </mc:Choice>
              <mc:Fallback>
                <p:oleObj name="CS ChemDraw Drawing" r:id="rId4" imgW="13026498" imgH="245030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868363"/>
                        <a:ext cx="10990263" cy="207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62712" y="2962244"/>
            <a:ext cx="660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Unselective – functional group is transfer also on Lysine, N-term…</a:t>
            </a:r>
          </a:p>
        </p:txBody>
      </p:sp>
      <p:sp>
        <p:nvSpPr>
          <p:cNvPr id="10" name="TextovéPole 11"/>
          <p:cNvSpPr txBox="1"/>
          <p:nvPr/>
        </p:nvSpPr>
        <p:spPr>
          <a:xfrm>
            <a:off x="301137" y="407242"/>
            <a:ext cx="1148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 – Formation of </a:t>
            </a:r>
            <a:r>
              <a:rPr lang="cs-CZ" sz="2400" i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-acylated side products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24228"/>
              </p:ext>
            </p:extLst>
          </p:nvPr>
        </p:nvGraphicFramePr>
        <p:xfrm>
          <a:off x="1073238" y="3538961"/>
          <a:ext cx="9967143" cy="22529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14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10</a:t>
                      </a:r>
                      <a:r>
                        <a:rPr lang="cs-CZ" sz="1400" baseline="30000" dirty="0">
                          <a:effectLst/>
                        </a:rPr>
                        <a:t>2</a:t>
                      </a:r>
                      <a:r>
                        <a:rPr lang="cs-CZ" sz="1400" dirty="0">
                          <a:effectLst/>
                        </a:rPr>
                        <a:t> [AUC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41">
                <a:tc>
                  <a:txBody>
                    <a:bodyPr/>
                    <a:lstStyle/>
                    <a:p>
                      <a:br>
                        <a:rPr lang="cs-CZ" sz="1400" dirty="0">
                          <a:effectLst/>
                        </a:rPr>
                      </a:b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pH = 4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pH = 8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Blank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NMT2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136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106</a:t>
                      </a:r>
                      <a:endParaRPr lang="cs-CZ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96153"/>
              </p:ext>
            </p:extLst>
          </p:nvPr>
        </p:nvGraphicFramePr>
        <p:xfrm>
          <a:off x="806450" y="1249363"/>
          <a:ext cx="500062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CS ChemDraw Drawing" r:id="rId4" imgW="4539281" imgH="4154021" progId="ChemDraw.Document.6.0">
                  <p:embed/>
                </p:oleObj>
              </mc:Choice>
              <mc:Fallback>
                <p:oleObj name="CS ChemDraw Drawing" r:id="rId4" imgW="4539281" imgH="415402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249363"/>
                        <a:ext cx="5000625" cy="456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52473"/>
              </p:ext>
            </p:extLst>
          </p:nvPr>
        </p:nvGraphicFramePr>
        <p:xfrm>
          <a:off x="6622761" y="2369672"/>
          <a:ext cx="5411158" cy="307755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Reagent 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Precipitation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pH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co-so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[</a:t>
                      </a:r>
                      <a:r>
                        <a:rPr lang="cs-CZ" sz="1600" b="1" u="none" strike="noStrike" dirty="0">
                          <a:effectLst/>
                        </a:rPr>
                        <a:t>%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]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 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DMSO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2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effectLst/>
                        </a:rPr>
                        <a:t>Ph1-AcCl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effectLst/>
                        </a:rPr>
                        <a:t>DMSO</a:t>
                      </a:r>
                      <a:endParaRPr lang="cs-CZ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Ph1-AcCl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Yes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dirty="0">
                          <a:effectLst/>
                        </a:rPr>
                        <a:t>DMSO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NMT1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98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NMT1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NMT2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NMT2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No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CH</a:t>
                      </a:r>
                      <a:r>
                        <a:rPr lang="cs-CZ" sz="1600" u="none" strike="noStrike" baseline="-25000" dirty="0">
                          <a:effectLst/>
                        </a:rPr>
                        <a:t>3</a:t>
                      </a:r>
                      <a:r>
                        <a:rPr lang="cs-CZ" sz="1600" u="none" strike="noStrike" dirty="0">
                          <a:effectLst/>
                        </a:rPr>
                        <a:t>CN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78719"/>
              </p:ext>
            </p:extLst>
          </p:nvPr>
        </p:nvGraphicFramePr>
        <p:xfrm>
          <a:off x="6749608" y="1340763"/>
          <a:ext cx="5162967" cy="84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CS ChemDraw Drawing" r:id="rId6" imgW="4816873" imgH="788899" progId="ChemDraw.Document.6.0">
                  <p:embed/>
                </p:oleObj>
              </mc:Choice>
              <mc:Fallback>
                <p:oleObj name="CS ChemDraw Drawing" r:id="rId6" imgW="4816873" imgH="788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608" y="1340763"/>
                        <a:ext cx="5162967" cy="840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1"/>
          <p:cNvSpPr txBox="1"/>
          <p:nvPr/>
        </p:nvSpPr>
        <p:spPr>
          <a:xfrm>
            <a:off x="301137" y="407242"/>
            <a:ext cx="1148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 of DAVACAK – Formation of </a:t>
            </a:r>
            <a:r>
              <a:rPr lang="cs-CZ" sz="2400" i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-acylated side products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18389" y="376055"/>
            <a:ext cx="90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Hypervalent iodine reagents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41402"/>
              </p:ext>
            </p:extLst>
          </p:nvPr>
        </p:nvGraphicFramePr>
        <p:xfrm>
          <a:off x="3885494" y="1075874"/>
          <a:ext cx="1458193" cy="150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CS ChemDraw Drawing" r:id="rId4" imgW="531420" imgH="549787" progId="ChemDraw.Document.6.0">
                  <p:embed/>
                </p:oleObj>
              </mc:Choice>
              <mc:Fallback>
                <p:oleObj name="CS ChemDraw Drawing" r:id="rId4" imgW="531420" imgH="549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5494" y="1075874"/>
                        <a:ext cx="1458193" cy="150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651" y="136724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88274" y="1367245"/>
            <a:ext cx="251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Hypervalent </a:t>
            </a:r>
            <a:r>
              <a:rPr lang="el-GR" dirty="0"/>
              <a:t>λ</a:t>
            </a:r>
            <a:r>
              <a:rPr lang="cs-CZ" baseline="30000" dirty="0"/>
              <a:t>3</a:t>
            </a:r>
            <a:r>
              <a:rPr lang="cs-CZ" dirty="0"/>
              <a:t> - iodanes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T-shape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3cb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Nonclasical </a:t>
            </a:r>
            <a:r>
              <a:rPr lang="el-GR" dirty="0"/>
              <a:t>σ</a:t>
            </a:r>
            <a:r>
              <a:rPr lang="cs-CZ" dirty="0"/>
              <a:t>-hole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51" y="2743067"/>
            <a:ext cx="5429250" cy="1714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23609" y="461868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a) IH</a:t>
            </a:r>
            <a:r>
              <a:rPr lang="cs-CZ" baseline="-25000" dirty="0"/>
              <a:t>3</a:t>
            </a:r>
            <a:r>
              <a:rPr lang="cs-CZ" dirty="0"/>
              <a:t>;</a:t>
            </a:r>
            <a:r>
              <a:rPr lang="cs-CZ" baseline="-25000" dirty="0"/>
              <a:t> </a:t>
            </a:r>
            <a:r>
              <a:rPr lang="cs-CZ" dirty="0"/>
              <a:t>b) IF</a:t>
            </a:r>
            <a:r>
              <a:rPr lang="cs-CZ" baseline="-250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419" y="5977829"/>
            <a:ext cx="5346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H. P. D. E. Magalhães, O. Sala, H. P. Lüthi, </a:t>
            </a:r>
            <a:r>
              <a:rPr lang="cs-CZ" sz="1400" b="1" dirty="0"/>
              <a:t>2018</a:t>
            </a:r>
            <a:r>
              <a:rPr lang="cs-CZ" sz="1400" dirty="0"/>
              <a:t>, pp. 1–28.</a:t>
            </a:r>
          </a:p>
          <a:p>
            <a:r>
              <a:rPr lang="cs-CZ" sz="1400" dirty="0"/>
              <a:t>D. P. Hari, P. Caramenti, J. Waser, </a:t>
            </a:r>
            <a:r>
              <a:rPr lang="cs-CZ" sz="1400" i="1" dirty="0"/>
              <a:t>Acc. Chem. Res.</a:t>
            </a:r>
            <a:r>
              <a:rPr lang="cs-CZ" sz="1400" dirty="0"/>
              <a:t> </a:t>
            </a:r>
            <a:r>
              <a:rPr lang="cs-CZ" sz="1400" b="1" dirty="0"/>
              <a:t>2018</a:t>
            </a:r>
            <a:r>
              <a:rPr lang="cs-CZ" sz="1400" dirty="0"/>
              <a:t>, </a:t>
            </a:r>
            <a:r>
              <a:rPr lang="cs-CZ" sz="1400" i="1" dirty="0"/>
              <a:t>51</a:t>
            </a:r>
            <a:r>
              <a:rPr lang="cs-CZ" sz="1400" dirty="0"/>
              <a:t>, 3212–3225.</a:t>
            </a:r>
          </a:p>
          <a:p>
            <a:endParaRPr lang="cs-CZ" sz="1400" dirty="0"/>
          </a:p>
          <a:p>
            <a:endParaRPr lang="cs-CZ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43422"/>
              </p:ext>
            </p:extLst>
          </p:nvPr>
        </p:nvGraphicFramePr>
        <p:xfrm>
          <a:off x="7951788" y="1420813"/>
          <a:ext cx="25542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" name="CS ChemDraw Drawing" r:id="rId7" imgW="2553776" imgH="847043" progId="ChemDraw.Document.6.0">
                  <p:embed/>
                </p:oleObj>
              </mc:Choice>
              <mc:Fallback>
                <p:oleObj name="CS ChemDraw Drawing" r:id="rId7" imgW="2553776" imgH="847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1788" y="1420813"/>
                        <a:ext cx="255428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51243" y="997913"/>
            <a:ext cx="225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1) Oxidation reagents: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1243" y="2485599"/>
            <a:ext cx="210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2) Transfer reagents:</a:t>
            </a:r>
          </a:p>
          <a:p>
            <a:endParaRPr lang="cs-CZ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73932"/>
              </p:ext>
            </p:extLst>
          </p:nvPr>
        </p:nvGraphicFramePr>
        <p:xfrm>
          <a:off x="7038975" y="3021013"/>
          <a:ext cx="454183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3" name="CS ChemDraw Drawing" r:id="rId9" imgW="4541348" imgH="2299609" progId="ChemDraw.Document.6.0">
                  <p:embed/>
                </p:oleObj>
              </mc:Choice>
              <mc:Fallback>
                <p:oleObj name="CS ChemDraw Drawing" r:id="rId9" imgW="4541348" imgH="2299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8975" y="3021013"/>
                        <a:ext cx="4541838" cy="230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33743" y="5355919"/>
            <a:ext cx="3783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Cyclic structure – enhanced the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90176"/>
              </p:ext>
            </p:extLst>
          </p:nvPr>
        </p:nvGraphicFramePr>
        <p:xfrm>
          <a:off x="5082341" y="4457567"/>
          <a:ext cx="967167" cy="114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4" name="CS ChemDraw Drawing" r:id="rId11" imgW="533142" imgH="628918" progId="ChemDraw.Document.6.0">
                  <p:embed/>
                </p:oleObj>
              </mc:Choice>
              <mc:Fallback>
                <p:oleObj name="CS ChemDraw Drawing" r:id="rId11" imgW="533142" imgH="6289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2341" y="4457567"/>
                        <a:ext cx="967167" cy="114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7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24187"/>
              </p:ext>
            </p:extLst>
          </p:nvPr>
        </p:nvGraphicFramePr>
        <p:xfrm>
          <a:off x="1768295" y="1253698"/>
          <a:ext cx="87963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CS ChemDraw Drawing" r:id="rId4" imgW="8796149" imgH="1499356" progId="ChemDraw.Document.6.0">
                  <p:embed/>
                </p:oleObj>
              </mc:Choice>
              <mc:Fallback>
                <p:oleObj name="CS ChemDraw Drawing" r:id="rId4" imgW="8796149" imgH="14993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295" y="1253698"/>
                        <a:ext cx="8796338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10516"/>
              </p:ext>
            </p:extLst>
          </p:nvPr>
        </p:nvGraphicFramePr>
        <p:xfrm>
          <a:off x="958941" y="2901585"/>
          <a:ext cx="4753882" cy="331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MestReNova" r:id="rId6" imgW="9925115" imgH="6924630" progId="MestReNova.Document.1">
                  <p:embed/>
                </p:oleObj>
              </mc:Choice>
              <mc:Fallback>
                <p:oleObj name="MestReNova" r:id="rId6" imgW="9925115" imgH="6924630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8941" y="2901585"/>
                        <a:ext cx="4753882" cy="331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37531"/>
              </p:ext>
            </p:extLst>
          </p:nvPr>
        </p:nvGraphicFramePr>
        <p:xfrm>
          <a:off x="6166464" y="2935574"/>
          <a:ext cx="4780210" cy="333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MestReNova" r:id="rId8" imgW="9925115" imgH="6924630" progId="MestReNova.Document.1">
                  <p:embed/>
                </p:oleObj>
              </mc:Choice>
              <mc:Fallback>
                <p:oleObj name="MestReNova" r:id="rId8" imgW="9925115" imgH="6924630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66464" y="2935574"/>
                        <a:ext cx="4780210" cy="333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11"/>
          <p:cNvSpPr txBox="1"/>
          <p:nvPr/>
        </p:nvSpPr>
        <p:spPr>
          <a:xfrm>
            <a:off x="301136" y="376055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in H</a:t>
            </a:r>
            <a:r>
              <a:rPr lang="cs-CZ" sz="2400" baseline="-25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aseline="30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aseline="300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5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8836" y="3566011"/>
            <a:ext cx="10186941" cy="966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01136" y="433077"/>
            <a:ext cx="118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651" y="1184366"/>
            <a:ext cx="6380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Thiol fluoroalkylation by hypervalent iodine reagent is usefull: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In organic solvents at low temperature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966651" y="3664268"/>
            <a:ext cx="9919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The </a:t>
            </a:r>
            <a:r>
              <a:rPr lang="cs-CZ" b="1" dirty="0"/>
              <a:t>excess of reagent</a:t>
            </a:r>
            <a:r>
              <a:rPr lang="cs-CZ" dirty="0"/>
              <a:t>, </a:t>
            </a:r>
            <a:r>
              <a:rPr lang="cs-CZ" b="1" dirty="0"/>
              <a:t>lower concenration </a:t>
            </a:r>
            <a:r>
              <a:rPr lang="cs-CZ" dirty="0"/>
              <a:t>and </a:t>
            </a:r>
            <a:r>
              <a:rPr lang="cs-CZ" b="1" dirty="0"/>
              <a:t>longer reaction time </a:t>
            </a:r>
            <a:r>
              <a:rPr lang="cs-CZ" dirty="0"/>
              <a:t>are unsuitable for this reaction, </a:t>
            </a:r>
          </a:p>
          <a:p>
            <a:r>
              <a:rPr lang="cs-CZ" dirty="0"/>
              <a:t>due to the formation of side products</a:t>
            </a:r>
            <a:r>
              <a:rPr lang="cs-CZ" b="1" dirty="0"/>
              <a:t> </a:t>
            </a:r>
          </a:p>
          <a:p>
            <a:r>
              <a:rPr lang="cs-CZ" b="1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90878"/>
              </p:ext>
            </p:extLst>
          </p:nvPr>
        </p:nvGraphicFramePr>
        <p:xfrm>
          <a:off x="2320245" y="1889222"/>
          <a:ext cx="31432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7" name="CS ChemDraw Drawing" r:id="rId4" imgW="3236735" imgH="916885" progId="ChemDraw.Document.6.0">
                  <p:embed/>
                </p:oleObj>
              </mc:Choice>
              <mc:Fallback>
                <p:oleObj name="CS ChemDraw Drawing" r:id="rId4" imgW="3236735" imgH="9168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245" y="1889222"/>
                        <a:ext cx="3143250" cy="890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66651" y="2804144"/>
            <a:ext cx="485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2.   In water at rt with water soluble reagents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70633"/>
              </p:ext>
            </p:extLst>
          </p:nvPr>
        </p:nvGraphicFramePr>
        <p:xfrm>
          <a:off x="5842862" y="1889221"/>
          <a:ext cx="31432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8" name="CS ChemDraw Drawing" r:id="rId6" imgW="3236735" imgH="916885" progId="ChemDraw.Document.6.0">
                  <p:embed/>
                </p:oleObj>
              </mc:Choice>
              <mc:Fallback>
                <p:oleObj name="CS ChemDraw Drawing" r:id="rId6" imgW="3236735" imgH="9168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62" y="1889221"/>
                        <a:ext cx="3143250" cy="890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75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05132" y="467696"/>
            <a:ext cx="1071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</a:t>
            </a:r>
            <a:r>
              <a:rPr lang="en-US" sz="2400" dirty="0" err="1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fluoroalkylation</a:t>
            </a:r>
            <a:r>
              <a:rPr lang="en-US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 err="1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hypervalent</a:t>
            </a:r>
            <a:r>
              <a:rPr lang="en-US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iodine reagents in aqueous media</a:t>
            </a:r>
          </a:p>
        </p:txBody>
      </p:sp>
      <p:graphicFrame>
        <p:nvGraphicFramePr>
          <p:cNvPr id="12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626193"/>
              </p:ext>
            </p:extLst>
          </p:nvPr>
        </p:nvGraphicFramePr>
        <p:xfrm>
          <a:off x="2428875" y="1601788"/>
          <a:ext cx="6638925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CS ChemDraw Drawing" r:id="rId5" imgW="5967536" imgH="1610483" progId="ChemDraw.Document.6.0">
                  <p:embed/>
                </p:oleObj>
              </mc:Choice>
              <mc:Fallback>
                <p:oleObj name="CS ChemDraw Drawing" r:id="rId5" imgW="5967536" imgH="16104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601788"/>
                        <a:ext cx="6638925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37864"/>
              </p:ext>
            </p:extLst>
          </p:nvPr>
        </p:nvGraphicFramePr>
        <p:xfrm>
          <a:off x="8224838" y="2520950"/>
          <a:ext cx="203993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CS ChemDraw Drawing" r:id="rId7" imgW="1765440" imgH="1425600" progId="ChemDraw.Document.6.0">
                  <p:embed/>
                </p:oleObj>
              </mc:Choice>
              <mc:Fallback>
                <p:oleObj name="CS ChemDraw Drawing" r:id="rId7" imgW="1765440" imgH="1425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4838" y="2520950"/>
                        <a:ext cx="203993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6046" y="4371703"/>
            <a:ext cx="356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Only solvent acesible aminoacids</a:t>
            </a:r>
          </a:p>
        </p:txBody>
      </p:sp>
      <p:sp>
        <p:nvSpPr>
          <p:cNvPr id="9" name="TextovéPole 12"/>
          <p:cNvSpPr txBox="1"/>
          <p:nvPr/>
        </p:nvSpPr>
        <p:spPr>
          <a:xfrm>
            <a:off x="11586844" y="37605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0F0FE990-B5F8-4DB0-87CA-8A88C1781787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1137" y="6270581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rgbClr val="00205B"/>
                </a:solidFill>
              </a:rPr>
              <a:t>IOCB Prague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168187" y="6270582"/>
            <a:ext cx="1744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000" b="1" dirty="0">
                <a:solidFill>
                  <a:srgbClr val="00205B"/>
                </a:solidFill>
              </a:rPr>
              <a:t>Iveta Klimánková</a:t>
            </a:r>
            <a:r>
              <a:rPr lang="en-US" sz="1000" dirty="0">
                <a:solidFill>
                  <a:srgbClr val="00205B"/>
                </a:solidFill>
              </a:rPr>
              <a:t> | </a:t>
            </a:r>
            <a:r>
              <a:rPr lang="cs-CZ" sz="1000" dirty="0">
                <a:solidFill>
                  <a:srgbClr val="00205B"/>
                </a:solidFill>
              </a:rPr>
              <a:t>27.2.2019</a:t>
            </a:r>
            <a:endParaRPr lang="en-US" sz="1000" dirty="0">
              <a:solidFill>
                <a:srgbClr val="00205B"/>
              </a:solidFill>
            </a:endParaRPr>
          </a:p>
        </p:txBody>
      </p:sp>
      <p:sp>
        <p:nvSpPr>
          <p:cNvPr id="6" name="TextovéPole 11"/>
          <p:cNvSpPr txBox="1"/>
          <p:nvPr/>
        </p:nvSpPr>
        <p:spPr>
          <a:xfrm>
            <a:off x="444828" y="345277"/>
            <a:ext cx="5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2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986" y="807663"/>
            <a:ext cx="5860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Petr </a:t>
            </a:r>
            <a:r>
              <a:rPr lang="en-US" dirty="0" err="1"/>
              <a:t>Beier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Jiří Václavík, Sonia Rahimi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Martin Hubálek and Michal Korecký from MS department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Václav Matoušek (CF Plus Chemicals) </a:t>
            </a:r>
            <a:endParaRPr lang="en-US" dirty="0"/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8" y="2891619"/>
            <a:ext cx="1989633" cy="49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09" y="2934447"/>
            <a:ext cx="1201157" cy="413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8" y="3503713"/>
            <a:ext cx="1960125" cy="635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56" y="2185851"/>
            <a:ext cx="5948970" cy="3906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5" y="4142688"/>
            <a:ext cx="3001337" cy="22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1849648" y="86757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11"/>
          <p:cNvSpPr txBox="1"/>
          <p:nvPr/>
        </p:nvSpPr>
        <p:spPr>
          <a:xfrm>
            <a:off x="301137" y="388354"/>
            <a:ext cx="1161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Fluoroalkylated hypervalent iodine regents and their reactivity</a:t>
            </a:r>
            <a:endParaRPr lang="en-US" sz="2800" dirty="0"/>
          </a:p>
        </p:txBody>
      </p:sp>
      <p:graphicFrame>
        <p:nvGraphicFramePr>
          <p:cNvPr id="8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32552"/>
              </p:ext>
            </p:extLst>
          </p:nvPr>
        </p:nvGraphicFramePr>
        <p:xfrm>
          <a:off x="722887" y="1068618"/>
          <a:ext cx="423703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CS ChemDraw Drawing" r:id="rId4" imgW="4237581" imgH="1383412" progId="ChemDraw.Document.6.0">
                  <p:embed/>
                </p:oleObj>
              </mc:Choice>
              <mc:Fallback>
                <p:oleObj name="CS ChemDraw Drawing" r:id="rId4" imgW="4237581" imgH="1383412" progId="ChemDraw.Document.6.0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87" y="1068618"/>
                        <a:ext cx="4237038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84983"/>
              </p:ext>
            </p:extLst>
          </p:nvPr>
        </p:nvGraphicFramePr>
        <p:xfrm>
          <a:off x="6856585" y="1070205"/>
          <a:ext cx="43227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CS ChemDraw Drawing" r:id="rId6" imgW="4323338" imgH="1381692" progId="ChemDraw.Document.6.0">
                  <p:embed/>
                </p:oleObj>
              </mc:Choice>
              <mc:Fallback>
                <p:oleObj name="CS ChemDraw Drawing" r:id="rId6" imgW="4323338" imgH="1381692" progId="ChemDraw.Document.6.0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585" y="1070205"/>
                        <a:ext cx="4322763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09348"/>
              </p:ext>
            </p:extLst>
          </p:nvPr>
        </p:nvGraphicFramePr>
        <p:xfrm>
          <a:off x="3784600" y="2738438"/>
          <a:ext cx="412115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CS ChemDraw Drawing" r:id="rId8" imgW="4120483" imgH="2680125" progId="ChemDraw.Document.6.0">
                  <p:embed/>
                </p:oleObj>
              </mc:Choice>
              <mc:Fallback>
                <p:oleObj name="CS ChemDraw Drawing" r:id="rId8" imgW="4120483" imgH="2680125" progId="ChemDraw.Document.6.0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738438"/>
                        <a:ext cx="412115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94042" y="3029926"/>
            <a:ext cx="4110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 reaction with amines and carboxylates</a:t>
            </a:r>
          </a:p>
          <a:p>
            <a:r>
              <a:rPr lang="cs-CZ" dirty="0"/>
              <a:t>Reaction with alcohols – harsh conditions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137" y="5996734"/>
            <a:ext cx="110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dirty="0"/>
              <a:t>Charpentier, J.; Früh, N.; Togni, A., </a:t>
            </a:r>
            <a:r>
              <a:rPr lang="cs-CZ" sz="1200" i="1" dirty="0"/>
              <a:t>Chem. Rev. </a:t>
            </a:r>
            <a:r>
              <a:rPr lang="cs-CZ" sz="1200" b="1" dirty="0"/>
              <a:t>2015</a:t>
            </a:r>
            <a:r>
              <a:rPr lang="cs-CZ" sz="1200" dirty="0"/>
              <a:t>, </a:t>
            </a:r>
            <a:r>
              <a:rPr lang="cs-CZ" sz="1200" i="1" dirty="0"/>
              <a:t>115</a:t>
            </a:r>
            <a:r>
              <a:rPr lang="cs-CZ" sz="1200" dirty="0"/>
              <a:t> (2), 650-682.</a:t>
            </a:r>
          </a:p>
          <a:p>
            <a:pPr algn="just"/>
            <a:r>
              <a:rPr lang="cs-CZ" sz="1200" dirty="0"/>
              <a:t>Matoušek, V.; Václavík, J.; Hájek, P.; Charpentier, J.; Blastik, Z. E.; Pietrasiak, E.; Budinská, A.; Togni, A.; Beier, P., </a:t>
            </a:r>
            <a:r>
              <a:rPr lang="cs-CZ" sz="1200" i="1" dirty="0"/>
              <a:t>Chem. Eur. J. </a:t>
            </a:r>
            <a:r>
              <a:rPr lang="cs-CZ" sz="1200" b="1" dirty="0"/>
              <a:t>2016,</a:t>
            </a:r>
            <a:r>
              <a:rPr lang="cs-CZ" sz="1200" dirty="0"/>
              <a:t> </a:t>
            </a:r>
            <a:r>
              <a:rPr lang="cs-CZ" sz="1200" i="1" dirty="0"/>
              <a:t>22</a:t>
            </a:r>
            <a:r>
              <a:rPr lang="cs-CZ" sz="1200" dirty="0"/>
              <a:t> (1), 417-424.</a:t>
            </a:r>
          </a:p>
        </p:txBody>
      </p:sp>
    </p:spTree>
    <p:extLst>
      <p:ext uri="{BB962C8B-B14F-4D97-AF65-F5344CB8AC3E}">
        <p14:creationId xmlns:p14="http://schemas.microsoft.com/office/powerpoint/2010/main" val="15603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6" y="376055"/>
            <a:ext cx="1189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Reaction with thiols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01901"/>
              </p:ext>
            </p:extLst>
          </p:nvPr>
        </p:nvGraphicFramePr>
        <p:xfrm>
          <a:off x="155848" y="1037775"/>
          <a:ext cx="11641771" cy="426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S ChemDraw Drawing" r:id="rId4" imgW="11986045" imgH="4391758" progId="ChemDraw.Document.6.0">
                  <p:embed/>
                </p:oleObj>
              </mc:Choice>
              <mc:Fallback>
                <p:oleObj name="CS ChemDraw Drawing" r:id="rId4" imgW="11986045" imgH="4391758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48" y="1037775"/>
                        <a:ext cx="11641771" cy="42657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382" y="5833463"/>
            <a:ext cx="11608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I. Kieltsch, P. Eisenberger, A. Togni, </a:t>
            </a:r>
            <a:r>
              <a:rPr lang="cs-CZ" sz="1200" i="1" dirty="0"/>
              <a:t>Angew. Chemie Int. Ed.</a:t>
            </a:r>
            <a:r>
              <a:rPr lang="cs-CZ" sz="1200" dirty="0"/>
              <a:t> </a:t>
            </a:r>
            <a:r>
              <a:rPr lang="cs-CZ" sz="1200" b="1" dirty="0"/>
              <a:t>2007</a:t>
            </a:r>
            <a:r>
              <a:rPr lang="cs-CZ" sz="1200" dirty="0"/>
              <a:t>, </a:t>
            </a:r>
            <a:r>
              <a:rPr lang="cs-CZ" sz="1200" i="1" dirty="0"/>
              <a:t>46</a:t>
            </a:r>
            <a:r>
              <a:rPr lang="cs-CZ" sz="1200" dirty="0"/>
              <a:t>, 754–757.</a:t>
            </a:r>
          </a:p>
          <a:p>
            <a:r>
              <a:rPr lang="cs-CZ" sz="1200" dirty="0"/>
              <a:t>V. Matoušek, J. Václavík, P. Hájek, J. Charpentier, Z. E. Blastik, E. Pietrasiak, A. Budinská, A. Togni, P. Beier,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2016</a:t>
            </a:r>
            <a:r>
              <a:rPr lang="cs-CZ" sz="1200" dirty="0"/>
              <a:t>, </a:t>
            </a:r>
            <a:r>
              <a:rPr lang="cs-CZ" sz="1200" i="1" dirty="0"/>
              <a:t>22</a:t>
            </a:r>
            <a:r>
              <a:rPr lang="cs-CZ" sz="1200" dirty="0"/>
              <a:t>, 417–424.</a:t>
            </a:r>
          </a:p>
          <a:p>
            <a:r>
              <a:rPr lang="cs-CZ" sz="1200" dirty="0"/>
              <a:t>S. Capone, I. Kieltsch, O. Flögel, G. Lelais, A. Togni, D. Seebach, </a:t>
            </a:r>
            <a:r>
              <a:rPr lang="cs-CZ" sz="1200" i="1" dirty="0"/>
              <a:t>Helv. Chim. Acta</a:t>
            </a:r>
            <a:r>
              <a:rPr lang="cs-CZ" sz="1200" dirty="0"/>
              <a:t> </a:t>
            </a:r>
            <a:r>
              <a:rPr lang="cs-CZ" sz="1200" b="1" dirty="0"/>
              <a:t>2008</a:t>
            </a:r>
            <a:r>
              <a:rPr lang="cs-CZ" sz="1200" dirty="0"/>
              <a:t>, </a:t>
            </a:r>
            <a:r>
              <a:rPr lang="cs-CZ" sz="1200" i="1" dirty="0"/>
              <a:t>91</a:t>
            </a:r>
            <a:r>
              <a:rPr lang="cs-CZ" sz="1200" dirty="0"/>
              <a:t>, 2035–2056.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11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4125" y="360666"/>
            <a:ext cx="1189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Late stage fluoroalkylation of thiols by hypervalent iodine reagents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E91AE03-5604-4D1E-9156-FDAAE3BFB557}" type="slidenum">
              <a:rPr lang="cs-CZ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3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13230"/>
              </p:ext>
            </p:extLst>
          </p:nvPr>
        </p:nvGraphicFramePr>
        <p:xfrm>
          <a:off x="2247900" y="1862138"/>
          <a:ext cx="81661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4" imgW="6284735" imgH="2544570" progId="ChemDraw.Document.6.0">
                  <p:embed/>
                </p:oleObj>
              </mc:Choice>
              <mc:Fallback>
                <p:oleObj name="CS ChemDraw Drawing" r:id="rId4" imgW="6284735" imgH="2544570" progId="ChemDraw.Document.6.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862138"/>
                        <a:ext cx="8166100" cy="329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125" y="5692848"/>
            <a:ext cx="1160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M. A. Danielson, J. J. Falke, </a:t>
            </a:r>
            <a:r>
              <a:rPr lang="cs-CZ" sz="1200" i="1" dirty="0"/>
              <a:t>Annu Rev Biophys Biomol Struct.</a:t>
            </a:r>
            <a:r>
              <a:rPr lang="cs-CZ" sz="1200" dirty="0"/>
              <a:t> </a:t>
            </a:r>
            <a:r>
              <a:rPr lang="cs-CZ" sz="1200" b="1" dirty="0"/>
              <a:t>1996</a:t>
            </a:r>
            <a:r>
              <a:rPr lang="cs-CZ" sz="1200" dirty="0"/>
              <a:t>, </a:t>
            </a:r>
            <a:r>
              <a:rPr lang="cs-CZ" sz="1200" i="1" dirty="0"/>
              <a:t>25</a:t>
            </a:r>
            <a:r>
              <a:rPr lang="cs-CZ" sz="1200" dirty="0"/>
              <a:t>, 163–195. </a:t>
            </a:r>
          </a:p>
          <a:p>
            <a:r>
              <a:rPr lang="cs-CZ" sz="1200" dirty="0"/>
              <a:t>E. N. G. Marsh, </a:t>
            </a:r>
            <a:r>
              <a:rPr lang="cs-CZ" sz="1200" i="1" dirty="0"/>
              <a:t>Acc. Chem. Res.</a:t>
            </a:r>
            <a:r>
              <a:rPr lang="cs-CZ" sz="1200" dirty="0"/>
              <a:t> </a:t>
            </a:r>
            <a:r>
              <a:rPr lang="cs-CZ" sz="1200" b="1" dirty="0"/>
              <a:t>2014</a:t>
            </a:r>
            <a:r>
              <a:rPr lang="cs-CZ" sz="1200" dirty="0"/>
              <a:t>, </a:t>
            </a:r>
            <a:r>
              <a:rPr lang="cs-CZ" sz="1200" i="1" dirty="0"/>
              <a:t>47</a:t>
            </a:r>
            <a:r>
              <a:rPr lang="cs-CZ" sz="1200" dirty="0"/>
              <a:t>, 2878–2886. </a:t>
            </a:r>
          </a:p>
          <a:p>
            <a:r>
              <a:rPr lang="cs-CZ" sz="1200" dirty="0"/>
              <a:t>L. K. Charkoudian, C. W. Liu, S. Capone, S. Kapur, D. E. Cane, A. Togni, D. Seebach, C. Khosla, </a:t>
            </a:r>
            <a:r>
              <a:rPr lang="cs-CZ" sz="1200" i="1" dirty="0"/>
              <a:t>Protein Sci.</a:t>
            </a:r>
            <a:r>
              <a:rPr lang="cs-CZ" sz="1200" dirty="0"/>
              <a:t> </a:t>
            </a:r>
            <a:r>
              <a:rPr lang="cs-CZ" sz="1200" b="1" dirty="0"/>
              <a:t>2011</a:t>
            </a:r>
            <a:r>
              <a:rPr lang="cs-CZ" sz="1200" dirty="0"/>
              <a:t>, </a:t>
            </a:r>
            <a:r>
              <a:rPr lang="cs-CZ" sz="1200" i="1" dirty="0"/>
              <a:t>20</a:t>
            </a:r>
            <a:r>
              <a:rPr lang="cs-CZ" sz="1200" dirty="0"/>
              <a:t>, 1244–1255. </a:t>
            </a:r>
          </a:p>
          <a:p>
            <a:r>
              <a:rPr lang="cs-CZ" sz="1200" dirty="0"/>
              <a:t>J. Václavík, R. Zschoche, I. Klimánková, V. Matoušek, P. Beier, D. Hilvert, A. Togni,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2017</a:t>
            </a:r>
            <a:r>
              <a:rPr lang="cs-CZ" sz="1200" dirty="0"/>
              <a:t>, </a:t>
            </a:r>
            <a:r>
              <a:rPr lang="cs-CZ" sz="1200" i="1" dirty="0"/>
              <a:t>23</a:t>
            </a:r>
            <a:r>
              <a:rPr lang="cs-CZ" sz="1200" dirty="0"/>
              <a:t>, 6490–6494.</a:t>
            </a:r>
          </a:p>
        </p:txBody>
      </p:sp>
    </p:spTree>
    <p:extLst>
      <p:ext uri="{BB962C8B-B14F-4D97-AF65-F5344CB8AC3E}">
        <p14:creationId xmlns:p14="http://schemas.microsoft.com/office/powerpoint/2010/main" val="75680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7" y="376055"/>
            <a:ext cx="90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Labeling of Retro-aldolase RA95.5-8 S25C K210M (RA-CM) 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02" y="1698815"/>
            <a:ext cx="3902785" cy="390278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571212" y="5113176"/>
            <a:ext cx="1212980" cy="4105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3937" y="5523722"/>
            <a:ext cx="537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Cys25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7331" y="2255356"/>
            <a:ext cx="537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Lys83 </a:t>
            </a:r>
            <a:r>
              <a:rPr lang="cs-CZ" sz="1600" dirty="0"/>
              <a:t>in hydrophobic pocket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responsible for catalytic activity of the enzyme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49078" y="2593910"/>
            <a:ext cx="1418253" cy="113833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4125" y="6158141"/>
            <a:ext cx="1160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J. Václavík, R. Zschoche, I. Klimánková, V. Matoušek, P. Beier, D. Hilvert, A. Togni,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2017</a:t>
            </a:r>
            <a:r>
              <a:rPr lang="cs-CZ" sz="1200" dirty="0"/>
              <a:t>, </a:t>
            </a:r>
            <a:r>
              <a:rPr lang="cs-CZ" sz="1200" i="1" dirty="0"/>
              <a:t>23</a:t>
            </a:r>
            <a:r>
              <a:rPr lang="cs-CZ" sz="1200" dirty="0"/>
              <a:t>, 6490–6494.</a:t>
            </a:r>
          </a:p>
        </p:txBody>
      </p:sp>
    </p:spTree>
    <p:extLst>
      <p:ext uri="{BB962C8B-B14F-4D97-AF65-F5344CB8AC3E}">
        <p14:creationId xmlns:p14="http://schemas.microsoft.com/office/powerpoint/2010/main" val="403644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7" y="376055"/>
            <a:ext cx="90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Reagents used for labeling RA-CM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03316" y="1275329"/>
          <a:ext cx="3270142" cy="211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8" name="CS ChemDraw Drawing" r:id="rId4" imgW="3270142" imgH="2113480" progId="ChemDraw.Document.6.0">
                  <p:embed/>
                </p:oleObj>
              </mc:Choice>
              <mc:Fallback>
                <p:oleObj name="CS ChemDraw Drawing" r:id="rId4" imgW="3270142" imgH="2113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16" y="1275329"/>
                        <a:ext cx="3270142" cy="2113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096000" y="1514101"/>
          <a:ext cx="3338513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9" name="CS ChemDraw Drawing" r:id="rId6" imgW="3337302" imgH="1465639" progId="ChemDraw.Document.6.0">
                  <p:embed/>
                </p:oleObj>
              </mc:Choice>
              <mc:Fallback>
                <p:oleObj name="CS ChemDraw Drawing" r:id="rId6" imgW="3337302" imgH="14656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14101"/>
                        <a:ext cx="3338513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29004"/>
              </p:ext>
            </p:extLst>
          </p:nvPr>
        </p:nvGraphicFramePr>
        <p:xfrm>
          <a:off x="722887" y="4063955"/>
          <a:ext cx="315595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" name="CS ChemDraw Drawing" r:id="rId8" imgW="3155799" imgH="1391325" progId="ChemDraw.Document.6.0">
                  <p:embed/>
                </p:oleObj>
              </mc:Choice>
              <mc:Fallback>
                <p:oleObj name="CS ChemDraw Drawing" r:id="rId8" imgW="3155799" imgH="13913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87" y="4063955"/>
                        <a:ext cx="315595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073902" y="3594189"/>
          <a:ext cx="16637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" name="CS ChemDraw Drawing" r:id="rId10" imgW="1663829" imgH="1476649" progId="ChemDraw.Document.6.0">
                  <p:embed/>
                </p:oleObj>
              </mc:Choice>
              <mc:Fallback>
                <p:oleObj name="CS ChemDraw Drawing" r:id="rId10" imgW="1663829" imgH="14766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902" y="3594189"/>
                        <a:ext cx="1663700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8601746" y="3206508"/>
          <a:ext cx="1811580" cy="232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2" name="CS ChemDraw Drawing" r:id="rId12" imgW="1811580" imgH="2320596" progId="ChemDraw.Document.6.0">
                  <p:embed/>
                </p:oleObj>
              </mc:Choice>
              <mc:Fallback>
                <p:oleObj name="CS ChemDraw Drawing" r:id="rId12" imgW="1811580" imgH="23205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746" y="3206508"/>
                        <a:ext cx="1811580" cy="2320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04125" y="6131338"/>
            <a:ext cx="1160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J. Václavík, R. Zschoche, I. Klimánková, V. Matoušek, P. Beier, D. Hilvert, A. Togni,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2017</a:t>
            </a:r>
            <a:r>
              <a:rPr lang="cs-CZ" sz="1200" dirty="0"/>
              <a:t>, </a:t>
            </a:r>
            <a:r>
              <a:rPr lang="cs-CZ" sz="1200" i="1" dirty="0"/>
              <a:t>23</a:t>
            </a:r>
            <a:r>
              <a:rPr lang="cs-CZ" sz="1200" dirty="0"/>
              <a:t>, 6490–6494.</a:t>
            </a:r>
          </a:p>
        </p:txBody>
      </p:sp>
    </p:spTree>
    <p:extLst>
      <p:ext uri="{BB962C8B-B14F-4D97-AF65-F5344CB8AC3E}">
        <p14:creationId xmlns:p14="http://schemas.microsoft.com/office/powerpoint/2010/main" val="222159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137" y="376055"/>
            <a:ext cx="90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Labeling of RA-CM 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44" y="2190124"/>
            <a:ext cx="2325091" cy="2325091"/>
          </a:xfrm>
          <a:prstGeom prst="rect">
            <a:avLst/>
          </a:prstGeom>
        </p:spPr>
      </p:pic>
      <p:sp>
        <p:nvSpPr>
          <p:cNvPr id="17" name="32-Point Star 16"/>
          <p:cNvSpPr/>
          <p:nvPr/>
        </p:nvSpPr>
        <p:spPr>
          <a:xfrm>
            <a:off x="5063192" y="2613609"/>
            <a:ext cx="365450" cy="36545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100027" y="3080872"/>
          <a:ext cx="2575129" cy="54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CS ChemDraw Drawing" r:id="rId5" imgW="2575129" imgH="543594" progId="ChemDraw.Document.6.0">
                  <p:embed/>
                </p:oleObj>
              </mc:Choice>
              <mc:Fallback>
                <p:oleObj name="CS ChemDraw Drawing" r:id="rId5" imgW="2575129" imgH="54359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027" y="3080872"/>
                        <a:ext cx="2575129" cy="543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owchart: Decision 18"/>
          <p:cNvSpPr/>
          <p:nvPr/>
        </p:nvSpPr>
        <p:spPr>
          <a:xfrm>
            <a:off x="5387591" y="2683924"/>
            <a:ext cx="238878" cy="224820"/>
          </a:xfrm>
          <a:prstGeom prst="flowChartDecision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t="48789" r="41325"/>
          <a:stretch/>
        </p:blipFill>
        <p:spPr>
          <a:xfrm>
            <a:off x="6913983" y="2806982"/>
            <a:ext cx="1567543" cy="1344267"/>
          </a:xfrm>
          <a:prstGeom prst="rect">
            <a:avLst/>
          </a:prstGeom>
        </p:spPr>
      </p:pic>
      <p:sp>
        <p:nvSpPr>
          <p:cNvPr id="21" name="32-Point Star 20"/>
          <p:cNvSpPr/>
          <p:nvPr/>
        </p:nvSpPr>
        <p:spPr>
          <a:xfrm>
            <a:off x="7013062" y="3909526"/>
            <a:ext cx="365450" cy="36545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315200" y="3844212"/>
            <a:ext cx="102637" cy="13062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71993" y="316800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t="48789" r="41325"/>
          <a:stretch/>
        </p:blipFill>
        <p:spPr>
          <a:xfrm>
            <a:off x="9986865" y="2806981"/>
            <a:ext cx="1567543" cy="1344267"/>
          </a:xfrm>
          <a:prstGeom prst="rect">
            <a:avLst/>
          </a:prstGeom>
        </p:spPr>
      </p:pic>
      <p:sp>
        <p:nvSpPr>
          <p:cNvPr id="25" name="32-Point Star 24"/>
          <p:cNvSpPr/>
          <p:nvPr/>
        </p:nvSpPr>
        <p:spPr>
          <a:xfrm>
            <a:off x="10125269" y="3909526"/>
            <a:ext cx="365450" cy="36545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388082" y="3844211"/>
            <a:ext cx="102637" cy="13062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2-Point Star 26"/>
          <p:cNvSpPr/>
          <p:nvPr/>
        </p:nvSpPr>
        <p:spPr>
          <a:xfrm>
            <a:off x="11633719" y="2543294"/>
            <a:ext cx="365450" cy="36545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481319" y="2806981"/>
            <a:ext cx="172616" cy="13062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1775" y="6536950"/>
            <a:ext cx="1160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J. Václavík, R. Zschoche, I. Klimánková, V. Matoušek, P. Beier, D. Hilvert, A. Togni,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2017</a:t>
            </a:r>
            <a:r>
              <a:rPr lang="cs-CZ" sz="1200" dirty="0"/>
              <a:t>, </a:t>
            </a:r>
            <a:r>
              <a:rPr lang="cs-CZ" sz="1200" i="1" dirty="0"/>
              <a:t>23</a:t>
            </a:r>
            <a:r>
              <a:rPr lang="cs-CZ" sz="1200" dirty="0"/>
              <a:t>, 6490–6494.</a:t>
            </a:r>
          </a:p>
        </p:txBody>
      </p:sp>
    </p:spTree>
    <p:extLst>
      <p:ext uri="{BB962C8B-B14F-4D97-AF65-F5344CB8AC3E}">
        <p14:creationId xmlns:p14="http://schemas.microsoft.com/office/powerpoint/2010/main" val="6516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71178" y="417547"/>
            <a:ext cx="90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MALDI spectra after trypsin digestion of labeled RA-CM </a:t>
            </a:r>
            <a:endParaRPr lang="en-US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57376" y="376055"/>
            <a:ext cx="255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D2B6593-F27B-4AD8-95B0-4313CCD59440}" type="slidenum">
              <a:rPr lang="en-US" sz="1000" b="1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000" b="1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001770" y="1357169"/>
          <a:ext cx="1247872" cy="110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CS ChemDraw Drawing" r:id="rId4" imgW="1663829" imgH="1476649" progId="ChemDraw.Document.6.0">
                  <p:embed/>
                </p:oleObj>
              </mc:Choice>
              <mc:Fallback>
                <p:oleObj name="CS ChemDraw Drawing" r:id="rId4" imgW="1663829" imgH="14766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70" y="1357169"/>
                        <a:ext cx="1247872" cy="110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716823" y="895110"/>
          <a:ext cx="1358685" cy="174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2" name="CS ChemDraw Drawing" r:id="rId6" imgW="1811580" imgH="2320596" progId="ChemDraw.Document.6.0">
                  <p:embed/>
                </p:oleObj>
              </mc:Choice>
              <mc:Fallback>
                <p:oleObj name="CS ChemDraw Drawing" r:id="rId6" imgW="1811580" imgH="23205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823" y="895110"/>
                        <a:ext cx="1358685" cy="1740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015535" y="2404754"/>
          <a:ext cx="23669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CS ChemDraw Drawing" r:id="rId8" imgW="3155799" imgH="1391325" progId="ChemDraw.Document.6.0">
                  <p:embed/>
                </p:oleObj>
              </mc:Choice>
              <mc:Fallback>
                <p:oleObj name="CS ChemDraw Drawing" r:id="rId8" imgW="3155799" imgH="13913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535" y="2404754"/>
                        <a:ext cx="2366962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095217" y="3578274"/>
          <a:ext cx="2452607" cy="158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CS ChemDraw Drawing" r:id="rId10" imgW="3270142" imgH="2113480" progId="ChemDraw.Document.6.0">
                  <p:embed/>
                </p:oleObj>
              </mc:Choice>
              <mc:Fallback>
                <p:oleObj name="CS ChemDraw Drawing" r:id="rId10" imgW="3270142" imgH="2113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217" y="3578274"/>
                        <a:ext cx="2452607" cy="1585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824178" y="5241470"/>
          <a:ext cx="25019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CS ChemDraw Drawing" r:id="rId12" imgW="3335580" imgH="1467016" progId="ChemDraw.Document.6.0">
                  <p:embed/>
                </p:oleObj>
              </mc:Choice>
              <mc:Fallback>
                <p:oleObj name="CS ChemDraw Drawing" r:id="rId12" imgW="3335580" imgH="14670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78" y="5241470"/>
                        <a:ext cx="250190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46" y="899275"/>
            <a:ext cx="7145430" cy="53862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125" y="6506974"/>
            <a:ext cx="1160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J. Václavík, R. Zschoche, I. Klimánková, V. Matoušek, P. Beier, D. Hilvert, A. Togni, </a:t>
            </a:r>
            <a:r>
              <a:rPr lang="cs-CZ" sz="1200" i="1" dirty="0"/>
              <a:t>Chem. - A Eur. J.</a:t>
            </a:r>
            <a:r>
              <a:rPr lang="cs-CZ" sz="1200" dirty="0"/>
              <a:t> </a:t>
            </a:r>
            <a:r>
              <a:rPr lang="cs-CZ" sz="1200" b="1" dirty="0"/>
              <a:t>2017</a:t>
            </a:r>
            <a:r>
              <a:rPr lang="cs-CZ" sz="1200" dirty="0"/>
              <a:t>, </a:t>
            </a:r>
            <a:r>
              <a:rPr lang="cs-CZ" sz="1200" i="1" dirty="0"/>
              <a:t>23</a:t>
            </a:r>
            <a:r>
              <a:rPr lang="cs-CZ" sz="1200" dirty="0"/>
              <a:t>, 6490–6494.</a:t>
            </a:r>
          </a:p>
        </p:txBody>
      </p:sp>
    </p:spTree>
    <p:extLst>
      <p:ext uri="{BB962C8B-B14F-4D97-AF65-F5344CB8AC3E}">
        <p14:creationId xmlns:p14="http://schemas.microsoft.com/office/powerpoint/2010/main" val="1146311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5">
      <a:dk1>
        <a:srgbClr val="142967"/>
      </a:dk1>
      <a:lt1>
        <a:sysClr val="window" lastClr="FFFFFF"/>
      </a:lt1>
      <a:dk2>
        <a:srgbClr val="57575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4019</TotalTime>
  <Words>1381</Words>
  <Application>Microsoft Office PowerPoint</Application>
  <PresentationFormat>Widescreen</PresentationFormat>
  <Paragraphs>490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Motiv Office</vt:lpstr>
      <vt:lpstr>CS ChemDraw Drawing</vt:lpstr>
      <vt:lpstr>MestReNova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DB</dc:creator>
  <cp:lastModifiedBy>NovakovaM</cp:lastModifiedBy>
  <cp:revision>248</cp:revision>
  <cp:lastPrinted>2019-06-04T15:07:23Z</cp:lastPrinted>
  <dcterms:created xsi:type="dcterms:W3CDTF">2016-10-05T10:45:36Z</dcterms:created>
  <dcterms:modified xsi:type="dcterms:W3CDTF">2019-06-07T10:54:55Z</dcterms:modified>
</cp:coreProperties>
</file>