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56" r:id="rId2"/>
    <p:sldId id="326" r:id="rId3"/>
    <p:sldId id="408" r:id="rId4"/>
    <p:sldId id="412" r:id="rId5"/>
    <p:sldId id="413" r:id="rId6"/>
    <p:sldId id="407" r:id="rId7"/>
    <p:sldId id="400" r:id="rId8"/>
    <p:sldId id="402" r:id="rId9"/>
    <p:sldId id="370" r:id="rId10"/>
    <p:sldId id="384" r:id="rId11"/>
    <p:sldId id="404" r:id="rId12"/>
    <p:sldId id="398" r:id="rId13"/>
    <p:sldId id="390" r:id="rId14"/>
    <p:sldId id="391" r:id="rId15"/>
    <p:sldId id="392" r:id="rId16"/>
    <p:sldId id="393" r:id="rId17"/>
    <p:sldId id="403" r:id="rId18"/>
    <p:sldId id="401" r:id="rId19"/>
    <p:sldId id="406" r:id="rId20"/>
    <p:sldId id="338" r:id="rId21"/>
    <p:sldId id="389" r:id="rId22"/>
    <p:sldId id="371" r:id="rId23"/>
    <p:sldId id="399" r:id="rId24"/>
    <p:sldId id="394" r:id="rId25"/>
    <p:sldId id="3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odni" id="{48386C79-53C5-4A6A-905F-5EF3FE362766}">
          <p14:sldIdLst>
            <p14:sldId id="256"/>
          </p14:sldIdLst>
        </p14:section>
        <p14:section name="intro" id="{83AEFB82-7409-4B12-8F3E-975EF01BEB04}">
          <p14:sldIdLst>
            <p14:sldId id="326"/>
            <p14:sldId id="408"/>
            <p14:sldId id="412"/>
            <p14:sldId id="413"/>
            <p14:sldId id="407"/>
            <p14:sldId id="400"/>
            <p14:sldId id="402"/>
            <p14:sldId id="370"/>
            <p14:sldId id="384"/>
          </p14:sldIdLst>
        </p14:section>
        <p14:section name="azurin" id="{F1B24FCB-2B49-4F1B-9F93-C2A0BE867F37}">
          <p14:sldIdLst>
            <p14:sldId id="404"/>
            <p14:sldId id="398"/>
            <p14:sldId id="390"/>
          </p14:sldIdLst>
        </p14:section>
        <p14:section name="2 azurins" id="{0A9C1C11-FF50-4F18-9974-1E37A8842E06}">
          <p14:sldIdLst>
            <p14:sldId id="391"/>
            <p14:sldId id="392"/>
            <p14:sldId id="393"/>
            <p14:sldId id="403"/>
            <p14:sldId id="401"/>
            <p14:sldId id="406"/>
          </p14:sldIdLst>
        </p14:section>
        <p14:section name="end" id="{AA3D20E8-EDA0-43B5-BDE6-E9A12F6D4918}">
          <p14:sldIdLst>
            <p14:sldId id="338"/>
          </p14:sldIdLst>
        </p14:section>
        <p14:section name="add" id="{92FEFB7D-596F-49DC-9896-41DD1F4A8FD6}">
          <p14:sldIdLst>
            <p14:sldId id="389"/>
            <p14:sldId id="371"/>
            <p14:sldId id="399"/>
            <p14:sldId id="394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663300"/>
    <a:srgbClr val="003300"/>
    <a:srgbClr val="A05A20"/>
    <a:srgbClr val="EA9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1" autoAdjust="0"/>
    <p:restoredTop sz="94410" autoAdjust="0"/>
  </p:normalViewPr>
  <p:slideViewPr>
    <p:cSldViewPr snapToGrid="0">
      <p:cViewPr varScale="1">
        <p:scale>
          <a:sx n="101" d="100"/>
          <a:sy n="101" d="100"/>
        </p:scale>
        <p:origin x="1686" y="96"/>
      </p:cViewPr>
      <p:guideLst>
        <p:guide orient="horz" pos="414"/>
        <p:guide pos="290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69F19-603F-4735-B4F6-1FBA680E1992}" type="doc">
      <dgm:prSet loTypeId="urn:microsoft.com/office/officeart/2008/layout/LinedList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FDAB89D-DA59-4BF2-BF6C-3FAA96C7052C}">
      <dgm:prSet custT="1"/>
      <dgm:spPr/>
      <dgm:t>
        <a:bodyPr/>
        <a:lstStyle/>
        <a:p>
          <a:r>
            <a:rPr lang="en-US" sz="2800" b="1" dirty="0"/>
            <a:t>Introduction </a:t>
          </a:r>
          <a:endParaRPr lang="en-GB" sz="2800" dirty="0"/>
        </a:p>
      </dgm:t>
    </dgm:pt>
    <dgm:pt modelId="{B9C4CE51-1563-438E-9DC5-4A80DE5A361D}" type="parTrans" cxnId="{11748A6A-F838-4151-9727-D36D886E5AB1}">
      <dgm:prSet/>
      <dgm:spPr/>
      <dgm:t>
        <a:bodyPr/>
        <a:lstStyle/>
        <a:p>
          <a:endParaRPr lang="en-GB"/>
        </a:p>
      </dgm:t>
    </dgm:pt>
    <dgm:pt modelId="{4C7FB582-D704-4209-BE0C-823215D419B2}" type="sibTrans" cxnId="{11748A6A-F838-4151-9727-D36D886E5AB1}">
      <dgm:prSet/>
      <dgm:spPr/>
      <dgm:t>
        <a:bodyPr/>
        <a:lstStyle/>
        <a:p>
          <a:endParaRPr lang="en-GB"/>
        </a:p>
      </dgm:t>
    </dgm:pt>
    <dgm:pt modelId="{F85BA34A-C5AE-4F12-83DC-4E945C1F056A}">
      <dgm:prSet custT="1"/>
      <dgm:spPr/>
      <dgm:t>
        <a:bodyPr/>
        <a:lstStyle/>
        <a:p>
          <a:r>
            <a:rPr lang="en-US" sz="2000" dirty="0"/>
            <a:t>ET in biology </a:t>
          </a:r>
          <a:endParaRPr lang="en-US" sz="2000" i="1" dirty="0"/>
        </a:p>
      </dgm:t>
    </dgm:pt>
    <dgm:pt modelId="{E072F371-1E74-46D9-85DF-9644A1A88DDB}" type="parTrans" cxnId="{6061EFE1-A3B2-43FC-9145-0627C2D7654B}">
      <dgm:prSet/>
      <dgm:spPr/>
      <dgm:t>
        <a:bodyPr/>
        <a:lstStyle/>
        <a:p>
          <a:endParaRPr lang="en-GB"/>
        </a:p>
      </dgm:t>
    </dgm:pt>
    <dgm:pt modelId="{682FDEFC-AC2B-4D62-BEBC-3DA5CDF1A037}" type="sibTrans" cxnId="{6061EFE1-A3B2-43FC-9145-0627C2D7654B}">
      <dgm:prSet/>
      <dgm:spPr/>
      <dgm:t>
        <a:bodyPr/>
        <a:lstStyle/>
        <a:p>
          <a:endParaRPr lang="en-GB"/>
        </a:p>
      </dgm:t>
    </dgm:pt>
    <dgm:pt modelId="{734CD7E4-214F-4B7C-A2F5-68EB676B04DE}">
      <dgm:prSet custT="1"/>
      <dgm:spPr/>
      <dgm:t>
        <a:bodyPr/>
        <a:lstStyle/>
        <a:p>
          <a:r>
            <a:rPr lang="en-US" sz="2800" b="1" dirty="0"/>
            <a:t>Results</a:t>
          </a:r>
          <a:r>
            <a:rPr lang="cs-CZ" sz="2800" b="1" dirty="0"/>
            <a:t> </a:t>
          </a:r>
          <a:endParaRPr lang="en-GB" sz="2800" dirty="0"/>
        </a:p>
      </dgm:t>
    </dgm:pt>
    <dgm:pt modelId="{2B1A272E-6994-4806-AA1C-A4692BA7C039}" type="parTrans" cxnId="{13927275-6F70-4AAA-8EFB-1490B9BF6413}">
      <dgm:prSet/>
      <dgm:spPr/>
      <dgm:t>
        <a:bodyPr/>
        <a:lstStyle/>
        <a:p>
          <a:endParaRPr lang="en-GB"/>
        </a:p>
      </dgm:t>
    </dgm:pt>
    <dgm:pt modelId="{F7B47707-6969-4462-A419-CE761FB73548}" type="sibTrans" cxnId="{13927275-6F70-4AAA-8EFB-1490B9BF6413}">
      <dgm:prSet/>
      <dgm:spPr/>
      <dgm:t>
        <a:bodyPr/>
        <a:lstStyle/>
        <a:p>
          <a:endParaRPr lang="en-GB"/>
        </a:p>
      </dgm:t>
    </dgm:pt>
    <dgm:pt modelId="{839F8CA2-A320-41D3-A616-AC6BCDDA1611}">
      <dgm:prSet custT="1"/>
      <dgm:spPr/>
      <dgm:t>
        <a:bodyPr/>
        <a:lstStyle/>
        <a:p>
          <a:r>
            <a:rPr lang="en-US" sz="2000" dirty="0"/>
            <a:t>Experimental</a:t>
          </a:r>
          <a:r>
            <a:rPr lang="en-US" sz="1800" dirty="0"/>
            <a:t> work</a:t>
          </a:r>
        </a:p>
      </dgm:t>
    </dgm:pt>
    <dgm:pt modelId="{E5622EF8-7738-496A-A041-8DF68532C095}" type="parTrans" cxnId="{DD324A68-7B11-442A-97E1-A8263A5B6874}">
      <dgm:prSet/>
      <dgm:spPr/>
      <dgm:t>
        <a:bodyPr/>
        <a:lstStyle/>
        <a:p>
          <a:endParaRPr lang="en-GB"/>
        </a:p>
      </dgm:t>
    </dgm:pt>
    <dgm:pt modelId="{B4A338DF-7F69-4D02-8AE2-A452364F0381}" type="sibTrans" cxnId="{DD324A68-7B11-442A-97E1-A8263A5B6874}">
      <dgm:prSet/>
      <dgm:spPr/>
      <dgm:t>
        <a:bodyPr/>
        <a:lstStyle/>
        <a:p>
          <a:endParaRPr lang="en-GB"/>
        </a:p>
      </dgm:t>
    </dgm:pt>
    <dgm:pt modelId="{A23DF334-0E89-474D-821A-60A3CD765785}">
      <dgm:prSet custT="1"/>
      <dgm:spPr/>
      <dgm:t>
        <a:bodyPr/>
        <a:lstStyle/>
        <a:p>
          <a:r>
            <a:rPr lang="en-US" sz="2800" b="1" dirty="0"/>
            <a:t>Concluding remarks</a:t>
          </a:r>
          <a:endParaRPr lang="en-GB" sz="2800" dirty="0"/>
        </a:p>
      </dgm:t>
    </dgm:pt>
    <dgm:pt modelId="{8D7F7B31-504F-4F57-9FF8-692D52239F1B}" type="parTrans" cxnId="{CDDAC883-52F3-44B1-B4FC-BBE4634CB92A}">
      <dgm:prSet/>
      <dgm:spPr/>
      <dgm:t>
        <a:bodyPr/>
        <a:lstStyle/>
        <a:p>
          <a:endParaRPr lang="en-GB"/>
        </a:p>
      </dgm:t>
    </dgm:pt>
    <dgm:pt modelId="{FC979BAC-1709-4282-B239-4F05A6B6DA98}" type="sibTrans" cxnId="{CDDAC883-52F3-44B1-B4FC-BBE4634CB92A}">
      <dgm:prSet/>
      <dgm:spPr/>
      <dgm:t>
        <a:bodyPr/>
        <a:lstStyle/>
        <a:p>
          <a:endParaRPr lang="en-GB"/>
        </a:p>
      </dgm:t>
    </dgm:pt>
    <dgm:pt modelId="{6C288E54-8483-4DD0-B6EE-B874D89411C2}">
      <dgm:prSet custT="1"/>
      <dgm:spPr/>
      <dgm:t>
        <a:bodyPr/>
        <a:lstStyle/>
        <a:p>
          <a:r>
            <a:rPr lang="en-US" sz="2000" dirty="0"/>
            <a:t>QM</a:t>
          </a:r>
          <a:endParaRPr lang="en-US" sz="1800" dirty="0"/>
        </a:p>
      </dgm:t>
    </dgm:pt>
    <dgm:pt modelId="{29FEECC2-F401-435B-8C72-777DE15A6BEE}" type="parTrans" cxnId="{0EEA0C95-2B5F-4CBE-B08D-49631E2887EA}">
      <dgm:prSet/>
      <dgm:spPr/>
      <dgm:t>
        <a:bodyPr/>
        <a:lstStyle/>
        <a:p>
          <a:endParaRPr lang="cs-CZ"/>
        </a:p>
      </dgm:t>
    </dgm:pt>
    <dgm:pt modelId="{EAF3F641-B03D-4289-AF09-B5ED2CCAF590}" type="sibTrans" cxnId="{0EEA0C95-2B5F-4CBE-B08D-49631E2887EA}">
      <dgm:prSet/>
      <dgm:spPr/>
      <dgm:t>
        <a:bodyPr/>
        <a:lstStyle/>
        <a:p>
          <a:endParaRPr lang="cs-CZ"/>
        </a:p>
      </dgm:t>
    </dgm:pt>
    <dgm:pt modelId="{EF1A5C04-5CD6-4EB9-868C-164359CF3B3B}">
      <dgm:prSet custT="1"/>
      <dgm:spPr/>
      <dgm:t>
        <a:bodyPr/>
        <a:lstStyle/>
        <a:p>
          <a:r>
            <a:rPr lang="en-US" sz="2000" i="0" dirty="0"/>
            <a:t>Time-resolved spectroscopy</a:t>
          </a:r>
        </a:p>
      </dgm:t>
    </dgm:pt>
    <dgm:pt modelId="{DA0E34BE-F41C-4375-B238-02335CF359B0}" type="parTrans" cxnId="{D2B85117-A4D3-4A2D-8875-B854A7779C27}">
      <dgm:prSet/>
      <dgm:spPr/>
      <dgm:t>
        <a:bodyPr/>
        <a:lstStyle/>
        <a:p>
          <a:endParaRPr lang="cs-CZ"/>
        </a:p>
      </dgm:t>
    </dgm:pt>
    <dgm:pt modelId="{9EF43E4C-0B1B-448F-B73B-1D8A6A51AD94}" type="sibTrans" cxnId="{D2B85117-A4D3-4A2D-8875-B854A7779C27}">
      <dgm:prSet/>
      <dgm:spPr/>
      <dgm:t>
        <a:bodyPr/>
        <a:lstStyle/>
        <a:p>
          <a:endParaRPr lang="cs-CZ"/>
        </a:p>
      </dgm:t>
    </dgm:pt>
    <dgm:pt modelId="{75EF8935-77C9-4A32-8E10-FAE53C89DD26}">
      <dgm:prSet/>
      <dgm:spPr/>
      <dgm:t>
        <a:bodyPr/>
        <a:lstStyle/>
        <a:p>
          <a:r>
            <a:rPr lang="en-US" dirty="0"/>
            <a:t>Azurin</a:t>
          </a:r>
          <a:r>
            <a:rPr lang="cs-CZ" dirty="0"/>
            <a:t> </a:t>
          </a:r>
          <a:r>
            <a:rPr lang="en-US" dirty="0"/>
            <a:t>– </a:t>
          </a:r>
          <a:r>
            <a:rPr lang="en-US" i="1" dirty="0"/>
            <a:t>Pseudomonas aeruginosa</a:t>
          </a:r>
          <a:r>
            <a:rPr lang="en-US" i="0" dirty="0"/>
            <a:t>, probe</a:t>
          </a:r>
          <a:endParaRPr lang="en-US" i="1" dirty="0"/>
        </a:p>
      </dgm:t>
    </dgm:pt>
    <dgm:pt modelId="{94A99675-6609-4C8B-B146-6A4A447398E0}" type="parTrans" cxnId="{1BDF72CE-A394-4E63-91C3-9746A2487549}">
      <dgm:prSet/>
      <dgm:spPr/>
      <dgm:t>
        <a:bodyPr/>
        <a:lstStyle/>
        <a:p>
          <a:endParaRPr lang="cs-CZ"/>
        </a:p>
      </dgm:t>
    </dgm:pt>
    <dgm:pt modelId="{47EF4FEA-7EEC-4677-9419-FFD207811077}" type="sibTrans" cxnId="{1BDF72CE-A394-4E63-91C3-9746A2487549}">
      <dgm:prSet/>
      <dgm:spPr/>
      <dgm:t>
        <a:bodyPr/>
        <a:lstStyle/>
        <a:p>
          <a:endParaRPr lang="cs-CZ"/>
        </a:p>
      </dgm:t>
    </dgm:pt>
    <dgm:pt modelId="{0B37A3CB-7DCB-43B0-AF1F-25773DC685C9}" type="pres">
      <dgm:prSet presAssocID="{41669F19-603F-4735-B4F6-1FBA680E1992}" presName="vert0" presStyleCnt="0">
        <dgm:presLayoutVars>
          <dgm:dir/>
          <dgm:animOne val="branch"/>
          <dgm:animLvl val="lvl"/>
        </dgm:presLayoutVars>
      </dgm:prSet>
      <dgm:spPr/>
    </dgm:pt>
    <dgm:pt modelId="{5768ED61-B28D-4649-B0C1-88D42364BCB8}" type="pres">
      <dgm:prSet presAssocID="{4FDAB89D-DA59-4BF2-BF6C-3FAA96C7052C}" presName="thickLine" presStyleLbl="alignNode1" presStyleIdx="0" presStyleCnt="3"/>
      <dgm:spPr/>
    </dgm:pt>
    <dgm:pt modelId="{716379A9-A86B-4C28-A536-BDCBEDEC426F}" type="pres">
      <dgm:prSet presAssocID="{4FDAB89D-DA59-4BF2-BF6C-3FAA96C7052C}" presName="horz1" presStyleCnt="0"/>
      <dgm:spPr/>
    </dgm:pt>
    <dgm:pt modelId="{5CDE9D50-1686-4BAD-BE06-7905E2E9EB51}" type="pres">
      <dgm:prSet presAssocID="{4FDAB89D-DA59-4BF2-BF6C-3FAA96C7052C}" presName="tx1" presStyleLbl="revTx" presStyleIdx="0" presStyleCnt="8" custScaleX="133157"/>
      <dgm:spPr/>
    </dgm:pt>
    <dgm:pt modelId="{80D3D195-63B6-4921-806C-7C8E67F60526}" type="pres">
      <dgm:prSet presAssocID="{4FDAB89D-DA59-4BF2-BF6C-3FAA96C7052C}" presName="vert1" presStyleCnt="0"/>
      <dgm:spPr/>
    </dgm:pt>
    <dgm:pt modelId="{F18F15BC-B6CE-4568-AB97-EE011DEBC724}" type="pres">
      <dgm:prSet presAssocID="{F85BA34A-C5AE-4F12-83DC-4E945C1F056A}" presName="vertSpace2a" presStyleCnt="0"/>
      <dgm:spPr/>
    </dgm:pt>
    <dgm:pt modelId="{B87B621B-485E-400E-A104-B563512597E1}" type="pres">
      <dgm:prSet presAssocID="{F85BA34A-C5AE-4F12-83DC-4E945C1F056A}" presName="horz2" presStyleCnt="0"/>
      <dgm:spPr/>
    </dgm:pt>
    <dgm:pt modelId="{B700B97D-C95D-4BDB-8D98-A6E4690CDD89}" type="pres">
      <dgm:prSet presAssocID="{F85BA34A-C5AE-4F12-83DC-4E945C1F056A}" presName="horzSpace2" presStyleCnt="0"/>
      <dgm:spPr/>
    </dgm:pt>
    <dgm:pt modelId="{8F2982D0-80BF-414E-937A-986F7EABFAD8}" type="pres">
      <dgm:prSet presAssocID="{F85BA34A-C5AE-4F12-83DC-4E945C1F056A}" presName="tx2" presStyleLbl="revTx" presStyleIdx="1" presStyleCnt="8" custScaleY="47496"/>
      <dgm:spPr/>
    </dgm:pt>
    <dgm:pt modelId="{91B28204-0EAC-4ECE-9237-72ADB5E3F40D}" type="pres">
      <dgm:prSet presAssocID="{F85BA34A-C5AE-4F12-83DC-4E945C1F056A}" presName="vert2" presStyleCnt="0"/>
      <dgm:spPr/>
    </dgm:pt>
    <dgm:pt modelId="{BB903254-9CFB-44C4-90CA-47780D5923A5}" type="pres">
      <dgm:prSet presAssocID="{F85BA34A-C5AE-4F12-83DC-4E945C1F056A}" presName="thinLine2b" presStyleLbl="callout" presStyleIdx="0" presStyleCnt="5"/>
      <dgm:spPr/>
    </dgm:pt>
    <dgm:pt modelId="{8422FD18-0AC7-4B12-83B2-0D01FDC33750}" type="pres">
      <dgm:prSet presAssocID="{F85BA34A-C5AE-4F12-83DC-4E945C1F056A}" presName="vertSpace2b" presStyleCnt="0"/>
      <dgm:spPr/>
    </dgm:pt>
    <dgm:pt modelId="{07939CF9-B9C2-42F7-9C93-EC3B48DCFA9F}" type="pres">
      <dgm:prSet presAssocID="{75EF8935-77C9-4A32-8E10-FAE53C89DD26}" presName="horz2" presStyleCnt="0"/>
      <dgm:spPr/>
    </dgm:pt>
    <dgm:pt modelId="{8A338406-C396-4590-8490-2F9A1274DEA9}" type="pres">
      <dgm:prSet presAssocID="{75EF8935-77C9-4A32-8E10-FAE53C89DD26}" presName="horzSpace2" presStyleCnt="0"/>
      <dgm:spPr/>
    </dgm:pt>
    <dgm:pt modelId="{AC4F26DE-60AA-47F4-B9FD-BC3A6BB728B5}" type="pres">
      <dgm:prSet presAssocID="{75EF8935-77C9-4A32-8E10-FAE53C89DD26}" presName="tx2" presStyleLbl="revTx" presStyleIdx="2" presStyleCnt="8" custScaleY="47496"/>
      <dgm:spPr/>
    </dgm:pt>
    <dgm:pt modelId="{BAF0A63B-6537-4052-95B5-AC7C871A7B22}" type="pres">
      <dgm:prSet presAssocID="{75EF8935-77C9-4A32-8E10-FAE53C89DD26}" presName="vert2" presStyleCnt="0"/>
      <dgm:spPr/>
    </dgm:pt>
    <dgm:pt modelId="{CD58D723-4D57-4720-9E97-42FE23E69F83}" type="pres">
      <dgm:prSet presAssocID="{75EF8935-77C9-4A32-8E10-FAE53C89DD26}" presName="thinLine2b" presStyleLbl="callout" presStyleIdx="1" presStyleCnt="5"/>
      <dgm:spPr/>
    </dgm:pt>
    <dgm:pt modelId="{E88D374E-E0EB-48D5-B9B1-DD8F22E83811}" type="pres">
      <dgm:prSet presAssocID="{75EF8935-77C9-4A32-8E10-FAE53C89DD26}" presName="vertSpace2b" presStyleCnt="0"/>
      <dgm:spPr/>
    </dgm:pt>
    <dgm:pt modelId="{5A7E5C28-6772-4061-B099-55834DCF3B28}" type="pres">
      <dgm:prSet presAssocID="{EF1A5C04-5CD6-4EB9-868C-164359CF3B3B}" presName="horz2" presStyleCnt="0"/>
      <dgm:spPr/>
    </dgm:pt>
    <dgm:pt modelId="{6F62C3AF-7CED-4866-8F3F-25A34EE897D1}" type="pres">
      <dgm:prSet presAssocID="{EF1A5C04-5CD6-4EB9-868C-164359CF3B3B}" presName="horzSpace2" presStyleCnt="0"/>
      <dgm:spPr/>
    </dgm:pt>
    <dgm:pt modelId="{F4F310FB-661B-474D-A746-3B7393E8754C}" type="pres">
      <dgm:prSet presAssocID="{EF1A5C04-5CD6-4EB9-868C-164359CF3B3B}" presName="tx2" presStyleLbl="revTx" presStyleIdx="3" presStyleCnt="8" custScaleY="47496"/>
      <dgm:spPr/>
    </dgm:pt>
    <dgm:pt modelId="{B72C0850-5C33-4A34-980B-B12464A843F5}" type="pres">
      <dgm:prSet presAssocID="{EF1A5C04-5CD6-4EB9-868C-164359CF3B3B}" presName="vert2" presStyleCnt="0"/>
      <dgm:spPr/>
    </dgm:pt>
    <dgm:pt modelId="{67030ADC-9A8C-4DF8-AB04-23074C74B356}" type="pres">
      <dgm:prSet presAssocID="{EF1A5C04-5CD6-4EB9-868C-164359CF3B3B}" presName="thinLine2b" presStyleLbl="callout" presStyleIdx="2" presStyleCnt="5"/>
      <dgm:spPr/>
    </dgm:pt>
    <dgm:pt modelId="{EEE9AC80-FEEF-41A2-951D-DDC92EDCFB0C}" type="pres">
      <dgm:prSet presAssocID="{EF1A5C04-5CD6-4EB9-868C-164359CF3B3B}" presName="vertSpace2b" presStyleCnt="0"/>
      <dgm:spPr/>
    </dgm:pt>
    <dgm:pt modelId="{46C4864B-82F8-4F82-A8B6-A7FD3CEA0E1F}" type="pres">
      <dgm:prSet presAssocID="{734CD7E4-214F-4B7C-A2F5-68EB676B04DE}" presName="thickLine" presStyleLbl="alignNode1" presStyleIdx="1" presStyleCnt="3"/>
      <dgm:spPr/>
    </dgm:pt>
    <dgm:pt modelId="{CA58C222-6D6D-48F0-9EB3-6195D01D52D5}" type="pres">
      <dgm:prSet presAssocID="{734CD7E4-214F-4B7C-A2F5-68EB676B04DE}" presName="horz1" presStyleCnt="0"/>
      <dgm:spPr/>
    </dgm:pt>
    <dgm:pt modelId="{1CAF9F25-D45B-4A1D-BE86-942F692C8220}" type="pres">
      <dgm:prSet presAssocID="{734CD7E4-214F-4B7C-A2F5-68EB676B04DE}" presName="tx1" presStyleLbl="revTx" presStyleIdx="4" presStyleCnt="8" custScaleX="140475"/>
      <dgm:spPr/>
    </dgm:pt>
    <dgm:pt modelId="{4CD7256F-38AB-43A8-9176-3B02B9151FCD}" type="pres">
      <dgm:prSet presAssocID="{734CD7E4-214F-4B7C-A2F5-68EB676B04DE}" presName="vert1" presStyleCnt="0"/>
      <dgm:spPr/>
    </dgm:pt>
    <dgm:pt modelId="{1F1635C0-9DF4-4C63-AC49-4BE9EB36D1E7}" type="pres">
      <dgm:prSet presAssocID="{839F8CA2-A320-41D3-A616-AC6BCDDA1611}" presName="vertSpace2a" presStyleCnt="0"/>
      <dgm:spPr/>
    </dgm:pt>
    <dgm:pt modelId="{9102FB75-37FB-4526-B897-F22E8AAC8AA1}" type="pres">
      <dgm:prSet presAssocID="{839F8CA2-A320-41D3-A616-AC6BCDDA1611}" presName="horz2" presStyleCnt="0"/>
      <dgm:spPr/>
    </dgm:pt>
    <dgm:pt modelId="{67D67E1A-CCE7-4D00-8686-EFD438D21F32}" type="pres">
      <dgm:prSet presAssocID="{839F8CA2-A320-41D3-A616-AC6BCDDA1611}" presName="horzSpace2" presStyleCnt="0"/>
      <dgm:spPr/>
    </dgm:pt>
    <dgm:pt modelId="{63018581-34A6-40FF-AFAB-9B62EB856FDE}" type="pres">
      <dgm:prSet presAssocID="{839F8CA2-A320-41D3-A616-AC6BCDDA1611}" presName="tx2" presStyleLbl="revTx" presStyleIdx="5" presStyleCnt="8" custScaleY="39166"/>
      <dgm:spPr/>
    </dgm:pt>
    <dgm:pt modelId="{C1AEE6A7-444F-4C3D-B4AB-78679AA8E935}" type="pres">
      <dgm:prSet presAssocID="{839F8CA2-A320-41D3-A616-AC6BCDDA1611}" presName="vert2" presStyleCnt="0"/>
      <dgm:spPr/>
    </dgm:pt>
    <dgm:pt modelId="{7B8B3D7D-08AA-4A5C-BD7F-F95E3C4AE850}" type="pres">
      <dgm:prSet presAssocID="{839F8CA2-A320-41D3-A616-AC6BCDDA1611}" presName="thinLine2b" presStyleLbl="callout" presStyleIdx="3" presStyleCnt="5"/>
      <dgm:spPr/>
    </dgm:pt>
    <dgm:pt modelId="{985F461E-A065-4D9C-8026-2E32C594221A}" type="pres">
      <dgm:prSet presAssocID="{839F8CA2-A320-41D3-A616-AC6BCDDA1611}" presName="vertSpace2b" presStyleCnt="0"/>
      <dgm:spPr/>
    </dgm:pt>
    <dgm:pt modelId="{6361DCB1-9CED-4898-93A3-6E3C19AA7D15}" type="pres">
      <dgm:prSet presAssocID="{6C288E54-8483-4DD0-B6EE-B874D89411C2}" presName="horz2" presStyleCnt="0"/>
      <dgm:spPr/>
    </dgm:pt>
    <dgm:pt modelId="{11A0CFE7-95E2-4FC0-B438-B2D63E89E7B8}" type="pres">
      <dgm:prSet presAssocID="{6C288E54-8483-4DD0-B6EE-B874D89411C2}" presName="horzSpace2" presStyleCnt="0"/>
      <dgm:spPr/>
    </dgm:pt>
    <dgm:pt modelId="{91C8134C-ACCC-4749-A6B9-61E380A574E8}" type="pres">
      <dgm:prSet presAssocID="{6C288E54-8483-4DD0-B6EE-B874D89411C2}" presName="tx2" presStyleLbl="revTx" presStyleIdx="6" presStyleCnt="8" custScaleY="39166"/>
      <dgm:spPr/>
    </dgm:pt>
    <dgm:pt modelId="{65D2690E-E5E6-45C2-8ECB-E44D1E8C409D}" type="pres">
      <dgm:prSet presAssocID="{6C288E54-8483-4DD0-B6EE-B874D89411C2}" presName="vert2" presStyleCnt="0"/>
      <dgm:spPr/>
    </dgm:pt>
    <dgm:pt modelId="{141502E2-B453-497D-9071-DF8F5DBA04BE}" type="pres">
      <dgm:prSet presAssocID="{6C288E54-8483-4DD0-B6EE-B874D89411C2}" presName="thinLine2b" presStyleLbl="callout" presStyleIdx="4" presStyleCnt="5"/>
      <dgm:spPr/>
    </dgm:pt>
    <dgm:pt modelId="{1385FAEC-0D9A-44B0-9123-A57219A3F965}" type="pres">
      <dgm:prSet presAssocID="{6C288E54-8483-4DD0-B6EE-B874D89411C2}" presName="vertSpace2b" presStyleCnt="0"/>
      <dgm:spPr/>
    </dgm:pt>
    <dgm:pt modelId="{1C84D560-BB01-4CC2-8A3B-AF720B25C9E7}" type="pres">
      <dgm:prSet presAssocID="{A23DF334-0E89-474D-821A-60A3CD765785}" presName="thickLine" presStyleLbl="alignNode1" presStyleIdx="2" presStyleCnt="3"/>
      <dgm:spPr/>
    </dgm:pt>
    <dgm:pt modelId="{20B88F89-24CF-43C7-AD67-DC61B3E48CC1}" type="pres">
      <dgm:prSet presAssocID="{A23DF334-0E89-474D-821A-60A3CD765785}" presName="horz1" presStyleCnt="0"/>
      <dgm:spPr/>
    </dgm:pt>
    <dgm:pt modelId="{34E1718F-2969-4925-B1F1-DA527E7C83E6}" type="pres">
      <dgm:prSet presAssocID="{A23DF334-0E89-474D-821A-60A3CD765785}" presName="tx1" presStyleLbl="revTx" presStyleIdx="7" presStyleCnt="8" custScaleX="140475"/>
      <dgm:spPr/>
    </dgm:pt>
    <dgm:pt modelId="{B71759FA-087E-49EC-8393-D4006F5F8002}" type="pres">
      <dgm:prSet presAssocID="{A23DF334-0E89-474D-821A-60A3CD765785}" presName="vert1" presStyleCnt="0"/>
      <dgm:spPr/>
    </dgm:pt>
  </dgm:ptLst>
  <dgm:cxnLst>
    <dgm:cxn modelId="{A9EA2501-0D6E-4299-880B-06F08FEB5002}" type="presOf" srcId="{4FDAB89D-DA59-4BF2-BF6C-3FAA96C7052C}" destId="{5CDE9D50-1686-4BAD-BE06-7905E2E9EB51}" srcOrd="0" destOrd="0" presId="urn:microsoft.com/office/officeart/2008/layout/LinedList"/>
    <dgm:cxn modelId="{6DCA0816-3711-46BD-9743-C61629B8DF2E}" type="presOf" srcId="{41669F19-603F-4735-B4F6-1FBA680E1992}" destId="{0B37A3CB-7DCB-43B0-AF1F-25773DC685C9}" srcOrd="0" destOrd="0" presId="urn:microsoft.com/office/officeart/2008/layout/LinedList"/>
    <dgm:cxn modelId="{D2B85117-A4D3-4A2D-8875-B854A7779C27}" srcId="{4FDAB89D-DA59-4BF2-BF6C-3FAA96C7052C}" destId="{EF1A5C04-5CD6-4EB9-868C-164359CF3B3B}" srcOrd="2" destOrd="0" parTransId="{DA0E34BE-F41C-4375-B238-02335CF359B0}" sibTransId="{9EF43E4C-0B1B-448F-B73B-1D8A6A51AD94}"/>
    <dgm:cxn modelId="{436D371F-4184-4A24-9BE4-D2488EAAF386}" type="presOf" srcId="{A23DF334-0E89-474D-821A-60A3CD765785}" destId="{34E1718F-2969-4925-B1F1-DA527E7C83E6}" srcOrd="0" destOrd="0" presId="urn:microsoft.com/office/officeart/2008/layout/LinedList"/>
    <dgm:cxn modelId="{AC601827-9305-4A0A-8950-98E507F248FF}" type="presOf" srcId="{734CD7E4-214F-4B7C-A2F5-68EB676B04DE}" destId="{1CAF9F25-D45B-4A1D-BE86-942F692C8220}" srcOrd="0" destOrd="0" presId="urn:microsoft.com/office/officeart/2008/layout/LinedList"/>
    <dgm:cxn modelId="{5758DC40-9809-401B-9023-EDED45BF52B6}" type="presOf" srcId="{6C288E54-8483-4DD0-B6EE-B874D89411C2}" destId="{91C8134C-ACCC-4749-A6B9-61E380A574E8}" srcOrd="0" destOrd="0" presId="urn:microsoft.com/office/officeart/2008/layout/LinedList"/>
    <dgm:cxn modelId="{DD324A68-7B11-442A-97E1-A8263A5B6874}" srcId="{734CD7E4-214F-4B7C-A2F5-68EB676B04DE}" destId="{839F8CA2-A320-41D3-A616-AC6BCDDA1611}" srcOrd="0" destOrd="0" parTransId="{E5622EF8-7738-496A-A041-8DF68532C095}" sibTransId="{B4A338DF-7F69-4D02-8AE2-A452364F0381}"/>
    <dgm:cxn modelId="{11748A6A-F838-4151-9727-D36D886E5AB1}" srcId="{41669F19-603F-4735-B4F6-1FBA680E1992}" destId="{4FDAB89D-DA59-4BF2-BF6C-3FAA96C7052C}" srcOrd="0" destOrd="0" parTransId="{B9C4CE51-1563-438E-9DC5-4A80DE5A361D}" sibTransId="{4C7FB582-D704-4209-BE0C-823215D419B2}"/>
    <dgm:cxn modelId="{BFD9A64C-7DDD-48F4-BCED-3A928EEE806F}" type="presOf" srcId="{839F8CA2-A320-41D3-A616-AC6BCDDA1611}" destId="{63018581-34A6-40FF-AFAB-9B62EB856FDE}" srcOrd="0" destOrd="0" presId="urn:microsoft.com/office/officeart/2008/layout/LinedList"/>
    <dgm:cxn modelId="{13927275-6F70-4AAA-8EFB-1490B9BF6413}" srcId="{41669F19-603F-4735-B4F6-1FBA680E1992}" destId="{734CD7E4-214F-4B7C-A2F5-68EB676B04DE}" srcOrd="1" destOrd="0" parTransId="{2B1A272E-6994-4806-AA1C-A4692BA7C039}" sibTransId="{F7B47707-6969-4462-A419-CE761FB73548}"/>
    <dgm:cxn modelId="{CDDAC883-52F3-44B1-B4FC-BBE4634CB92A}" srcId="{41669F19-603F-4735-B4F6-1FBA680E1992}" destId="{A23DF334-0E89-474D-821A-60A3CD765785}" srcOrd="2" destOrd="0" parTransId="{8D7F7B31-504F-4F57-9FF8-692D52239F1B}" sibTransId="{FC979BAC-1709-4282-B239-4F05A6B6DA98}"/>
    <dgm:cxn modelId="{0EEA0C95-2B5F-4CBE-B08D-49631E2887EA}" srcId="{734CD7E4-214F-4B7C-A2F5-68EB676B04DE}" destId="{6C288E54-8483-4DD0-B6EE-B874D89411C2}" srcOrd="1" destOrd="0" parTransId="{29FEECC2-F401-435B-8C72-777DE15A6BEE}" sibTransId="{EAF3F641-B03D-4289-AF09-B5ED2CCAF590}"/>
    <dgm:cxn modelId="{A9F0E79C-408C-44EE-83F1-1C42865CDD3E}" type="presOf" srcId="{EF1A5C04-5CD6-4EB9-868C-164359CF3B3B}" destId="{F4F310FB-661B-474D-A746-3B7393E8754C}" srcOrd="0" destOrd="0" presId="urn:microsoft.com/office/officeart/2008/layout/LinedList"/>
    <dgm:cxn modelId="{1B1266C5-3044-42BC-B414-0C61A04CB4B2}" type="presOf" srcId="{75EF8935-77C9-4A32-8E10-FAE53C89DD26}" destId="{AC4F26DE-60AA-47F4-B9FD-BC3A6BB728B5}" srcOrd="0" destOrd="0" presId="urn:microsoft.com/office/officeart/2008/layout/LinedList"/>
    <dgm:cxn modelId="{1BDF72CE-A394-4E63-91C3-9746A2487549}" srcId="{4FDAB89D-DA59-4BF2-BF6C-3FAA96C7052C}" destId="{75EF8935-77C9-4A32-8E10-FAE53C89DD26}" srcOrd="1" destOrd="0" parTransId="{94A99675-6609-4C8B-B146-6A4A447398E0}" sibTransId="{47EF4FEA-7EEC-4677-9419-FFD207811077}"/>
    <dgm:cxn modelId="{323317D4-5B73-4560-9F0F-55E4D5118E75}" type="presOf" srcId="{F85BA34A-C5AE-4F12-83DC-4E945C1F056A}" destId="{8F2982D0-80BF-414E-937A-986F7EABFAD8}" srcOrd="0" destOrd="0" presId="urn:microsoft.com/office/officeart/2008/layout/LinedList"/>
    <dgm:cxn modelId="{6061EFE1-A3B2-43FC-9145-0627C2D7654B}" srcId="{4FDAB89D-DA59-4BF2-BF6C-3FAA96C7052C}" destId="{F85BA34A-C5AE-4F12-83DC-4E945C1F056A}" srcOrd="0" destOrd="0" parTransId="{E072F371-1E74-46D9-85DF-9644A1A88DDB}" sibTransId="{682FDEFC-AC2B-4D62-BEBC-3DA5CDF1A037}"/>
    <dgm:cxn modelId="{264229B6-559C-4187-86AB-CA86675A077F}" type="presParOf" srcId="{0B37A3CB-7DCB-43B0-AF1F-25773DC685C9}" destId="{5768ED61-B28D-4649-B0C1-88D42364BCB8}" srcOrd="0" destOrd="0" presId="urn:microsoft.com/office/officeart/2008/layout/LinedList"/>
    <dgm:cxn modelId="{17168038-98C6-40CC-BA0D-6EEB94C3A9BF}" type="presParOf" srcId="{0B37A3CB-7DCB-43B0-AF1F-25773DC685C9}" destId="{716379A9-A86B-4C28-A536-BDCBEDEC426F}" srcOrd="1" destOrd="0" presId="urn:microsoft.com/office/officeart/2008/layout/LinedList"/>
    <dgm:cxn modelId="{AB8929C0-C6A2-4BB9-9281-CA415A33FC1C}" type="presParOf" srcId="{716379A9-A86B-4C28-A536-BDCBEDEC426F}" destId="{5CDE9D50-1686-4BAD-BE06-7905E2E9EB51}" srcOrd="0" destOrd="0" presId="urn:microsoft.com/office/officeart/2008/layout/LinedList"/>
    <dgm:cxn modelId="{D41121EE-87C2-4B9A-8D78-B1A5602F06B4}" type="presParOf" srcId="{716379A9-A86B-4C28-A536-BDCBEDEC426F}" destId="{80D3D195-63B6-4921-806C-7C8E67F60526}" srcOrd="1" destOrd="0" presId="urn:microsoft.com/office/officeart/2008/layout/LinedList"/>
    <dgm:cxn modelId="{427B4F66-4371-4ED2-B262-AF3996C6D49D}" type="presParOf" srcId="{80D3D195-63B6-4921-806C-7C8E67F60526}" destId="{F18F15BC-B6CE-4568-AB97-EE011DEBC724}" srcOrd="0" destOrd="0" presId="urn:microsoft.com/office/officeart/2008/layout/LinedList"/>
    <dgm:cxn modelId="{5E2D2011-B1BA-4BA0-850E-FAC4D921021F}" type="presParOf" srcId="{80D3D195-63B6-4921-806C-7C8E67F60526}" destId="{B87B621B-485E-400E-A104-B563512597E1}" srcOrd="1" destOrd="0" presId="urn:microsoft.com/office/officeart/2008/layout/LinedList"/>
    <dgm:cxn modelId="{71F54CFA-185A-493A-8E51-DA9ADBA9AB1C}" type="presParOf" srcId="{B87B621B-485E-400E-A104-B563512597E1}" destId="{B700B97D-C95D-4BDB-8D98-A6E4690CDD89}" srcOrd="0" destOrd="0" presId="urn:microsoft.com/office/officeart/2008/layout/LinedList"/>
    <dgm:cxn modelId="{1C6D2848-5B07-43EF-A17A-D1AE6ECE66FD}" type="presParOf" srcId="{B87B621B-485E-400E-A104-B563512597E1}" destId="{8F2982D0-80BF-414E-937A-986F7EABFAD8}" srcOrd="1" destOrd="0" presId="urn:microsoft.com/office/officeart/2008/layout/LinedList"/>
    <dgm:cxn modelId="{6779D6DB-4238-40E9-9337-C8A1020EE4F5}" type="presParOf" srcId="{B87B621B-485E-400E-A104-B563512597E1}" destId="{91B28204-0EAC-4ECE-9237-72ADB5E3F40D}" srcOrd="2" destOrd="0" presId="urn:microsoft.com/office/officeart/2008/layout/LinedList"/>
    <dgm:cxn modelId="{D1C42BAC-A10F-4BB6-B216-546D7768C8ED}" type="presParOf" srcId="{80D3D195-63B6-4921-806C-7C8E67F60526}" destId="{BB903254-9CFB-44C4-90CA-47780D5923A5}" srcOrd="2" destOrd="0" presId="urn:microsoft.com/office/officeart/2008/layout/LinedList"/>
    <dgm:cxn modelId="{9F4F94E6-8B36-47E0-A604-8FAB876BA9DF}" type="presParOf" srcId="{80D3D195-63B6-4921-806C-7C8E67F60526}" destId="{8422FD18-0AC7-4B12-83B2-0D01FDC33750}" srcOrd="3" destOrd="0" presId="urn:microsoft.com/office/officeart/2008/layout/LinedList"/>
    <dgm:cxn modelId="{54BD4DB0-0E48-432C-A2CA-CD6B788B2D1F}" type="presParOf" srcId="{80D3D195-63B6-4921-806C-7C8E67F60526}" destId="{07939CF9-B9C2-42F7-9C93-EC3B48DCFA9F}" srcOrd="4" destOrd="0" presId="urn:microsoft.com/office/officeart/2008/layout/LinedList"/>
    <dgm:cxn modelId="{3C4D98CE-B9DB-481D-995A-11F12133AE82}" type="presParOf" srcId="{07939CF9-B9C2-42F7-9C93-EC3B48DCFA9F}" destId="{8A338406-C396-4590-8490-2F9A1274DEA9}" srcOrd="0" destOrd="0" presId="urn:microsoft.com/office/officeart/2008/layout/LinedList"/>
    <dgm:cxn modelId="{E58F6A9A-D598-4DD6-9F9F-113D5A08EC4F}" type="presParOf" srcId="{07939CF9-B9C2-42F7-9C93-EC3B48DCFA9F}" destId="{AC4F26DE-60AA-47F4-B9FD-BC3A6BB728B5}" srcOrd="1" destOrd="0" presId="urn:microsoft.com/office/officeart/2008/layout/LinedList"/>
    <dgm:cxn modelId="{ED85D3EA-26AA-4D85-879C-E0C34DFA4B55}" type="presParOf" srcId="{07939CF9-B9C2-42F7-9C93-EC3B48DCFA9F}" destId="{BAF0A63B-6537-4052-95B5-AC7C871A7B22}" srcOrd="2" destOrd="0" presId="urn:microsoft.com/office/officeart/2008/layout/LinedList"/>
    <dgm:cxn modelId="{49D03040-7AB1-49FF-B971-D16554C0AC6C}" type="presParOf" srcId="{80D3D195-63B6-4921-806C-7C8E67F60526}" destId="{CD58D723-4D57-4720-9E97-42FE23E69F83}" srcOrd="5" destOrd="0" presId="urn:microsoft.com/office/officeart/2008/layout/LinedList"/>
    <dgm:cxn modelId="{967D46B3-110A-4BB8-8682-F6737513C71A}" type="presParOf" srcId="{80D3D195-63B6-4921-806C-7C8E67F60526}" destId="{E88D374E-E0EB-48D5-B9B1-DD8F22E83811}" srcOrd="6" destOrd="0" presId="urn:microsoft.com/office/officeart/2008/layout/LinedList"/>
    <dgm:cxn modelId="{A170C1E2-F0E3-49EF-A261-6EED217C69BC}" type="presParOf" srcId="{80D3D195-63B6-4921-806C-7C8E67F60526}" destId="{5A7E5C28-6772-4061-B099-55834DCF3B28}" srcOrd="7" destOrd="0" presId="urn:microsoft.com/office/officeart/2008/layout/LinedList"/>
    <dgm:cxn modelId="{9EC63BAF-2E98-4A88-B0B8-6661435181D2}" type="presParOf" srcId="{5A7E5C28-6772-4061-B099-55834DCF3B28}" destId="{6F62C3AF-7CED-4866-8F3F-25A34EE897D1}" srcOrd="0" destOrd="0" presId="urn:microsoft.com/office/officeart/2008/layout/LinedList"/>
    <dgm:cxn modelId="{D7F87E93-E780-455F-B191-0FAD422966C5}" type="presParOf" srcId="{5A7E5C28-6772-4061-B099-55834DCF3B28}" destId="{F4F310FB-661B-474D-A746-3B7393E8754C}" srcOrd="1" destOrd="0" presId="urn:microsoft.com/office/officeart/2008/layout/LinedList"/>
    <dgm:cxn modelId="{752453FE-881B-46A9-8244-F82062477F36}" type="presParOf" srcId="{5A7E5C28-6772-4061-B099-55834DCF3B28}" destId="{B72C0850-5C33-4A34-980B-B12464A843F5}" srcOrd="2" destOrd="0" presId="urn:microsoft.com/office/officeart/2008/layout/LinedList"/>
    <dgm:cxn modelId="{CD706ACC-0840-4D6D-A43D-77CAEEFFA088}" type="presParOf" srcId="{80D3D195-63B6-4921-806C-7C8E67F60526}" destId="{67030ADC-9A8C-4DF8-AB04-23074C74B356}" srcOrd="8" destOrd="0" presId="urn:microsoft.com/office/officeart/2008/layout/LinedList"/>
    <dgm:cxn modelId="{02437A0A-EBE8-4415-9B07-C64CCCC71624}" type="presParOf" srcId="{80D3D195-63B6-4921-806C-7C8E67F60526}" destId="{EEE9AC80-FEEF-41A2-951D-DDC92EDCFB0C}" srcOrd="9" destOrd="0" presId="urn:microsoft.com/office/officeart/2008/layout/LinedList"/>
    <dgm:cxn modelId="{6F7763A5-123C-4639-8109-05B0C292580D}" type="presParOf" srcId="{0B37A3CB-7DCB-43B0-AF1F-25773DC685C9}" destId="{46C4864B-82F8-4F82-A8B6-A7FD3CEA0E1F}" srcOrd="2" destOrd="0" presId="urn:microsoft.com/office/officeart/2008/layout/LinedList"/>
    <dgm:cxn modelId="{A4A8453D-EAD8-4537-A5E0-BF1ED1B2F3B1}" type="presParOf" srcId="{0B37A3CB-7DCB-43B0-AF1F-25773DC685C9}" destId="{CA58C222-6D6D-48F0-9EB3-6195D01D52D5}" srcOrd="3" destOrd="0" presId="urn:microsoft.com/office/officeart/2008/layout/LinedList"/>
    <dgm:cxn modelId="{CEC12AF4-4CEE-417B-B201-57CC0198E2F8}" type="presParOf" srcId="{CA58C222-6D6D-48F0-9EB3-6195D01D52D5}" destId="{1CAF9F25-D45B-4A1D-BE86-942F692C8220}" srcOrd="0" destOrd="0" presId="urn:microsoft.com/office/officeart/2008/layout/LinedList"/>
    <dgm:cxn modelId="{132ACD01-685D-4B2C-A77E-BAACBB9808FD}" type="presParOf" srcId="{CA58C222-6D6D-48F0-9EB3-6195D01D52D5}" destId="{4CD7256F-38AB-43A8-9176-3B02B9151FCD}" srcOrd="1" destOrd="0" presId="urn:microsoft.com/office/officeart/2008/layout/LinedList"/>
    <dgm:cxn modelId="{02ECB7BD-2D5A-4CE9-B532-B42C6ED5AB29}" type="presParOf" srcId="{4CD7256F-38AB-43A8-9176-3B02B9151FCD}" destId="{1F1635C0-9DF4-4C63-AC49-4BE9EB36D1E7}" srcOrd="0" destOrd="0" presId="urn:microsoft.com/office/officeart/2008/layout/LinedList"/>
    <dgm:cxn modelId="{07C5CC8D-7434-431D-A258-A48CD701F339}" type="presParOf" srcId="{4CD7256F-38AB-43A8-9176-3B02B9151FCD}" destId="{9102FB75-37FB-4526-B897-F22E8AAC8AA1}" srcOrd="1" destOrd="0" presId="urn:microsoft.com/office/officeart/2008/layout/LinedList"/>
    <dgm:cxn modelId="{EEB5ABFE-9C8B-4FCB-8BE8-372D204D10DA}" type="presParOf" srcId="{9102FB75-37FB-4526-B897-F22E8AAC8AA1}" destId="{67D67E1A-CCE7-4D00-8686-EFD438D21F32}" srcOrd="0" destOrd="0" presId="urn:microsoft.com/office/officeart/2008/layout/LinedList"/>
    <dgm:cxn modelId="{618DFC45-462D-43F3-9933-C46EBD179686}" type="presParOf" srcId="{9102FB75-37FB-4526-B897-F22E8AAC8AA1}" destId="{63018581-34A6-40FF-AFAB-9B62EB856FDE}" srcOrd="1" destOrd="0" presId="urn:microsoft.com/office/officeart/2008/layout/LinedList"/>
    <dgm:cxn modelId="{6EC9ABF2-B357-4B69-A92A-B068D72DD6B7}" type="presParOf" srcId="{9102FB75-37FB-4526-B897-F22E8AAC8AA1}" destId="{C1AEE6A7-444F-4C3D-B4AB-78679AA8E935}" srcOrd="2" destOrd="0" presId="urn:microsoft.com/office/officeart/2008/layout/LinedList"/>
    <dgm:cxn modelId="{32795329-9960-46DE-8183-C8B0B415F508}" type="presParOf" srcId="{4CD7256F-38AB-43A8-9176-3B02B9151FCD}" destId="{7B8B3D7D-08AA-4A5C-BD7F-F95E3C4AE850}" srcOrd="2" destOrd="0" presId="urn:microsoft.com/office/officeart/2008/layout/LinedList"/>
    <dgm:cxn modelId="{C714FF3F-D513-40BF-90CE-B95376E80161}" type="presParOf" srcId="{4CD7256F-38AB-43A8-9176-3B02B9151FCD}" destId="{985F461E-A065-4D9C-8026-2E32C594221A}" srcOrd="3" destOrd="0" presId="urn:microsoft.com/office/officeart/2008/layout/LinedList"/>
    <dgm:cxn modelId="{18F027BD-00A1-4182-BEBE-A1EA09AF6509}" type="presParOf" srcId="{4CD7256F-38AB-43A8-9176-3B02B9151FCD}" destId="{6361DCB1-9CED-4898-93A3-6E3C19AA7D15}" srcOrd="4" destOrd="0" presId="urn:microsoft.com/office/officeart/2008/layout/LinedList"/>
    <dgm:cxn modelId="{BB40D217-8B80-4BDD-B9B0-645A3CF28EC7}" type="presParOf" srcId="{6361DCB1-9CED-4898-93A3-6E3C19AA7D15}" destId="{11A0CFE7-95E2-4FC0-B438-B2D63E89E7B8}" srcOrd="0" destOrd="0" presId="urn:microsoft.com/office/officeart/2008/layout/LinedList"/>
    <dgm:cxn modelId="{69CADFCB-AD43-4D0B-A9F6-9A4FDA271535}" type="presParOf" srcId="{6361DCB1-9CED-4898-93A3-6E3C19AA7D15}" destId="{91C8134C-ACCC-4749-A6B9-61E380A574E8}" srcOrd="1" destOrd="0" presId="urn:microsoft.com/office/officeart/2008/layout/LinedList"/>
    <dgm:cxn modelId="{008E6286-30F6-4BFC-9013-7B3EE86C122E}" type="presParOf" srcId="{6361DCB1-9CED-4898-93A3-6E3C19AA7D15}" destId="{65D2690E-E5E6-45C2-8ECB-E44D1E8C409D}" srcOrd="2" destOrd="0" presId="urn:microsoft.com/office/officeart/2008/layout/LinedList"/>
    <dgm:cxn modelId="{B72680CC-6052-46FE-B88B-A60B01AB46F5}" type="presParOf" srcId="{4CD7256F-38AB-43A8-9176-3B02B9151FCD}" destId="{141502E2-B453-497D-9071-DF8F5DBA04BE}" srcOrd="5" destOrd="0" presId="urn:microsoft.com/office/officeart/2008/layout/LinedList"/>
    <dgm:cxn modelId="{5D149464-F9C1-4638-B348-C9050DB6FF79}" type="presParOf" srcId="{4CD7256F-38AB-43A8-9176-3B02B9151FCD}" destId="{1385FAEC-0D9A-44B0-9123-A57219A3F965}" srcOrd="6" destOrd="0" presId="urn:microsoft.com/office/officeart/2008/layout/LinedList"/>
    <dgm:cxn modelId="{8DAE859B-53FD-4A09-A5ED-06C4D774339D}" type="presParOf" srcId="{0B37A3CB-7DCB-43B0-AF1F-25773DC685C9}" destId="{1C84D560-BB01-4CC2-8A3B-AF720B25C9E7}" srcOrd="4" destOrd="0" presId="urn:microsoft.com/office/officeart/2008/layout/LinedList"/>
    <dgm:cxn modelId="{3B875C5E-67EF-44F1-AE5A-97E2CE36F08C}" type="presParOf" srcId="{0B37A3CB-7DCB-43B0-AF1F-25773DC685C9}" destId="{20B88F89-24CF-43C7-AD67-DC61B3E48CC1}" srcOrd="5" destOrd="0" presId="urn:microsoft.com/office/officeart/2008/layout/LinedList"/>
    <dgm:cxn modelId="{3A98AC01-1749-4A42-8B41-79D35B77136E}" type="presParOf" srcId="{20B88F89-24CF-43C7-AD67-DC61B3E48CC1}" destId="{34E1718F-2969-4925-B1F1-DA527E7C83E6}" srcOrd="0" destOrd="0" presId="urn:microsoft.com/office/officeart/2008/layout/LinedList"/>
    <dgm:cxn modelId="{48B2EC53-925B-41D5-8B7C-7C291C01CE27}" type="presParOf" srcId="{20B88F89-24CF-43C7-AD67-DC61B3E48CC1}" destId="{B71759FA-087E-49EC-8393-D4006F5F800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8ED61-B28D-4649-B0C1-88D42364BCB8}">
      <dsp:nvSpPr>
        <dsp:cNvPr id="0" name=""/>
        <dsp:cNvSpPr/>
      </dsp:nvSpPr>
      <dsp:spPr>
        <a:xfrm>
          <a:off x="0" y="2311"/>
          <a:ext cx="89519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DE9D50-1686-4BAD-BE06-7905E2E9EB51}">
      <dsp:nvSpPr>
        <dsp:cNvPr id="0" name=""/>
        <dsp:cNvSpPr/>
      </dsp:nvSpPr>
      <dsp:spPr>
        <a:xfrm>
          <a:off x="0" y="2311"/>
          <a:ext cx="2235039" cy="1576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Introduction </a:t>
          </a:r>
          <a:endParaRPr lang="en-GB" sz="2800" kern="1200" dirty="0"/>
        </a:p>
      </dsp:txBody>
      <dsp:txXfrm>
        <a:off x="0" y="2311"/>
        <a:ext cx="2235039" cy="1576295"/>
      </dsp:txXfrm>
    </dsp:sp>
    <dsp:sp modelId="{8F2982D0-80BF-414E-937A-986F7EABFAD8}">
      <dsp:nvSpPr>
        <dsp:cNvPr id="0" name=""/>
        <dsp:cNvSpPr/>
      </dsp:nvSpPr>
      <dsp:spPr>
        <a:xfrm>
          <a:off x="2360927" y="50800"/>
          <a:ext cx="6588111" cy="46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ET in biology </a:t>
          </a:r>
          <a:endParaRPr lang="en-US" sz="2000" i="1" kern="1200" dirty="0"/>
        </a:p>
      </dsp:txBody>
      <dsp:txXfrm>
        <a:off x="2360927" y="50800"/>
        <a:ext cx="6588111" cy="460612"/>
      </dsp:txXfrm>
    </dsp:sp>
    <dsp:sp modelId="{BB903254-9CFB-44C4-90CA-47780D5923A5}">
      <dsp:nvSpPr>
        <dsp:cNvPr id="0" name=""/>
        <dsp:cNvSpPr/>
      </dsp:nvSpPr>
      <dsp:spPr>
        <a:xfrm>
          <a:off x="2235039" y="511412"/>
          <a:ext cx="6713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F26DE-60AA-47F4-B9FD-BC3A6BB728B5}">
      <dsp:nvSpPr>
        <dsp:cNvPr id="0" name=""/>
        <dsp:cNvSpPr/>
      </dsp:nvSpPr>
      <dsp:spPr>
        <a:xfrm>
          <a:off x="2360927" y="559902"/>
          <a:ext cx="6588111" cy="46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Azurin</a:t>
          </a:r>
          <a:r>
            <a:rPr lang="cs-CZ" sz="2100" kern="1200" dirty="0"/>
            <a:t> </a:t>
          </a:r>
          <a:r>
            <a:rPr lang="en-US" sz="2100" kern="1200" dirty="0"/>
            <a:t>– </a:t>
          </a:r>
          <a:r>
            <a:rPr lang="en-US" sz="2100" i="1" kern="1200" dirty="0"/>
            <a:t>Pseudomonas aeruginosa</a:t>
          </a:r>
          <a:r>
            <a:rPr lang="en-US" sz="2100" i="0" kern="1200" dirty="0"/>
            <a:t>, probe</a:t>
          </a:r>
          <a:endParaRPr lang="en-US" sz="2100" i="1" kern="1200" dirty="0"/>
        </a:p>
      </dsp:txBody>
      <dsp:txXfrm>
        <a:off x="2360927" y="559902"/>
        <a:ext cx="6588111" cy="460612"/>
      </dsp:txXfrm>
    </dsp:sp>
    <dsp:sp modelId="{CD58D723-4D57-4720-9E97-42FE23E69F83}">
      <dsp:nvSpPr>
        <dsp:cNvPr id="0" name=""/>
        <dsp:cNvSpPr/>
      </dsp:nvSpPr>
      <dsp:spPr>
        <a:xfrm>
          <a:off x="2235039" y="1020514"/>
          <a:ext cx="6713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310FB-661B-474D-A746-3B7393E8754C}">
      <dsp:nvSpPr>
        <dsp:cNvPr id="0" name=""/>
        <dsp:cNvSpPr/>
      </dsp:nvSpPr>
      <dsp:spPr>
        <a:xfrm>
          <a:off x="2360927" y="1069003"/>
          <a:ext cx="6588111" cy="46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/>
            <a:t>Time-resolved spectroscopy</a:t>
          </a:r>
        </a:p>
      </dsp:txBody>
      <dsp:txXfrm>
        <a:off x="2360927" y="1069003"/>
        <a:ext cx="6588111" cy="460612"/>
      </dsp:txXfrm>
    </dsp:sp>
    <dsp:sp modelId="{67030ADC-9A8C-4DF8-AB04-23074C74B356}">
      <dsp:nvSpPr>
        <dsp:cNvPr id="0" name=""/>
        <dsp:cNvSpPr/>
      </dsp:nvSpPr>
      <dsp:spPr>
        <a:xfrm>
          <a:off x="2235039" y="1529615"/>
          <a:ext cx="6713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4864B-82F8-4F82-A8B6-A7FD3CEA0E1F}">
      <dsp:nvSpPr>
        <dsp:cNvPr id="0" name=""/>
        <dsp:cNvSpPr/>
      </dsp:nvSpPr>
      <dsp:spPr>
        <a:xfrm>
          <a:off x="0" y="1578606"/>
          <a:ext cx="89519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AF9F25-D45B-4A1D-BE86-942F692C8220}">
      <dsp:nvSpPr>
        <dsp:cNvPr id="0" name=""/>
        <dsp:cNvSpPr/>
      </dsp:nvSpPr>
      <dsp:spPr>
        <a:xfrm>
          <a:off x="0" y="1578606"/>
          <a:ext cx="2325943" cy="1576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Results</a:t>
          </a:r>
          <a:r>
            <a:rPr lang="cs-CZ" sz="2800" b="1" kern="1200" dirty="0"/>
            <a:t> </a:t>
          </a:r>
          <a:endParaRPr lang="en-GB" sz="2800" kern="1200" dirty="0"/>
        </a:p>
      </dsp:txBody>
      <dsp:txXfrm>
        <a:off x="0" y="1578606"/>
        <a:ext cx="2325943" cy="1576295"/>
      </dsp:txXfrm>
    </dsp:sp>
    <dsp:sp modelId="{63018581-34A6-40FF-AFAB-9B62EB856FDE}">
      <dsp:nvSpPr>
        <dsp:cNvPr id="0" name=""/>
        <dsp:cNvSpPr/>
      </dsp:nvSpPr>
      <dsp:spPr>
        <a:xfrm>
          <a:off x="2450125" y="1657421"/>
          <a:ext cx="6498897" cy="617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Experimental</a:t>
          </a:r>
          <a:r>
            <a:rPr lang="en-US" sz="1800" kern="1200" dirty="0"/>
            <a:t> work</a:t>
          </a:r>
        </a:p>
      </dsp:txBody>
      <dsp:txXfrm>
        <a:off x="2450125" y="1657421"/>
        <a:ext cx="6498897" cy="617371"/>
      </dsp:txXfrm>
    </dsp:sp>
    <dsp:sp modelId="{7B8B3D7D-08AA-4A5C-BD7F-F95E3C4AE850}">
      <dsp:nvSpPr>
        <dsp:cNvPr id="0" name=""/>
        <dsp:cNvSpPr/>
      </dsp:nvSpPr>
      <dsp:spPr>
        <a:xfrm>
          <a:off x="2325943" y="2274793"/>
          <a:ext cx="6623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8134C-ACCC-4749-A6B9-61E380A574E8}">
      <dsp:nvSpPr>
        <dsp:cNvPr id="0" name=""/>
        <dsp:cNvSpPr/>
      </dsp:nvSpPr>
      <dsp:spPr>
        <a:xfrm>
          <a:off x="2450125" y="2353608"/>
          <a:ext cx="6498897" cy="617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QM</a:t>
          </a:r>
          <a:endParaRPr lang="en-US" sz="1800" kern="1200" dirty="0"/>
        </a:p>
      </dsp:txBody>
      <dsp:txXfrm>
        <a:off x="2450125" y="2353608"/>
        <a:ext cx="6498897" cy="617371"/>
      </dsp:txXfrm>
    </dsp:sp>
    <dsp:sp modelId="{141502E2-B453-497D-9071-DF8F5DBA04BE}">
      <dsp:nvSpPr>
        <dsp:cNvPr id="0" name=""/>
        <dsp:cNvSpPr/>
      </dsp:nvSpPr>
      <dsp:spPr>
        <a:xfrm>
          <a:off x="2325943" y="2970980"/>
          <a:ext cx="66230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4D560-BB01-4CC2-8A3B-AF720B25C9E7}">
      <dsp:nvSpPr>
        <dsp:cNvPr id="0" name=""/>
        <dsp:cNvSpPr/>
      </dsp:nvSpPr>
      <dsp:spPr>
        <a:xfrm>
          <a:off x="0" y="3154902"/>
          <a:ext cx="895199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E1718F-2969-4925-B1F1-DA527E7C83E6}">
      <dsp:nvSpPr>
        <dsp:cNvPr id="0" name=""/>
        <dsp:cNvSpPr/>
      </dsp:nvSpPr>
      <dsp:spPr>
        <a:xfrm>
          <a:off x="0" y="3154902"/>
          <a:ext cx="2515064" cy="1576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Concluding remarks</a:t>
          </a:r>
          <a:endParaRPr lang="en-GB" sz="2800" kern="1200" dirty="0"/>
        </a:p>
      </dsp:txBody>
      <dsp:txXfrm>
        <a:off x="0" y="3154902"/>
        <a:ext cx="2515064" cy="1576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E4717-E8FF-4818-91FA-41827DC061D6}" type="datetimeFigureOut">
              <a:rPr lang="en-GB" smtClean="0"/>
              <a:t>09/05/2019</a:t>
            </a:fld>
            <a:endParaRPr lang="en-GB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B5F4E-C892-4B82-A4B6-B80638C5EF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80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5F4E-C892-4B82-A4B6-B80638C5EF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02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5F4E-C892-4B82-A4B6-B80638C5EF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68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C024AE-81D3-46D5-ADE5-41AA977EA9EF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10</a:t>
            </a:r>
            <a:r>
              <a:rPr lang="en-GB" altLang="en-US" baseline="30000"/>
              <a:t>16</a:t>
            </a:r>
            <a:r>
              <a:rPr lang="en-GB" altLang="en-US"/>
              <a:t> years in vacuum</a:t>
            </a:r>
          </a:p>
          <a:p>
            <a:r>
              <a:rPr lang="en-GB" altLang="en-US"/>
              <a:t>50,000 years in water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11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95E877-8941-40A0-9A03-6B1E01E15D16}" type="slidenum">
              <a:rPr lang="en-US" altLang="en-US" sz="1300"/>
              <a:pPr eaLnBrk="1" hangingPunct="1"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Note: EPR, Trp or Tyr -&gt; Phe mutation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0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DF5CFC-86F3-4CE9-B2A3-151B2C14863D}" type="slidenum">
              <a:rPr lang="cs-CZ" altLang="en-US"/>
              <a:pPr/>
              <a:t>7</a:t>
            </a:fld>
            <a:endParaRPr lang="cs-CZ" alt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4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5F4E-C892-4B82-A4B6-B80638C5EF6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7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0538A-BED1-4BD4-9DC9-E15C28BEFD08}" type="slidenum">
              <a:rPr lang="cs-CZ" altLang="en-US"/>
              <a:pPr/>
              <a:t>23</a:t>
            </a:fld>
            <a:endParaRPr lang="cs-CZ" alt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3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67192-CD0D-4208-A193-2982F2B443E9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09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2138-8111-4776-B7CC-C33F687BA918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24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0B7F-9A13-4F32-BC39-2E64F5F7CA45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0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F3A-7579-4314-BA04-79388A85D25A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0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C9DC-F24F-46C2-80C0-6FD3A83F4654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57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7"/>
            <a:ext cx="370332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2ED7-B437-4565-ABC7-122FC937C08D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77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35CB-C61D-4461-B456-B6D3C071FCE5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24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7F6-B032-432B-AB5B-68828833399A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83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F3D-5E87-4DA4-AC6B-091300889BC9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35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08B96EC-6F7A-414F-9D6E-F21149174C21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BDB95-BA57-45CF-B668-461B308D7C2D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09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20E69B2-559E-483A-970C-258ED9E11A50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62CBC90-3D5E-46C9-AC52-D637B42CA61B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29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e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2161" y="4616194"/>
            <a:ext cx="8460844" cy="1252656"/>
          </a:xfrm>
        </p:spPr>
        <p:txBody>
          <a:bodyPr>
            <a:noAutofit/>
          </a:bodyPr>
          <a:lstStyle/>
          <a:p>
            <a:pPr algn="ctr"/>
            <a:r>
              <a:rPr lang="cs-CZ" sz="2800" b="1" cap="none" dirty="0">
                <a:solidFill>
                  <a:schemeClr val="tx1"/>
                </a:solidFill>
              </a:rPr>
              <a:t>Martin Pižl</a:t>
            </a:r>
            <a:endParaRPr lang="en-GB" sz="2800" b="1" cap="none" dirty="0">
              <a:solidFill>
                <a:schemeClr val="tx1"/>
              </a:solidFill>
            </a:endParaRPr>
          </a:p>
          <a:p>
            <a:pPr algn="ctr"/>
            <a:endParaRPr lang="en-GB" sz="1400" b="1" cap="none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17731" y="5576463"/>
            <a:ext cx="2709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phd_post.doc</a:t>
            </a:r>
            <a:r>
              <a:rPr lang="cs-CZ" sz="1600" dirty="0"/>
              <a:t> </a:t>
            </a:r>
            <a:r>
              <a:rPr lang="en-US" sz="1600" dirty="0"/>
              <a:t>club</a:t>
            </a:r>
            <a:r>
              <a:rPr lang="cs-CZ" sz="1600" dirty="0"/>
              <a:t> </a:t>
            </a:r>
            <a:endParaRPr lang="en-US" sz="1600" dirty="0"/>
          </a:p>
          <a:p>
            <a:pPr algn="ctr"/>
            <a:r>
              <a:rPr lang="en-US" sz="1600" dirty="0"/>
              <a:t>UCT Prague</a:t>
            </a:r>
            <a:endParaRPr lang="cs-CZ" sz="1600" dirty="0"/>
          </a:p>
          <a:p>
            <a:pPr algn="ctr"/>
            <a:r>
              <a:rPr lang="en-US" sz="1600" dirty="0"/>
              <a:t> </a:t>
            </a:r>
            <a:r>
              <a:rPr lang="en-GB" sz="1600" dirty="0"/>
              <a:t>2.5. 2019</a:t>
            </a:r>
            <a:endParaRPr lang="en-GB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54839" y="1144325"/>
            <a:ext cx="8666328" cy="26380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76656" y="758952"/>
            <a:ext cx="7991856" cy="35661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Electron pathways</a:t>
            </a:r>
            <a:br>
              <a:rPr lang="en-US" b="1" dirty="0"/>
            </a:br>
            <a:r>
              <a:rPr lang="en-US" b="1" dirty="0"/>
              <a:t> in proteins</a:t>
            </a:r>
            <a:endParaRPr lang="en-US" sz="3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1" y="65819"/>
            <a:ext cx="2154331" cy="693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64" y="81701"/>
            <a:ext cx="1763437" cy="14933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41" y="7124"/>
            <a:ext cx="2310384" cy="79857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7706" y="6396633"/>
            <a:ext cx="8764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Department of </a:t>
            </a:r>
            <a:r>
              <a:rPr lang="en-US" sz="1100" dirty="0"/>
              <a:t>Inorganic</a:t>
            </a:r>
            <a:r>
              <a:rPr lang="cs-CZ" sz="1100" dirty="0"/>
              <a:t> </a:t>
            </a:r>
            <a:r>
              <a:rPr lang="cs-CZ" sz="1100" dirty="0" err="1"/>
              <a:t>Chemistry</a:t>
            </a:r>
            <a:r>
              <a:rPr lang="cs-CZ" sz="1100" dirty="0"/>
              <a:t>, University of </a:t>
            </a:r>
            <a:r>
              <a:rPr lang="cs-CZ" sz="1100" dirty="0" err="1"/>
              <a:t>Chemistry</a:t>
            </a:r>
            <a:r>
              <a:rPr lang="cs-CZ" sz="1100" dirty="0"/>
              <a:t> and Technology, Prague, Technická 5, 166 28 Prague 6, Czech Republic</a:t>
            </a:r>
          </a:p>
          <a:p>
            <a:r>
              <a:rPr lang="en-US" sz="1100" dirty="0"/>
              <a:t>Department of Biophysical Chemistry, </a:t>
            </a:r>
            <a:r>
              <a:rPr lang="cs-CZ" sz="1100" dirty="0"/>
              <a:t>J. Heyrovský Institute of </a:t>
            </a:r>
            <a:r>
              <a:rPr lang="cs-CZ" sz="1100" dirty="0" err="1"/>
              <a:t>Physical</a:t>
            </a:r>
            <a:r>
              <a:rPr lang="cs-CZ" sz="1100" dirty="0"/>
              <a:t> </a:t>
            </a:r>
            <a:r>
              <a:rPr lang="cs-CZ" sz="1100" dirty="0" err="1"/>
              <a:t>Chemistry</a:t>
            </a:r>
            <a:r>
              <a:rPr lang="cs-CZ" sz="1100" dirty="0"/>
              <a:t> of CAS, </a:t>
            </a:r>
            <a:r>
              <a:rPr lang="cs-CZ" sz="1100" dirty="0" err="1"/>
              <a:t>v.v.i</a:t>
            </a:r>
            <a:r>
              <a:rPr lang="cs-CZ" sz="1100" dirty="0"/>
              <a:t>, Dolejškova 3, 182 23 Prague 8, Czech Republic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24" y="4710485"/>
            <a:ext cx="2269091" cy="13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C:\Users\vlcek\Documents\Manuscripts\DoubleW\Paper\High\Figure S4 WW ET scheme.emf">
            <a:extLst>
              <a:ext uri="{FF2B5EF4-FFF2-40B4-BE49-F238E27FC236}">
                <a16:creationId xmlns:a16="http://schemas.microsoft.com/office/drawing/2014/main" id="{2344F49F-A0E5-4EC6-88E9-E4A848DAB48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7468"/>
          <a:stretch/>
        </p:blipFill>
        <p:spPr bwMode="auto">
          <a:xfrm>
            <a:off x="6305387" y="4663737"/>
            <a:ext cx="2440779" cy="1463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4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16830" y="25389"/>
            <a:ext cx="8051997" cy="6674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TR-spectroscopy – instrumentation of 2DIR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6735" y="6409155"/>
            <a:ext cx="847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T. Hunt, </a:t>
            </a:r>
            <a:r>
              <a:rPr lang="en-US" sz="1200" i="1" dirty="0"/>
              <a:t>Dalton Trans</a:t>
            </a:r>
            <a:r>
              <a:rPr lang="en-US" sz="1200" dirty="0"/>
              <a:t>., 2014, </a:t>
            </a:r>
            <a:r>
              <a:rPr lang="en-US" sz="1200" b="1" dirty="0"/>
              <a:t>43</a:t>
            </a:r>
            <a:r>
              <a:rPr lang="en-US" sz="1200" dirty="0"/>
              <a:t>, 17579.</a:t>
            </a:r>
          </a:p>
          <a:p>
            <a:r>
              <a:rPr lang="en-US" sz="1200" dirty="0"/>
              <a:t>P. M. Donaldson, G. M. </a:t>
            </a:r>
            <a:r>
              <a:rPr lang="en-US" sz="1200" dirty="0" err="1"/>
              <a:t>Greetham</a:t>
            </a:r>
            <a:r>
              <a:rPr lang="en-US" sz="1200" dirty="0"/>
              <a:t>, D. J. Shaw, A. W. Parker and M. </a:t>
            </a:r>
            <a:r>
              <a:rPr lang="en-US" sz="1200" dirty="0" err="1"/>
              <a:t>Towrie</a:t>
            </a:r>
            <a:r>
              <a:rPr lang="en-US" sz="1200" dirty="0"/>
              <a:t>, </a:t>
            </a:r>
            <a:r>
              <a:rPr lang="en-US" sz="1200" i="1" dirty="0"/>
              <a:t>The Journal of Physical Chemistry A </a:t>
            </a:r>
            <a:r>
              <a:rPr lang="en-US" sz="1200" b="1" dirty="0"/>
              <a:t>2018</a:t>
            </a:r>
            <a:r>
              <a:rPr lang="en-US" sz="1200" dirty="0"/>
              <a:t>, </a:t>
            </a:r>
            <a:r>
              <a:rPr lang="en-US" sz="1200" i="1" dirty="0"/>
              <a:t>122</a:t>
            </a:r>
            <a:r>
              <a:rPr lang="en-US" sz="1200" dirty="0"/>
              <a:t>, 780-787.</a:t>
            </a:r>
          </a:p>
          <a:p>
            <a:endParaRPr lang="en-US" sz="12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5" y="3655293"/>
            <a:ext cx="5247294" cy="19572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5" y="1728451"/>
            <a:ext cx="5644551" cy="142113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02" y="1686295"/>
            <a:ext cx="2797024" cy="37293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925321-53E0-4D82-8BD2-886933B69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24" y="5679073"/>
            <a:ext cx="2404611" cy="55176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AF6D2-C650-4D86-B9F8-FD9EA5A0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63327F-F214-41EF-B41A-CE76E35A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972864"/>
            <a:ext cx="3496235" cy="204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858" y="758952"/>
            <a:ext cx="3195016" cy="23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07" y="1424401"/>
            <a:ext cx="7241070" cy="488931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Mutants of </a:t>
            </a:r>
            <a:r>
              <a:rPr lang="en-US" b="1" dirty="0" err="1">
                <a:solidFill>
                  <a:schemeClr val="tx1"/>
                </a:solidFill>
              </a:rPr>
              <a:t>ReAz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8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b="2078"/>
          <a:stretch/>
        </p:blipFill>
        <p:spPr bwMode="auto">
          <a:xfrm>
            <a:off x="763325" y="1041621"/>
            <a:ext cx="7418567" cy="5231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15547" y="580465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MT"/>
              </a:rPr>
              <a:t>c ≤ </a:t>
            </a:r>
            <a:r>
              <a:rPr lang="en-US" dirty="0">
                <a:latin typeface="Calibri" panose="020F0502020204030204" pitchFamily="34" charset="0"/>
              </a:rPr>
              <a:t>40 </a:t>
            </a:r>
            <a:r>
              <a:rPr lang="el-GR" dirty="0">
                <a:latin typeface="SymbolMT"/>
              </a:rPr>
              <a:t>μ</a:t>
            </a:r>
            <a:r>
              <a:rPr lang="en-US" dirty="0">
                <a:latin typeface="Calibri" panose="020F0502020204030204" pitchFamily="34" charset="0"/>
              </a:rPr>
              <a:t>M</a:t>
            </a:r>
            <a:endParaRPr lang="en-US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Jablonski diagram of </a:t>
            </a:r>
            <a:r>
              <a:rPr lang="en-US" b="1" dirty="0" err="1">
                <a:solidFill>
                  <a:schemeClr val="tx1"/>
                </a:solidFill>
              </a:rPr>
              <a:t>ReAz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0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3" r="46923"/>
          <a:stretch/>
        </p:blipFill>
        <p:spPr>
          <a:xfrm>
            <a:off x="4330810" y="1079444"/>
            <a:ext cx="4138017" cy="31562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tx1"/>
                </a:solidFill>
              </a:rPr>
              <a:t>ReAz</a:t>
            </a:r>
            <a:r>
              <a:rPr lang="en-US" b="1" dirty="0">
                <a:solidFill>
                  <a:schemeClr val="tx1"/>
                </a:solidFill>
              </a:rPr>
              <a:t> - dimer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7160" y="4822912"/>
            <a:ext cx="4145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Structure of Re126WWCu</a:t>
            </a:r>
            <a:r>
              <a:rPr lang="en-US" sz="1400" baseline="30000" dirty="0"/>
              <a:t>II</a:t>
            </a:r>
            <a:r>
              <a:rPr lang="en-US" sz="1400" baseline="-25000" dirty="0"/>
              <a:t> </a:t>
            </a:r>
            <a:r>
              <a:rPr lang="en-US" sz="1400" dirty="0"/>
              <a:t> showing intramolecular distances between the redox cofactors</a:t>
            </a:r>
          </a:p>
        </p:txBody>
      </p:sp>
      <p:pic>
        <p:nvPicPr>
          <p:cNvPr id="6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3" b="58869"/>
          <a:stretch/>
        </p:blipFill>
        <p:spPr>
          <a:xfrm>
            <a:off x="0" y="1288480"/>
            <a:ext cx="4602480" cy="273817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11040" y="460746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Interfacial region between chains A and D in the asymmetric unit of Re126WWCu</a:t>
            </a:r>
            <a:r>
              <a:rPr lang="en-US" sz="1400" baseline="30000" dirty="0"/>
              <a:t>II</a:t>
            </a:r>
            <a:r>
              <a:rPr lang="en-US" sz="1400" dirty="0"/>
              <a:t>, showing distances relevant to intermolecular ET. The four </a:t>
            </a:r>
            <a:r>
              <a:rPr lang="en-US" sz="1400" dirty="0" err="1"/>
              <a:t>interfacialtryptophans</a:t>
            </a:r>
            <a:r>
              <a:rPr lang="en-US" sz="1400" dirty="0"/>
              <a:t> form a “cage” with indole groups separated by less than 4 Å</a:t>
            </a:r>
          </a:p>
        </p:txBody>
      </p:sp>
    </p:spTree>
    <p:extLst>
      <p:ext uri="{BB962C8B-B14F-4D97-AF65-F5344CB8AC3E}">
        <p14:creationId xmlns:p14="http://schemas.microsoft.com/office/powerpoint/2010/main" val="170420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801"/>
          <a:stretch/>
        </p:blipFill>
        <p:spPr bwMode="auto">
          <a:xfrm>
            <a:off x="124927" y="1087975"/>
            <a:ext cx="4365572" cy="355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40659" y="4888042"/>
            <a:ext cx="39355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EAS of 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Re126WWCu</a:t>
            </a:r>
            <a:r>
              <a:rPr lang="en-US" sz="1400" b="1" baseline="300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II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Re126WWCu</a:t>
            </a:r>
            <a:r>
              <a:rPr lang="en-US" sz="1400" b="1" baseline="300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obtained by multiexponential global analysis of picosecond (bottom) and nanosecond (top) TRIR spectra using a sequential model. </a:t>
            </a:r>
          </a:p>
        </p:txBody>
      </p:sp>
      <p:pic>
        <p:nvPicPr>
          <p:cNvPr id="5" name="Picture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r="8103" b="2899"/>
          <a:stretch/>
        </p:blipFill>
        <p:spPr bwMode="auto">
          <a:xfrm>
            <a:off x="4490499" y="1087975"/>
            <a:ext cx="4621696" cy="355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993341" y="4780319"/>
            <a:ext cx="381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IR DAS of 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Re126WWCu</a:t>
            </a:r>
            <a:r>
              <a:rPr lang="en-US" sz="1400" b="1" baseline="300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II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Re126WWCu</a:t>
            </a:r>
            <a:r>
              <a:rPr lang="en-US" sz="1400" b="1" baseline="300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obtained by </a:t>
            </a:r>
            <a:r>
              <a:rPr lang="en-US" sz="1400" dirty="0" err="1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multiexponential</a:t>
            </a:r>
            <a:r>
              <a:rPr lang="en-US" sz="14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global kinetics fitting of picosecond (bottom) and nanosecond (top) TRIR spectra. Negative and positive features correspond to signal rise and decay, respectively. </a:t>
            </a:r>
            <a:endParaRPr lang="en-US" sz="14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tx1"/>
                </a:solidFill>
              </a:rPr>
              <a:t>ReAz</a:t>
            </a:r>
            <a:r>
              <a:rPr lang="en-US" b="1" dirty="0">
                <a:solidFill>
                  <a:schemeClr val="tx1"/>
                </a:solidFill>
              </a:rPr>
              <a:t> - dimer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84C1DA8-493F-4E92-91CE-4F936C93E5D1}"/>
              </a:ext>
            </a:extLst>
          </p:cNvPr>
          <p:cNvSpPr/>
          <p:nvPr/>
        </p:nvSpPr>
        <p:spPr>
          <a:xfrm>
            <a:off x="982719" y="6008636"/>
            <a:ext cx="7405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Arrows indicate the LCS early-time broadening and the ~1985 cm</a:t>
            </a:r>
            <a:r>
              <a:rPr lang="en-US" baseline="300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–1</a:t>
            </a:r>
            <a:r>
              <a:rPr lang="en-US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shoulder. </a:t>
            </a:r>
            <a:endParaRPr lang="en-US" sz="1600" dirty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4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vlcek\Documents\Manuscripts\DoubleW\Paper\High\Scheme 3 WW ET.em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r="1305" b="8438"/>
          <a:stretch/>
        </p:blipFill>
        <p:spPr bwMode="auto">
          <a:xfrm>
            <a:off x="902033" y="1037008"/>
            <a:ext cx="7549501" cy="4928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85132" y="11417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Jablonski diagram of </a:t>
            </a:r>
            <a:r>
              <a:rPr lang="en-US" b="1" dirty="0" err="1">
                <a:solidFill>
                  <a:schemeClr val="tx1"/>
                </a:solidFill>
              </a:rPr>
              <a:t>ReAz</a:t>
            </a:r>
            <a:r>
              <a:rPr lang="en-US" b="1" dirty="0">
                <a:solidFill>
                  <a:schemeClr val="tx1"/>
                </a:solidFill>
              </a:rPr>
              <a:t> - dimer</a:t>
            </a:r>
          </a:p>
        </p:txBody>
      </p:sp>
    </p:spTree>
    <p:extLst>
      <p:ext uri="{BB962C8B-B14F-4D97-AF65-F5344CB8AC3E}">
        <p14:creationId xmlns:p14="http://schemas.microsoft.com/office/powerpoint/2010/main" val="3767646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EC72CC9-3B4E-4A38-9EBF-75D0126CD86B}"/>
              </a:ext>
            </a:extLst>
          </p:cNvPr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Nadpis 23">
            <a:extLst>
              <a:ext uri="{FF2B5EF4-FFF2-40B4-BE49-F238E27FC236}">
                <a16:creationId xmlns:a16="http://schemas.microsoft.com/office/drawing/2014/main" id="{4AE3986D-7BB9-48C3-9D1A-CCF49683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Insight from theory?</a:t>
            </a:r>
          </a:p>
        </p:txBody>
      </p:sp>
    </p:spTree>
    <p:extLst>
      <p:ext uri="{BB962C8B-B14F-4D97-AF65-F5344CB8AC3E}">
        <p14:creationId xmlns:p14="http://schemas.microsoft.com/office/powerpoint/2010/main" val="3885811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fig12_m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7" b="-1779"/>
          <a:stretch>
            <a:fillRect/>
          </a:stretch>
        </p:blipFill>
        <p:spPr bwMode="auto">
          <a:xfrm>
            <a:off x="410369" y="1474470"/>
            <a:ext cx="32019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526887"/>
              </p:ext>
            </p:extLst>
          </p:nvPr>
        </p:nvGraphicFramePr>
        <p:xfrm>
          <a:off x="5958687" y="933638"/>
          <a:ext cx="276225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8" name="Graph" r:id="rId4" imgW="3621024" imgH="3188208" progId="Origin50.Graph">
                  <p:embed/>
                </p:oleObj>
              </mc:Choice>
              <mc:Fallback>
                <p:oleObj name="Graph" r:id="rId4" imgW="3621024" imgH="3188208" progId="Origin50.Graph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55" t="9372" r="5865" b="4630"/>
                      <a:stretch>
                        <a:fillRect/>
                      </a:stretch>
                    </p:blipFill>
                    <p:spPr bwMode="auto">
                      <a:xfrm>
                        <a:off x="5958687" y="933638"/>
                        <a:ext cx="2762250" cy="240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87736"/>
              </p:ext>
            </p:extLst>
          </p:nvPr>
        </p:nvGraphicFramePr>
        <p:xfrm>
          <a:off x="5958687" y="3382962"/>
          <a:ext cx="2790825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" name="Graph" r:id="rId6" imgW="3621024" imgH="3154070" progId="Origin50.Graph">
                  <p:embed/>
                </p:oleObj>
              </mc:Choice>
              <mc:Fallback>
                <p:oleObj name="Graph" r:id="rId6" imgW="3621024" imgH="3154070" progId="Origin50.Graph">
                  <p:embed/>
                  <p:pic>
                    <p:nvPicPr>
                      <p:cNvPr id="256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257" t="6735" r="4970" b="6050"/>
                      <a:stretch>
                        <a:fillRect/>
                      </a:stretch>
                    </p:blipFill>
                    <p:spPr bwMode="auto">
                      <a:xfrm>
                        <a:off x="5958687" y="3382962"/>
                        <a:ext cx="2790825" cy="240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3913188" y="2138551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GS</a:t>
            </a:r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4987925" y="2132201"/>
            <a:ext cx="679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aseline="30000"/>
              <a:t>3</a:t>
            </a:r>
            <a:r>
              <a:rPr lang="en-US" altLang="en-US" sz="2400"/>
              <a:t>CT</a:t>
            </a:r>
          </a:p>
        </p:txBody>
      </p:sp>
      <p:sp>
        <p:nvSpPr>
          <p:cNvPr id="25610" name="TextBox 11"/>
          <p:cNvSpPr txBox="1">
            <a:spLocks noChangeArrowheads="1"/>
          </p:cNvSpPr>
          <p:nvPr/>
        </p:nvSpPr>
        <p:spPr bwMode="auto">
          <a:xfrm>
            <a:off x="3881438" y="3752476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GS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4992688" y="3731839"/>
            <a:ext cx="66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aseline="30000"/>
              <a:t>3</a:t>
            </a:r>
            <a:r>
              <a:rPr lang="en-US" altLang="en-US" sz="2400"/>
              <a:t>CS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14850" y="2375088"/>
            <a:ext cx="41592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525963" y="3984251"/>
            <a:ext cx="41592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14" name="TextBox 14"/>
          <p:cNvSpPr txBox="1">
            <a:spLocks noChangeArrowheads="1"/>
          </p:cNvSpPr>
          <p:nvPr/>
        </p:nvSpPr>
        <p:spPr bwMode="auto">
          <a:xfrm>
            <a:off x="6181867" y="5924362"/>
            <a:ext cx="23158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Simulated IR spectra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CA086425-BD7B-4D9E-98CF-327253FF53A1}"/>
              </a:ext>
            </a:extLst>
          </p:cNvPr>
          <p:cNvSpPr txBox="1">
            <a:spLocks/>
          </p:cNvSpPr>
          <p:nvPr/>
        </p:nvSpPr>
        <p:spPr>
          <a:xfrm>
            <a:off x="4452" y="34354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DFT calculations on Re(</a:t>
            </a:r>
            <a:r>
              <a:rPr lang="en-US" b="1" dirty="0" err="1">
                <a:solidFill>
                  <a:schemeClr val="tx1"/>
                </a:solidFill>
              </a:rPr>
              <a:t>dmp</a:t>
            </a:r>
            <a:r>
              <a:rPr lang="en-US" b="1" dirty="0">
                <a:solidFill>
                  <a:schemeClr val="tx1"/>
                </a:solidFill>
              </a:rPr>
              <a:t>)(W) model unit</a:t>
            </a:r>
          </a:p>
        </p:txBody>
      </p:sp>
    </p:spTree>
    <p:extLst>
      <p:ext uri="{BB962C8B-B14F-4D97-AF65-F5344CB8AC3E}">
        <p14:creationId xmlns:p14="http://schemas.microsoft.com/office/powerpoint/2010/main" val="195419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4500" t="18834" r="6375" b="20833"/>
          <a:stretch/>
        </p:blipFill>
        <p:spPr>
          <a:xfrm>
            <a:off x="4338251" y="3584006"/>
            <a:ext cx="3975526" cy="183096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344DDAD-A1F9-47E5-A552-3D2C77E8E3AF}"/>
              </a:ext>
            </a:extLst>
          </p:cNvPr>
          <p:cNvSpPr txBox="1">
            <a:spLocks/>
          </p:cNvSpPr>
          <p:nvPr/>
        </p:nvSpPr>
        <p:spPr>
          <a:xfrm>
            <a:off x="569230" y="1777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Conclusion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44809" t="19238" r="5859" b="4318"/>
          <a:stretch/>
        </p:blipFill>
        <p:spPr>
          <a:xfrm>
            <a:off x="416830" y="1376864"/>
            <a:ext cx="3798337" cy="22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2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344731" y="0"/>
            <a:ext cx="4471987" cy="68103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B1A2A5-6047-4099-8361-018EF2341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544449"/>
              </p:ext>
            </p:extLst>
          </p:nvPr>
        </p:nvGraphicFramePr>
        <p:xfrm>
          <a:off x="192001" y="1317433"/>
          <a:ext cx="8951999" cy="473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0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-105504" y="338990"/>
            <a:ext cx="9328638" cy="280865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298" lvl="1" indent="0" algn="ctr">
              <a:buClr>
                <a:schemeClr val="tx1"/>
              </a:buClr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</a:rPr>
              <a:t>Acknowledgements: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Gray’s group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(Caltech);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Kaim’s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group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(Stuttgart);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M.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Guricov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á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(UCT) </a:t>
            </a: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Paul Donaldson, Greg Greetham, Mike Towrie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(Harwell Campus, UK); </a:t>
            </a:r>
            <a:endParaRPr lang="cs-CZ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J. Taylor, F. Hartl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(Reading); 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Vl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č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ek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(QMUL); </a:t>
            </a: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M. Fuse, N.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Tasinato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, Ch. Cappelli, V. Barone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(SNS Pisa)</a:t>
            </a: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54298" lvl="1" indent="0" algn="ctr"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I.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Hoskovcov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á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(UCT)  and S.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Záliš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(UFCH JH)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51966" y="3838369"/>
            <a:ext cx="34388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Financial</a:t>
            </a:r>
            <a:r>
              <a:rPr lang="cs-CZ" sz="3200" u="sng" dirty="0"/>
              <a:t> support:</a:t>
            </a:r>
            <a:endParaRPr lang="cs-CZ" sz="3200" dirty="0"/>
          </a:p>
          <a:p>
            <a:pPr algn="ctr"/>
            <a:r>
              <a:rPr lang="en-US" sz="2400" dirty="0"/>
              <a:t>MŠMT LTC17052</a:t>
            </a:r>
          </a:p>
          <a:p>
            <a:pPr algn="ctr"/>
            <a:r>
              <a:rPr lang="cs-CZ" sz="2400" dirty="0"/>
              <a:t>COST </a:t>
            </a:r>
            <a:r>
              <a:rPr lang="en-US" sz="2400" dirty="0"/>
              <a:t>CM1202, </a:t>
            </a:r>
            <a:r>
              <a:rPr lang="cs-CZ" sz="2400" dirty="0"/>
              <a:t>CM</a:t>
            </a:r>
            <a:r>
              <a:rPr lang="en-US" sz="2400" dirty="0"/>
              <a:t>1405</a:t>
            </a:r>
            <a:endParaRPr lang="cs-CZ" sz="2400" dirty="0"/>
          </a:p>
          <a:p>
            <a:pPr algn="ctr"/>
            <a:r>
              <a:rPr lang="cs-CZ" sz="2400" dirty="0"/>
              <a:t>GAČR </a:t>
            </a:r>
            <a:r>
              <a:rPr lang="en-US" sz="2400" dirty="0"/>
              <a:t>17-01137S</a:t>
            </a:r>
            <a:r>
              <a:rPr lang="cs-CZ" sz="2400" dirty="0"/>
              <a:t> </a:t>
            </a:r>
          </a:p>
          <a:p>
            <a:pPr algn="ctr"/>
            <a:r>
              <a:rPr lang="cs-CZ" sz="2400" dirty="0"/>
              <a:t>GAČR 17-</a:t>
            </a:r>
            <a:r>
              <a:rPr lang="en-US" sz="2400" dirty="0"/>
              <a:t>21770S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54" y="3838369"/>
            <a:ext cx="2550371" cy="5313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1" y="5240436"/>
            <a:ext cx="2404611" cy="55176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2" y="3900138"/>
            <a:ext cx="2375752" cy="9391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51" y="5516319"/>
            <a:ext cx="1807776" cy="768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" y="18091"/>
            <a:ext cx="1562166" cy="5026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39" y="4634784"/>
            <a:ext cx="1669773" cy="6539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28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E550564-09A9-4BAF-9881-EAA94C5EEACF}"/>
              </a:ext>
            </a:extLst>
          </p:cNvPr>
          <p:cNvSpPr txBox="1">
            <a:spLocks/>
          </p:cNvSpPr>
          <p:nvPr/>
        </p:nvSpPr>
        <p:spPr>
          <a:xfrm>
            <a:off x="2344731" y="0"/>
            <a:ext cx="4471987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Excited state - general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2533" y="4988896"/>
            <a:ext cx="42381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Electronically e</a:t>
            </a:r>
            <a:r>
              <a:rPr lang="cs-CZ" sz="2000" b="1" dirty="0" err="1"/>
              <a:t>xcited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r>
              <a:rPr lang="cs-CZ" sz="2000" b="1" dirty="0"/>
              <a:t> (</a:t>
            </a:r>
            <a:r>
              <a:rPr lang="en-US" sz="2000" b="1" dirty="0"/>
              <a:t>E</a:t>
            </a:r>
            <a:r>
              <a:rPr lang="cs-CZ" sz="2000" b="1" dirty="0"/>
              <a:t>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err="1"/>
              <a:t>Jablonski</a:t>
            </a:r>
            <a:r>
              <a:rPr lang="cs-CZ" dirty="0"/>
              <a:t> diagram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/>
              <a:t>d</a:t>
            </a:r>
            <a:r>
              <a:rPr lang="en-US" dirty="0" err="1"/>
              <a:t>etermined</a:t>
            </a:r>
            <a:r>
              <a:rPr lang="en-US" dirty="0"/>
              <a:t> by nature and localization of the molecular orbital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07111" y="4988896"/>
            <a:ext cx="39368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Vibrational e</a:t>
            </a:r>
            <a:r>
              <a:rPr lang="cs-CZ" sz="2000" b="1" dirty="0" err="1"/>
              <a:t>xcited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r>
              <a:rPr lang="cs-CZ" sz="2000" b="1" dirty="0"/>
              <a:t> (</a:t>
            </a:r>
            <a:r>
              <a:rPr lang="en-US" sz="2000" b="1" dirty="0"/>
              <a:t>V</a:t>
            </a:r>
            <a:r>
              <a:rPr lang="cs-CZ" sz="2000" b="1" dirty="0"/>
              <a:t>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understanding of the ultrafast vibrational dynamics (vibrational energy transfer)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connected to processes such as photoexcitation and photoisomerisation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14" y="1493960"/>
            <a:ext cx="1290162" cy="250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8B7579D-30FA-4477-823F-C6519CC0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" y="1154098"/>
            <a:ext cx="5237360" cy="363864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16" y="1497521"/>
            <a:ext cx="2425124" cy="25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/>
          <p:nvPr/>
        </p:nvSpPr>
        <p:spPr>
          <a:xfrm rot="16200000">
            <a:off x="4220863" y="2563988"/>
            <a:ext cx="209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Pump wavenumber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6045647" y="4125009"/>
            <a:ext cx="242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Probe wavenumber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5410092" y="861711"/>
            <a:ext cx="147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Anharmonicity </a:t>
            </a:r>
          </a:p>
          <a:p>
            <a:r>
              <a:rPr lang="en-US" sz="1600" dirty="0">
                <a:latin typeface="+mn-lt"/>
              </a:rPr>
              <a:t>and coupling</a:t>
            </a:r>
          </a:p>
        </p:txBody>
      </p:sp>
      <p:sp>
        <p:nvSpPr>
          <p:cNvPr id="13" name="TextBox 14"/>
          <p:cNvSpPr txBox="1"/>
          <p:nvPr/>
        </p:nvSpPr>
        <p:spPr>
          <a:xfrm>
            <a:off x="7116280" y="922360"/>
            <a:ext cx="20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Solvation dynamics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42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Line 2"/>
          <p:cNvSpPr>
            <a:spLocks noChangeShapeType="1"/>
          </p:cNvSpPr>
          <p:nvPr/>
        </p:nvSpPr>
        <p:spPr bwMode="auto">
          <a:xfrm>
            <a:off x="685800" y="6172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47" name="Line 3"/>
          <p:cNvSpPr>
            <a:spLocks noChangeShapeType="1"/>
          </p:cNvSpPr>
          <p:nvPr/>
        </p:nvSpPr>
        <p:spPr bwMode="auto">
          <a:xfrm flipV="1">
            <a:off x="1476375" y="1414463"/>
            <a:ext cx="0" cy="4751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48" name="Line 4"/>
          <p:cNvSpPr>
            <a:spLocks noChangeShapeType="1"/>
          </p:cNvSpPr>
          <p:nvPr/>
        </p:nvSpPr>
        <p:spPr bwMode="auto">
          <a:xfrm>
            <a:off x="685800" y="13716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49" name="Line 5"/>
          <p:cNvSpPr>
            <a:spLocks noChangeShapeType="1"/>
          </p:cNvSpPr>
          <p:nvPr/>
        </p:nvSpPr>
        <p:spPr bwMode="auto">
          <a:xfrm>
            <a:off x="2538413" y="1371600"/>
            <a:ext cx="2109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50" name="Line 6"/>
          <p:cNvSpPr>
            <a:spLocks noChangeShapeType="1"/>
          </p:cNvSpPr>
          <p:nvPr/>
        </p:nvSpPr>
        <p:spPr bwMode="auto">
          <a:xfrm>
            <a:off x="2590800" y="46482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086600" cy="533400"/>
          </a:xfrm>
        </p:spPr>
        <p:txBody>
          <a:bodyPr/>
          <a:lstStyle/>
          <a:p>
            <a:pPr algn="l"/>
            <a:r>
              <a:rPr lang="en-US" altLang="en-US" sz="3200" b="1">
                <a:solidFill>
                  <a:srgbClr val="FF0000"/>
                </a:solidFill>
                <a:latin typeface="Comic Sans MS" pitchFamily="66" charset="0"/>
              </a:rPr>
              <a:t>Relaxation processes in ReAz</a:t>
            </a:r>
          </a:p>
        </p:txBody>
      </p:sp>
      <p:sp>
        <p:nvSpPr>
          <p:cNvPr id="441352" name="Rectangle 8"/>
          <p:cNvSpPr>
            <a:spLocks noChangeArrowheads="1"/>
          </p:cNvSpPr>
          <p:nvPr/>
        </p:nvSpPr>
        <p:spPr bwMode="auto">
          <a:xfrm>
            <a:off x="2438400" y="914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 baseline="30000">
                <a:solidFill>
                  <a:schemeClr val="tx1"/>
                </a:solidFill>
              </a:rPr>
              <a:t>3#</a:t>
            </a:r>
            <a:r>
              <a:rPr lang="en-US" altLang="en-US" sz="2400" b="1">
                <a:solidFill>
                  <a:schemeClr val="tx1"/>
                </a:solidFill>
              </a:rPr>
              <a:t>MLCT, “</a:t>
            </a:r>
            <a:r>
              <a:rPr lang="en-US" altLang="en-US" sz="2400" b="1" i="1">
                <a:solidFill>
                  <a:schemeClr val="tx1"/>
                </a:solidFill>
              </a:rPr>
              <a:t>t</a:t>
            </a:r>
            <a:r>
              <a:rPr lang="en-US" altLang="en-US" sz="2400" b="1">
                <a:solidFill>
                  <a:schemeClr val="tx1"/>
                </a:solidFill>
              </a:rPr>
              <a:t>=0”</a:t>
            </a:r>
          </a:p>
        </p:txBody>
      </p:sp>
      <p:sp>
        <p:nvSpPr>
          <p:cNvPr id="441353" name="Rectangle 9"/>
          <p:cNvSpPr>
            <a:spLocks noChangeArrowheads="1"/>
          </p:cNvSpPr>
          <p:nvPr/>
        </p:nvSpPr>
        <p:spPr bwMode="auto">
          <a:xfrm>
            <a:off x="2549525" y="4724400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 baseline="30000">
                <a:solidFill>
                  <a:schemeClr val="tx1"/>
                </a:solidFill>
              </a:rPr>
              <a:t>3</a:t>
            </a:r>
            <a:r>
              <a:rPr lang="en-US" altLang="en-US" sz="2400" b="1">
                <a:solidFill>
                  <a:schemeClr val="tx1"/>
                </a:solidFill>
              </a:rPr>
              <a:t>MLCT</a:t>
            </a:r>
          </a:p>
        </p:txBody>
      </p:sp>
      <p:sp>
        <p:nvSpPr>
          <p:cNvPr id="441354" name="Text Box 10"/>
          <p:cNvSpPr txBox="1">
            <a:spLocks noChangeArrowheads="1"/>
          </p:cNvSpPr>
          <p:nvPr/>
        </p:nvSpPr>
        <p:spPr bwMode="auto">
          <a:xfrm>
            <a:off x="3348038" y="1557338"/>
            <a:ext cx="406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>
                <a:sym typeface="Symbol" pitchFamily="18" charset="2"/>
              </a:rPr>
              <a:t> </a:t>
            </a:r>
            <a:r>
              <a:rPr lang="en-US" altLang="en-US" sz="2400"/>
              <a:t>vibrational cooling: </a:t>
            </a:r>
            <a:r>
              <a:rPr lang="en-US" altLang="en-US" sz="2400">
                <a:solidFill>
                  <a:schemeClr val="tx1"/>
                </a:solidFill>
              </a:rPr>
              <a:t>2-4 ps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348038" y="2062163"/>
            <a:ext cx="561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 typeface="Symbol" pitchFamily="18" charset="2"/>
              <a:buChar char="·"/>
            </a:pPr>
            <a:r>
              <a:rPr lang="en-US" altLang="en-US" sz="2400">
                <a:sym typeface="Symbol" pitchFamily="18" charset="2"/>
              </a:rPr>
              <a:t> C</a:t>
            </a:r>
            <a:r>
              <a:rPr lang="en-US" altLang="en-US" sz="2400"/>
              <a:t>ooling, reorientation of surface-bound D</a:t>
            </a:r>
            <a:r>
              <a:rPr lang="en-US" altLang="en-US" sz="2400" baseline="-25000"/>
              <a:t>2</a:t>
            </a:r>
            <a:r>
              <a:rPr lang="en-US" altLang="en-US" sz="2400"/>
              <a:t>O : </a:t>
            </a:r>
            <a:r>
              <a:rPr lang="en-US" altLang="en-US" sz="2400">
                <a:solidFill>
                  <a:schemeClr val="tx1"/>
                </a:solidFill>
              </a:rPr>
              <a:t>7-25 ps</a:t>
            </a:r>
          </a:p>
        </p:txBody>
      </p:sp>
      <p:sp>
        <p:nvSpPr>
          <p:cNvPr id="441357" name="Rectangle 13"/>
          <p:cNvSpPr>
            <a:spLocks noChangeArrowheads="1"/>
          </p:cNvSpPr>
          <p:nvPr/>
        </p:nvSpPr>
        <p:spPr bwMode="auto">
          <a:xfrm>
            <a:off x="3348038" y="2852738"/>
            <a:ext cx="5732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Char char="·"/>
            </a:pPr>
            <a:r>
              <a:rPr lang="en-US" altLang="en-US" sz="2400" b="1">
                <a:solidFill>
                  <a:srgbClr val="FF0000"/>
                </a:solidFill>
              </a:rPr>
              <a:t> chromophore-peptide reorientation:</a:t>
            </a:r>
          </a:p>
          <a:p>
            <a:pPr eaLnBrk="0" hangingPunct="0">
              <a:buFont typeface="Symbol" pitchFamily="18" charset="2"/>
              <a:buNone/>
            </a:pPr>
            <a:r>
              <a:rPr lang="en-US" altLang="en-US" sz="2400"/>
              <a:t> </a:t>
            </a:r>
            <a:r>
              <a:rPr lang="en-US" altLang="en-US" sz="2400" b="1"/>
              <a:t> </a:t>
            </a:r>
            <a:r>
              <a:rPr lang="en-US" altLang="en-US" sz="2400" b="1">
                <a:solidFill>
                  <a:schemeClr val="tx1"/>
                </a:solidFill>
              </a:rPr>
              <a:t>150-600 ps</a:t>
            </a:r>
          </a:p>
        </p:txBody>
      </p:sp>
      <p:sp>
        <p:nvSpPr>
          <p:cNvPr id="441358" name="Rectangle 14"/>
          <p:cNvSpPr>
            <a:spLocks noChangeArrowheads="1"/>
          </p:cNvSpPr>
          <p:nvPr/>
        </p:nvSpPr>
        <p:spPr bwMode="auto">
          <a:xfrm>
            <a:off x="685800" y="914400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 baseline="30000">
                <a:solidFill>
                  <a:schemeClr val="tx1"/>
                </a:solidFill>
              </a:rPr>
              <a:t>1</a:t>
            </a:r>
            <a:r>
              <a:rPr lang="en-US" altLang="en-US" sz="2400" b="1">
                <a:solidFill>
                  <a:schemeClr val="tx1"/>
                </a:solidFill>
              </a:rPr>
              <a:t>MLCT</a:t>
            </a: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1905000" y="13716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>
            <a:off x="3124200" y="1524000"/>
            <a:ext cx="0" cy="2971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1361" name="Rectangle 17"/>
          <p:cNvSpPr>
            <a:spLocks noChangeArrowheads="1"/>
          </p:cNvSpPr>
          <p:nvPr/>
        </p:nvSpPr>
        <p:spPr bwMode="auto">
          <a:xfrm>
            <a:off x="381000" y="6172200"/>
            <a:ext cx="60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1"/>
                </a:solidFill>
              </a:rPr>
              <a:t>GS</a:t>
            </a:r>
          </a:p>
        </p:txBody>
      </p:sp>
      <p:sp>
        <p:nvSpPr>
          <p:cNvPr id="441362" name="Text Box 18"/>
          <p:cNvSpPr txBox="1">
            <a:spLocks noChangeArrowheads="1"/>
          </p:cNvSpPr>
          <p:nvPr/>
        </p:nvSpPr>
        <p:spPr bwMode="auto">
          <a:xfrm>
            <a:off x="179388" y="2636838"/>
            <a:ext cx="127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tx1"/>
                </a:solidFill>
              </a:rPr>
              <a:t>h</a:t>
            </a:r>
            <a:r>
              <a:rPr lang="en-US" altLang="en-US" sz="2400" b="1">
                <a:solidFill>
                  <a:schemeClr val="tx1"/>
                </a:solidFill>
                <a:sym typeface="Symbol" pitchFamily="18" charset="2"/>
              </a:rPr>
              <a:t></a:t>
            </a:r>
          </a:p>
          <a:p>
            <a:pPr algn="ctr" eaLnBrk="0" hangingPunct="0"/>
            <a:r>
              <a:rPr lang="en-US" altLang="en-US" sz="2400" b="1">
                <a:solidFill>
                  <a:schemeClr val="tx1"/>
                </a:solidFill>
                <a:sym typeface="Symbol" pitchFamily="18" charset="2"/>
              </a:rPr>
              <a:t>400 nm</a:t>
            </a:r>
            <a:endParaRPr lang="en-US" altLang="en-US" sz="2400" b="1" baseline="30000">
              <a:solidFill>
                <a:schemeClr val="tx1"/>
              </a:solidFill>
            </a:endParaRPr>
          </a:p>
        </p:txBody>
      </p:sp>
      <p:sp>
        <p:nvSpPr>
          <p:cNvPr id="441363" name="Text Box 19"/>
          <p:cNvSpPr txBox="1">
            <a:spLocks noChangeArrowheads="1"/>
          </p:cNvSpPr>
          <p:nvPr/>
        </p:nvSpPr>
        <p:spPr bwMode="auto">
          <a:xfrm>
            <a:off x="1965325" y="2057400"/>
            <a:ext cx="1112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</a:rPr>
              <a:t>~6700</a:t>
            </a:r>
          </a:p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</a:rPr>
              <a:t>cm</a:t>
            </a:r>
            <a:r>
              <a:rPr lang="en-US" altLang="en-US" sz="2400" b="1" baseline="300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441364" name="Text Box 20"/>
          <p:cNvSpPr txBox="1">
            <a:spLocks noChangeArrowheads="1"/>
          </p:cNvSpPr>
          <p:nvPr/>
        </p:nvSpPr>
        <p:spPr bwMode="auto">
          <a:xfrm>
            <a:off x="4787900" y="908050"/>
            <a:ext cx="315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sz="2400">
                <a:solidFill>
                  <a:srgbClr val="FF0000"/>
                </a:solidFill>
                <a:sym typeface="Symbol" pitchFamily="18" charset="2"/>
              </a:rPr>
              <a:t>Instantaneous shift</a:t>
            </a:r>
            <a:endParaRPr lang="en-US" altLang="en-US" sz="240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441365" name="Picture 21" descr="fig1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833"/>
          <a:stretch>
            <a:fillRect/>
          </a:stretch>
        </p:blipFill>
        <p:spPr bwMode="auto">
          <a:xfrm>
            <a:off x="6804025" y="3357563"/>
            <a:ext cx="21224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66" name="Text Box 22"/>
          <p:cNvSpPr txBox="1">
            <a:spLocks noChangeArrowheads="1"/>
          </p:cNvSpPr>
          <p:nvPr/>
        </p:nvSpPr>
        <p:spPr bwMode="auto">
          <a:xfrm>
            <a:off x="1938338" y="5445125"/>
            <a:ext cx="4660900" cy="8223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400" b="1">
                <a:solidFill>
                  <a:srgbClr val="FF0000"/>
                </a:solidFill>
              </a:rPr>
              <a:t>Effect of relaxation-induced</a:t>
            </a:r>
          </a:p>
          <a:p>
            <a:pPr algn="ctr"/>
            <a:r>
              <a:rPr lang="en-GB" altLang="en-US" sz="2400" b="1">
                <a:solidFill>
                  <a:srgbClr val="FF0000"/>
                </a:solidFill>
              </a:rPr>
              <a:t>change in </a:t>
            </a:r>
            <a:r>
              <a:rPr lang="en-GB" altLang="en-US" sz="2400" b="1" baseline="30000">
                <a:solidFill>
                  <a:srgbClr val="FF0000"/>
                </a:solidFill>
              </a:rPr>
              <a:t>3</a:t>
            </a:r>
            <a:r>
              <a:rPr lang="en-GB" altLang="en-US" sz="2400" b="1">
                <a:solidFill>
                  <a:srgbClr val="FF0000"/>
                </a:solidFill>
              </a:rPr>
              <a:t>MLCT wavefunction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4" grpId="0"/>
      <p:bldP spid="441355" grpId="0"/>
      <p:bldP spid="441357" grpId="0"/>
      <p:bldP spid="4413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4" b="22018"/>
          <a:stretch/>
        </p:blipFill>
        <p:spPr bwMode="auto">
          <a:xfrm>
            <a:off x="1065762" y="1321970"/>
            <a:ext cx="7248015" cy="4035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TR-spectroscopy – instrumentation of 2DIR</a:t>
            </a:r>
          </a:p>
        </p:txBody>
      </p:sp>
    </p:spTree>
    <p:extLst>
      <p:ext uri="{BB962C8B-B14F-4D97-AF65-F5344CB8AC3E}">
        <p14:creationId xmlns:p14="http://schemas.microsoft.com/office/powerpoint/2010/main" val="2001492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vlcek\Documents\Manuscripts\DoubleW\Paper\High\Figure S4 WW ET scheme.em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" b="7468"/>
          <a:stretch/>
        </p:blipFill>
        <p:spPr bwMode="auto">
          <a:xfrm>
            <a:off x="1781287" y="1536588"/>
            <a:ext cx="5486400" cy="3483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16830" y="25389"/>
            <a:ext cx="8051997" cy="66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</a:rPr>
              <a:t>TR-spectroscopy – instrumentation of 2DIR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5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e-et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12090"/>
          <a:stretch>
            <a:fillRect/>
          </a:stretch>
        </p:blipFill>
        <p:spPr bwMode="auto">
          <a:xfrm>
            <a:off x="375444" y="1681777"/>
            <a:ext cx="4080380" cy="3988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67621" y="4932228"/>
            <a:ext cx="22132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+mn-lt"/>
              </a:rPr>
              <a:t>5x10</a:t>
            </a:r>
            <a:r>
              <a:rPr lang="en-GB" altLang="en-US" sz="1600" baseline="30000" dirty="0">
                <a:latin typeface="+mn-lt"/>
              </a:rPr>
              <a:t>4</a:t>
            </a:r>
            <a:r>
              <a:rPr lang="en-GB" altLang="en-US" sz="1600" dirty="0">
                <a:latin typeface="+mn-lt"/>
              </a:rPr>
              <a:t> years in water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4" name="Picture 2" descr="fe-protein-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11647"/>
          <a:stretch>
            <a:fillRect/>
          </a:stretch>
        </p:blipFill>
        <p:spPr bwMode="auto">
          <a:xfrm>
            <a:off x="4881853" y="1619951"/>
            <a:ext cx="4020840" cy="4112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814F690-44E2-49CB-85DF-F4FD45A610C5}"/>
              </a:ext>
            </a:extLst>
          </p:cNvPr>
          <p:cNvSpPr txBox="1">
            <a:spLocks/>
          </p:cNvSpPr>
          <p:nvPr/>
        </p:nvSpPr>
        <p:spPr>
          <a:xfrm>
            <a:off x="1954306" y="0"/>
            <a:ext cx="5988423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Electron transfer (ET) – an example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525929" y="681037"/>
            <a:ext cx="74168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Electron transfer central to life, for example in: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• </a:t>
            </a:r>
            <a:r>
              <a:rPr lang="en-GB" altLang="en-US" sz="1800" b="1" dirty="0"/>
              <a:t>Bioenergetics:</a:t>
            </a:r>
            <a:endParaRPr lang="en-US" altLang="en-US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Respiration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Photosynthesis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• </a:t>
            </a:r>
            <a:r>
              <a:rPr lang="en-GB" altLang="en-US" sz="1800" b="1" dirty="0"/>
              <a:t>Atom and group transfer reactions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Nitrogen fixation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</a:t>
            </a:r>
            <a:r>
              <a:rPr lang="en-GB" altLang="en-US" sz="1800" dirty="0" err="1"/>
              <a:t>Detoxifixation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Gene regulation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</a:t>
            </a:r>
            <a:r>
              <a:rPr lang="en-US" altLang="en-US" sz="1800" dirty="0" err="1"/>
              <a:t>Signalling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Collagen synthesis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Steroid metabolism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</a:t>
            </a:r>
            <a:r>
              <a:rPr lang="en-GB" altLang="en-US" sz="1800" dirty="0"/>
              <a:t>……..</a:t>
            </a:r>
            <a:endParaRPr lang="en-US" altLang="en-US" sz="1800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954306" y="5829733"/>
            <a:ext cx="3781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• Long-range electron transfer (ET) 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476375" y="4398963"/>
            <a:ext cx="6737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Oxidoreductases: enzymes that catalyse redox reactions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Require supply (or removal) of electrons commensurate with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catalytic turnover: electron transferases</a:t>
            </a:r>
            <a:endParaRPr lang="en-US" altLang="en-US" sz="18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814F690-44E2-49CB-85DF-F4FD45A610C5}"/>
              </a:ext>
            </a:extLst>
          </p:cNvPr>
          <p:cNvSpPr txBox="1">
            <a:spLocks/>
          </p:cNvSpPr>
          <p:nvPr/>
        </p:nvSpPr>
        <p:spPr>
          <a:xfrm>
            <a:off x="1954306" y="0"/>
            <a:ext cx="5988423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ET in biological systems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17" y="1064263"/>
            <a:ext cx="3870525" cy="33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99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02623" y="33197"/>
            <a:ext cx="41684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 types of redox centers: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2924" y="719571"/>
            <a:ext cx="843467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800" b="1" dirty="0">
                <a:latin typeface="+mn-lt"/>
              </a:rPr>
              <a:t>Protein side chains: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>
                <a:latin typeface="+mn-lt"/>
              </a:rPr>
              <a:t>Tryptophan: </a:t>
            </a:r>
            <a:r>
              <a:rPr lang="en-GB" altLang="en-US" sz="1800" dirty="0" err="1">
                <a:latin typeface="+mn-lt"/>
              </a:rPr>
              <a:t>Trp</a:t>
            </a:r>
            <a:r>
              <a:rPr lang="en-GB" altLang="en-US" sz="1800" dirty="0">
                <a:latin typeface="+mn-lt"/>
              </a:rPr>
              <a:t> </a:t>
            </a:r>
            <a:r>
              <a:rPr lang="en-US" altLang="en-US" sz="1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en-GB" altLang="en-US" sz="1800" dirty="0" err="1">
                <a:latin typeface="+mn-lt"/>
              </a:rPr>
              <a:t>Trp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+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or </a:t>
            </a:r>
            <a:r>
              <a:rPr lang="en-GB" altLang="en-US" sz="1800" dirty="0" err="1">
                <a:latin typeface="+mn-lt"/>
                <a:sym typeface="Symbol" panose="05050102010706020507" pitchFamily="18" charset="2"/>
              </a:rPr>
              <a:t>Trp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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+ H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+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+ e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ET acceleration (e.g. in peroxidase), DNA photolyase,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>
                <a:latin typeface="+mn-lt"/>
                <a:sym typeface="Symbol" panose="05050102010706020507" pitchFamily="18" charset="2"/>
              </a:rPr>
              <a:t>Tyrosine: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Tyr </a:t>
            </a:r>
            <a:r>
              <a:rPr lang="en-US" altLang="en-US" sz="1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Tyr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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+ H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+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+ e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Electron transfer coupled with proton transfer, e.g. water oxidation in PSII,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ribonucleotide reductase,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 err="1">
                <a:latin typeface="+mn-lt"/>
                <a:sym typeface="Symbol" panose="05050102010706020507" pitchFamily="18" charset="2"/>
              </a:rPr>
              <a:t>Cystein</a:t>
            </a:r>
            <a:r>
              <a:rPr lang="en-GB" altLang="en-US" sz="1800" u="sng" dirty="0">
                <a:latin typeface="+mn-lt"/>
                <a:sym typeface="Symbol" panose="05050102010706020507" pitchFamily="18" charset="2"/>
              </a:rPr>
              <a:t>: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2 -SH </a:t>
            </a:r>
            <a:r>
              <a:rPr lang="en-US" altLang="en-US" sz="1800" dirty="0">
                <a:sym typeface="Symbol" panose="05050102010706020507" pitchFamily="18" charset="2"/>
              </a:rPr>
              <a:t></a:t>
            </a:r>
            <a:r>
              <a:rPr lang="en-GB" altLang="en-US" sz="1800" dirty="0">
                <a:latin typeface="+mn-lt"/>
                <a:sym typeface="Chemical" pitchFamily="34" charset="2"/>
              </a:rPr>
              <a:t> -S-S- +2H</a:t>
            </a:r>
            <a:r>
              <a:rPr lang="en-GB" altLang="en-US" sz="1800" baseline="30000" dirty="0">
                <a:latin typeface="+mn-lt"/>
                <a:sym typeface="Chemical" pitchFamily="34" charset="2"/>
              </a:rPr>
              <a:t>+</a:t>
            </a:r>
            <a:r>
              <a:rPr lang="en-GB" altLang="en-US" sz="1800" dirty="0">
                <a:latin typeface="+mn-lt"/>
                <a:sym typeface="Chemical" pitchFamily="34" charset="2"/>
              </a:rPr>
              <a:t> + 2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e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–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</a:t>
            </a:r>
            <a:endParaRPr lang="en-GB" altLang="en-US" sz="1800" dirty="0">
              <a:latin typeface="+mn-lt"/>
              <a:sym typeface="Chemical" pitchFamily="34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Chemical" pitchFamily="34" charset="2"/>
              </a:rPr>
              <a:t>Mercuric ion reductase, xanthine oxidase, </a:t>
            </a:r>
            <a:r>
              <a:rPr lang="en-GB" altLang="en-US" sz="1800" dirty="0" err="1">
                <a:latin typeface="+mn-lt"/>
                <a:sym typeface="Chemical" pitchFamily="34" charset="2"/>
              </a:rPr>
              <a:t>thioredoxine</a:t>
            </a:r>
            <a:r>
              <a:rPr lang="en-GB" altLang="en-US" sz="1800" dirty="0">
                <a:latin typeface="+mn-lt"/>
                <a:sym typeface="Chemical" pitchFamily="34" charset="2"/>
              </a:rPr>
              <a:t>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+mn-lt"/>
              <a:sym typeface="Chemical" pitchFamily="34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+mn-lt"/>
                <a:sym typeface="Chemical" pitchFamily="34" charset="2"/>
              </a:rPr>
              <a:t>2. Small molecules: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Chemical" pitchFamily="34" charset="2"/>
              </a:rPr>
              <a:t>NAD</a:t>
            </a:r>
            <a:r>
              <a:rPr lang="en-GB" altLang="en-US" sz="1800" baseline="30000" dirty="0">
                <a:latin typeface="+mn-lt"/>
                <a:sym typeface="Chemical" pitchFamily="34" charset="2"/>
              </a:rPr>
              <a:t>+</a:t>
            </a:r>
            <a:r>
              <a:rPr lang="en-GB" altLang="en-US" sz="1800" dirty="0">
                <a:latin typeface="+mn-lt"/>
                <a:sym typeface="Chemical" pitchFamily="34" charset="2"/>
              </a:rPr>
              <a:t> + H</a:t>
            </a:r>
            <a:r>
              <a:rPr lang="en-GB" altLang="en-US" sz="1800" baseline="30000" dirty="0">
                <a:latin typeface="+mn-lt"/>
                <a:sym typeface="Chemical" pitchFamily="34" charset="2"/>
              </a:rPr>
              <a:t>+</a:t>
            </a:r>
            <a:r>
              <a:rPr lang="en-GB" altLang="en-US" sz="1800" dirty="0">
                <a:latin typeface="+mn-lt"/>
                <a:sym typeface="Chemical" pitchFamily="34" charset="2"/>
              </a:rPr>
              <a:t> + 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e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–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latin typeface="+mn-lt"/>
                <a:sym typeface="Symbol" panose="05050102010706020507" pitchFamily="18" charset="2"/>
              </a:rPr>
              <a:t> NADH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Quinones: 1 or 2 e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–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/H</a:t>
            </a:r>
            <a:r>
              <a:rPr lang="en-GB" altLang="en-US" sz="1800" baseline="30000" dirty="0">
                <a:latin typeface="+mn-lt"/>
                <a:sym typeface="Symbol" panose="05050102010706020507" pitchFamily="18" charset="2"/>
              </a:rPr>
              <a:t>+</a:t>
            </a: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 carriers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2924" y="4864999"/>
            <a:ext cx="690509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+mn-lt"/>
                <a:sym typeface="Symbol" panose="05050102010706020507" pitchFamily="18" charset="2"/>
              </a:rPr>
              <a:t>3. Redox cofactors: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Redox-active groups inside proteins (= redox proteins)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a) Electron carriers = electron transferases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+mn-lt"/>
                <a:sym typeface="Symbol" panose="05050102010706020507" pitchFamily="18" charset="2"/>
              </a:rPr>
              <a:t>b) Activators: ET coupled with small molecule activation/transformation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2924" y="8400617"/>
            <a:ext cx="751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Redox proteins often form protein complexes (multisite enzymes) where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electron transferases work in concert with redox activators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8592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Z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88" y="837963"/>
            <a:ext cx="4680401" cy="43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814F690-44E2-49CB-85DF-F4FD45A610C5}"/>
              </a:ext>
            </a:extLst>
          </p:cNvPr>
          <p:cNvSpPr txBox="1">
            <a:spLocks/>
          </p:cNvSpPr>
          <p:nvPr/>
        </p:nvSpPr>
        <p:spPr>
          <a:xfrm>
            <a:off x="1954306" y="0"/>
            <a:ext cx="5988423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Azurin – </a:t>
            </a:r>
            <a:r>
              <a:rPr lang="en-US" b="1" i="1" dirty="0">
                <a:solidFill>
                  <a:schemeClr val="tx1"/>
                </a:solidFill>
              </a:rPr>
              <a:t>Pseudomonas aeruginosa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98498" y="5221646"/>
            <a:ext cx="8539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bacterial blue copper protein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moderates single-electron transfer by oxidation-reduction between Cu(I) and Cu(II)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nitrogen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oxidative deamination of primary amines</a:t>
            </a:r>
          </a:p>
        </p:txBody>
      </p:sp>
    </p:spTree>
    <p:extLst>
      <p:ext uri="{BB962C8B-B14F-4D97-AF65-F5344CB8AC3E}">
        <p14:creationId xmlns:p14="http://schemas.microsoft.com/office/powerpoint/2010/main" val="166173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8052" y="5317753"/>
            <a:ext cx="88078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latin typeface="+mn-lt"/>
              </a:rPr>
              <a:t>Stable and synthetically flexible complexes, </a:t>
            </a:r>
          </a:p>
          <a:p>
            <a:pPr algn="ctr"/>
            <a:r>
              <a:rPr lang="en-GB" altLang="en-US" sz="2000" dirty="0">
                <a:latin typeface="+mn-lt"/>
              </a:rPr>
              <a:t>emissive, excited-state character and dynamics depend on the </a:t>
            </a:r>
            <a:r>
              <a:rPr lang="cs-CZ" altLang="en-US" sz="2000" dirty="0">
                <a:latin typeface="+mn-lt"/>
              </a:rPr>
              <a:t>environme</a:t>
            </a:r>
            <a:r>
              <a:rPr lang="en-US" altLang="en-US" sz="2000" dirty="0">
                <a:latin typeface="+mn-lt"/>
              </a:rPr>
              <a:t>n</a:t>
            </a:r>
            <a:r>
              <a:rPr lang="cs-CZ" altLang="en-US" sz="2000" dirty="0">
                <a:latin typeface="+mn-lt"/>
              </a:rPr>
              <a:t>t</a:t>
            </a:r>
            <a:r>
              <a:rPr lang="en-US" altLang="en-US" sz="2000" dirty="0">
                <a:latin typeface="+mn-lt"/>
              </a:rPr>
              <a:t>,</a:t>
            </a:r>
          </a:p>
          <a:p>
            <a:pPr algn="ctr"/>
            <a:r>
              <a:rPr lang="en-US" altLang="en-US" sz="2000" dirty="0">
                <a:latin typeface="+mn-lt"/>
              </a:rPr>
              <a:t>strong </a:t>
            </a:r>
            <a:r>
              <a:rPr lang="en-US" altLang="en-US" sz="2000" dirty="0" err="1">
                <a:latin typeface="+mn-lt"/>
              </a:rPr>
              <a:t>photooxidants</a:t>
            </a:r>
            <a:r>
              <a:rPr lang="en-US" altLang="en-US" sz="2000" dirty="0">
                <a:latin typeface="+mn-lt"/>
              </a:rPr>
              <a:t>, </a:t>
            </a:r>
            <a:r>
              <a:rPr lang="en-US" altLang="en-US" sz="2000" dirty="0" err="1">
                <a:latin typeface="+mn-lt"/>
              </a:rPr>
              <a:t>photocatalysts</a:t>
            </a:r>
            <a:r>
              <a:rPr lang="en-US" altLang="en-US" sz="2000" dirty="0">
                <a:latin typeface="+mn-lt"/>
              </a:rPr>
              <a:t>,…</a:t>
            </a:r>
            <a:endParaRPr lang="en-GB" altLang="en-US" sz="2000" dirty="0">
              <a:latin typeface="+mn-lt"/>
            </a:endParaRP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4724400" y="2438400"/>
            <a:ext cx="3886200" cy="12954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 rot="230724">
            <a:off x="1036447" y="602536"/>
            <a:ext cx="3200400" cy="1730496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alt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638800" y="2590800"/>
            <a:ext cx="2570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 b="1" dirty="0">
                <a:latin typeface="Arial" charset="0"/>
              </a:rPr>
              <a:t>DNA, wires, </a:t>
            </a:r>
          </a:p>
          <a:p>
            <a:pPr algn="ctr"/>
            <a:r>
              <a:rPr lang="en-GB" altLang="en-US" sz="2000" b="1" dirty="0">
                <a:latin typeface="Arial" charset="0"/>
              </a:rPr>
              <a:t>polymer backbones</a:t>
            </a:r>
          </a:p>
          <a:p>
            <a:pPr algn="ctr"/>
            <a:r>
              <a:rPr lang="en-GB" altLang="en-US" sz="2000" b="1" dirty="0">
                <a:latin typeface="Arial" charset="0"/>
              </a:rPr>
              <a:t>binding sites, …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270431" y="913279"/>
            <a:ext cx="2593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 b="1" dirty="0">
                <a:solidFill>
                  <a:srgbClr val="FF0000"/>
                </a:solidFill>
                <a:latin typeface="Arial" charset="0"/>
              </a:rPr>
              <a:t>proteins, polymers, </a:t>
            </a:r>
          </a:p>
          <a:p>
            <a:pPr algn="ctr"/>
            <a:r>
              <a:rPr lang="en-GB" altLang="en-US" sz="2000" b="1" dirty="0">
                <a:solidFill>
                  <a:srgbClr val="FF0000"/>
                </a:solidFill>
                <a:latin typeface="Arial" charset="0"/>
              </a:rPr>
              <a:t>binding sites,</a:t>
            </a:r>
          </a:p>
          <a:p>
            <a:pPr algn="ctr"/>
            <a:r>
              <a:rPr lang="en-GB" altLang="en-US" sz="2000" b="1" dirty="0">
                <a:solidFill>
                  <a:srgbClr val="FF0000"/>
                </a:solidFill>
                <a:latin typeface="Arial" charset="0"/>
              </a:rPr>
              <a:t>wires, …</a:t>
            </a: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716993"/>
              </p:ext>
            </p:extLst>
          </p:nvPr>
        </p:nvGraphicFramePr>
        <p:xfrm>
          <a:off x="2081471" y="1768475"/>
          <a:ext cx="3124200" cy="250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CS ChemDraw Drawing" r:id="rId4" imgW="1315440" imgH="1054080" progId="ChemDraw.Document.4.5">
                  <p:embed/>
                </p:oleObj>
              </mc:Choice>
              <mc:Fallback>
                <p:oleObj name="CS ChemDraw Drawing" r:id="rId4" imgW="1315440" imgH="1054080" progId="ChemDraw.Document.4.5">
                  <p:embed/>
                  <p:pic>
                    <p:nvPicPr>
                      <p:cNvPr id="41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471" y="1768475"/>
                        <a:ext cx="3124200" cy="250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411530" y="4822517"/>
            <a:ext cx="18862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</a:t>
            </a:r>
            <a:r>
              <a:rPr lang="en-GB" altLang="en-US" sz="20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(L)(CO)</a:t>
            </a:r>
            <a:r>
              <a:rPr lang="en-GB" altLang="en-US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(N,N)</a:t>
            </a:r>
            <a:endParaRPr lang="en-GB" altLang="en-US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572B043-309E-4CE0-B8D2-A11D4BC4D419}"/>
              </a:ext>
            </a:extLst>
          </p:cNvPr>
          <p:cNvSpPr/>
          <p:nvPr/>
        </p:nvSpPr>
        <p:spPr>
          <a:xfrm>
            <a:off x="1920034" y="2366682"/>
            <a:ext cx="2140978" cy="188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D7906A0-648F-4D01-A226-8AB820D4EA8E}"/>
              </a:ext>
            </a:extLst>
          </p:cNvPr>
          <p:cNvSpPr/>
          <p:nvPr/>
        </p:nvSpPr>
        <p:spPr>
          <a:xfrm>
            <a:off x="3864406" y="2143218"/>
            <a:ext cx="1341265" cy="188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8E230D41-B293-4E5F-820F-F32BD90BAB91}"/>
              </a:ext>
            </a:extLst>
          </p:cNvPr>
          <p:cNvSpPr txBox="1">
            <a:spLocks/>
          </p:cNvSpPr>
          <p:nvPr/>
        </p:nvSpPr>
        <p:spPr>
          <a:xfrm>
            <a:off x="2069158" y="0"/>
            <a:ext cx="7055301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Probe?</a:t>
            </a:r>
          </a:p>
        </p:txBody>
      </p:sp>
    </p:spTree>
    <p:extLst>
      <p:ext uri="{BB962C8B-B14F-4D97-AF65-F5344CB8AC3E}">
        <p14:creationId xmlns:p14="http://schemas.microsoft.com/office/powerpoint/2010/main" val="166335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 animBg="1"/>
      <p:bldP spid="4102" grpId="0"/>
      <p:bldP spid="4105" grpId="0"/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ig1_rev">
            <a:extLst>
              <a:ext uri="{FF2B5EF4-FFF2-40B4-BE49-F238E27FC236}">
                <a16:creationId xmlns:a16="http://schemas.microsoft.com/office/drawing/2014/main" id="{055C667D-7027-424C-BFEE-421B861C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833"/>
          <a:stretch>
            <a:fillRect/>
          </a:stretch>
        </p:blipFill>
        <p:spPr bwMode="auto">
          <a:xfrm>
            <a:off x="658601" y="1391116"/>
            <a:ext cx="3308079" cy="42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" descr="C:\ZZZZ\Archive 14-02-09\Manuscripts\4 proteins\00 Paper\Figs\Overall Azurin.jpg">
            <a:extLst>
              <a:ext uri="{FF2B5EF4-FFF2-40B4-BE49-F238E27FC236}">
                <a16:creationId xmlns:a16="http://schemas.microsoft.com/office/drawing/2014/main" id="{8E91CE94-64AC-4392-B28A-41C388AFB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63" y="1624282"/>
            <a:ext cx="51438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814F690-44E2-49CB-85DF-F4FD45A610C5}"/>
              </a:ext>
            </a:extLst>
          </p:cNvPr>
          <p:cNvSpPr txBox="1">
            <a:spLocks/>
          </p:cNvSpPr>
          <p:nvPr/>
        </p:nvSpPr>
        <p:spPr>
          <a:xfrm>
            <a:off x="1954306" y="0"/>
            <a:ext cx="5988423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Azurin – </a:t>
            </a:r>
            <a:r>
              <a:rPr lang="en-US" b="1" i="1" dirty="0">
                <a:solidFill>
                  <a:schemeClr val="tx1"/>
                </a:solidFill>
              </a:rPr>
              <a:t>Pseudomonas aeruginosa</a:t>
            </a:r>
          </a:p>
        </p:txBody>
      </p:sp>
    </p:spTree>
    <p:extLst>
      <p:ext uri="{BB962C8B-B14F-4D97-AF65-F5344CB8AC3E}">
        <p14:creationId xmlns:p14="http://schemas.microsoft.com/office/powerpoint/2010/main" val="40983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7414" y="903413"/>
            <a:ext cx="4767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Time-</a:t>
            </a:r>
            <a:r>
              <a:rPr lang="cs-CZ" b="1" dirty="0" err="1"/>
              <a:t>resolved</a:t>
            </a:r>
            <a:r>
              <a:rPr lang="cs-CZ" b="1" dirty="0"/>
              <a:t> IR (TRIR)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evolution of EES </a:t>
            </a:r>
            <a:r>
              <a:rPr lang="cs-CZ" sz="1600" dirty="0"/>
              <a:t>(pump)</a:t>
            </a:r>
            <a:r>
              <a:rPr lang="en-US" sz="1600" dirty="0"/>
              <a:t> – </a:t>
            </a:r>
            <a:r>
              <a:rPr lang="cs-CZ" sz="1600" dirty="0"/>
              <a:t>UV-Vis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description of EES </a:t>
            </a:r>
            <a:r>
              <a:rPr lang="cs-CZ" sz="1600" dirty="0"/>
              <a:t>(</a:t>
            </a:r>
            <a:r>
              <a:rPr lang="cs-CZ" sz="1600" dirty="0" err="1"/>
              <a:t>probe</a:t>
            </a:r>
            <a:r>
              <a:rPr lang="cs-CZ" sz="1600" dirty="0"/>
              <a:t>)</a:t>
            </a:r>
            <a:r>
              <a:rPr lang="en-US" sz="1600" dirty="0"/>
              <a:t> – IR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347903"/>
            <a:ext cx="912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/>
              <a:t>Record</a:t>
            </a:r>
            <a:r>
              <a:rPr lang="cs-CZ" sz="1550" dirty="0" err="1"/>
              <a:t>ing</a:t>
            </a:r>
            <a:r>
              <a:rPr lang="cs-CZ" sz="1550" dirty="0"/>
              <a:t> </a:t>
            </a:r>
            <a:r>
              <a:rPr lang="cs-CZ" sz="1550" dirty="0" err="1"/>
              <a:t>of</a:t>
            </a:r>
            <a:r>
              <a:rPr lang="cs-CZ" sz="1550" dirty="0"/>
              <a:t> </a:t>
            </a:r>
            <a:r>
              <a:rPr lang="cs-CZ" sz="1550" dirty="0" err="1"/>
              <a:t>spectrum</a:t>
            </a:r>
            <a:r>
              <a:rPr lang="cs-CZ" sz="1550" dirty="0"/>
              <a:t> in d</a:t>
            </a:r>
            <a:r>
              <a:rPr lang="en-US" sz="1550" dirty="0" err="1"/>
              <a:t>ifference</a:t>
            </a:r>
            <a:r>
              <a:rPr lang="en-US" sz="1550" dirty="0"/>
              <a:t> mode</a:t>
            </a:r>
            <a:endParaRPr lang="cs-CZ" sz="1550" dirty="0"/>
          </a:p>
          <a:p>
            <a:r>
              <a:rPr lang="en-US" sz="1550" dirty="0"/>
              <a:t>ground-state</a:t>
            </a:r>
            <a:r>
              <a:rPr lang="cs-CZ" sz="1550" dirty="0"/>
              <a:t> (GS)</a:t>
            </a:r>
            <a:r>
              <a:rPr lang="en-US" sz="1550" dirty="0"/>
              <a:t> spectrum </a:t>
            </a:r>
            <a:r>
              <a:rPr lang="cs-CZ" sz="1550" dirty="0"/>
              <a:t>=&gt; </a:t>
            </a:r>
            <a:r>
              <a:rPr lang="en-US" sz="1550" dirty="0"/>
              <a:t>subtracted from the excited-state</a:t>
            </a:r>
            <a:r>
              <a:rPr lang="cs-CZ" sz="1550" dirty="0"/>
              <a:t> (ES)</a:t>
            </a:r>
            <a:r>
              <a:rPr lang="en-US" sz="1550" dirty="0"/>
              <a:t> spectrum</a:t>
            </a:r>
            <a:r>
              <a:rPr lang="cs-CZ" sz="1550" dirty="0"/>
              <a:t> = &gt; </a:t>
            </a:r>
            <a:r>
              <a:rPr lang="en-US" sz="1550" dirty="0"/>
              <a:t>“bleaches”</a:t>
            </a:r>
            <a:r>
              <a:rPr lang="cs-CZ" sz="1550" dirty="0"/>
              <a:t> and </a:t>
            </a:r>
            <a:r>
              <a:rPr lang="en-US" sz="1550" dirty="0"/>
              <a:t>“transients” </a:t>
            </a:r>
            <a:endParaRPr lang="cs-CZ" sz="1550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092003" y="0"/>
            <a:ext cx="7055301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Time-resolved spectroscopy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8CA402-9AC4-43A4-A1F2-5325F95EAE0F}"/>
              </a:ext>
            </a:extLst>
          </p:cNvPr>
          <p:cNvSpPr txBox="1"/>
          <p:nvPr/>
        </p:nvSpPr>
        <p:spPr>
          <a:xfrm>
            <a:off x="297414" y="2244958"/>
            <a:ext cx="4767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2-dimensional IR </a:t>
            </a:r>
            <a:r>
              <a:rPr lang="cs-CZ" b="1" dirty="0"/>
              <a:t>(</a:t>
            </a:r>
            <a:r>
              <a:rPr lang="en-US" b="1" dirty="0"/>
              <a:t>2D</a:t>
            </a:r>
            <a:r>
              <a:rPr lang="cs-CZ" b="1" dirty="0"/>
              <a:t>IR)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evolution of VES </a:t>
            </a:r>
            <a:r>
              <a:rPr lang="cs-CZ" sz="1600" dirty="0"/>
              <a:t>(pump)</a:t>
            </a:r>
            <a:r>
              <a:rPr lang="en-US" sz="1600" dirty="0"/>
              <a:t> – IR</a:t>
            </a:r>
            <a:endParaRPr lang="cs-CZ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description of VES</a:t>
            </a:r>
            <a:r>
              <a:rPr lang="cs-CZ" sz="1600" dirty="0"/>
              <a:t> (</a:t>
            </a:r>
            <a:r>
              <a:rPr lang="cs-CZ" sz="1600" dirty="0" err="1"/>
              <a:t>probe</a:t>
            </a:r>
            <a:r>
              <a:rPr lang="cs-CZ" sz="1600" dirty="0"/>
              <a:t>)</a:t>
            </a:r>
            <a:r>
              <a:rPr lang="en-US" sz="1600" dirty="0"/>
              <a:t> – </a:t>
            </a:r>
            <a:r>
              <a:rPr lang="cs-CZ" sz="1600" dirty="0"/>
              <a:t>IR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B27A995-A0F2-4651-98AF-F0DC6C1A1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9"/>
          <a:stretch/>
        </p:blipFill>
        <p:spPr bwMode="auto">
          <a:xfrm>
            <a:off x="4311066" y="2090560"/>
            <a:ext cx="1568702" cy="15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F11751E-9796-4EB0-B633-DC67CB2E758F}"/>
              </a:ext>
            </a:extLst>
          </p:cNvPr>
          <p:cNvSpPr txBox="1"/>
          <p:nvPr/>
        </p:nvSpPr>
        <p:spPr>
          <a:xfrm>
            <a:off x="297414" y="3792460"/>
            <a:ext cx="476794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Transient 2-dimensional IR </a:t>
            </a:r>
            <a:r>
              <a:rPr lang="cs-CZ" b="1" dirty="0"/>
              <a:t>(</a:t>
            </a:r>
            <a:r>
              <a:rPr lang="en-US" b="1" dirty="0"/>
              <a:t>T-2D</a:t>
            </a:r>
            <a:r>
              <a:rPr lang="cs-CZ" b="1" dirty="0"/>
              <a:t>IR)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evolution of EES (pump) – UV-Vis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evolution of VES </a:t>
            </a:r>
            <a:r>
              <a:rPr lang="cs-CZ" sz="1600" dirty="0"/>
              <a:t>(pump)</a:t>
            </a:r>
            <a:r>
              <a:rPr lang="en-US" sz="1600" dirty="0"/>
              <a:t> – IR</a:t>
            </a:r>
            <a:endParaRPr lang="cs-CZ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description of EES and VES</a:t>
            </a:r>
            <a:r>
              <a:rPr lang="cs-CZ" sz="1600" dirty="0"/>
              <a:t> (</a:t>
            </a:r>
            <a:r>
              <a:rPr lang="cs-CZ" sz="1600" dirty="0" err="1"/>
              <a:t>probe</a:t>
            </a:r>
            <a:r>
              <a:rPr lang="cs-CZ" sz="1600" dirty="0"/>
              <a:t>)</a:t>
            </a:r>
            <a:r>
              <a:rPr lang="en-US" sz="1600" dirty="0"/>
              <a:t> – </a:t>
            </a:r>
            <a:r>
              <a:rPr lang="cs-CZ" sz="1600" dirty="0"/>
              <a:t>IR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562A366-A23D-4D44-BCE2-E19336D85932}"/>
              </a:ext>
            </a:extLst>
          </p:cNvPr>
          <p:cNvSpPr txBox="1"/>
          <p:nvPr/>
        </p:nvSpPr>
        <p:spPr>
          <a:xfrm>
            <a:off x="327473" y="5069361"/>
            <a:ext cx="47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2D-UV, TR-FSRS etc.</a:t>
            </a: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87551" y="5591104"/>
            <a:ext cx="339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Important vibration - CO, CN 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8707" r="12303" b="12653"/>
          <a:stretch/>
        </p:blipFill>
        <p:spPr>
          <a:xfrm>
            <a:off x="4395465" y="703637"/>
            <a:ext cx="1399903" cy="1174375"/>
          </a:xfrm>
          <a:prstGeom prst="rect">
            <a:avLst/>
          </a:prstGeom>
        </p:spPr>
      </p:pic>
      <p:pic>
        <p:nvPicPr>
          <p:cNvPr id="18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6"/>
          <a:stretch/>
        </p:blipFill>
        <p:spPr bwMode="auto">
          <a:xfrm>
            <a:off x="6294591" y="2092244"/>
            <a:ext cx="1565858" cy="1572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7490"/>
          <a:stretch/>
        </p:blipFill>
        <p:spPr>
          <a:xfrm>
            <a:off x="6007737" y="726760"/>
            <a:ext cx="2139567" cy="14125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9752" r="25962" b="4459"/>
          <a:stretch/>
        </p:blipFill>
        <p:spPr bwMode="auto">
          <a:xfrm>
            <a:off x="6332521" y="3858399"/>
            <a:ext cx="148999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r="25827"/>
          <a:stretch/>
        </p:blipFill>
        <p:spPr bwMode="auto">
          <a:xfrm>
            <a:off x="4322028" y="3858399"/>
            <a:ext cx="15467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72" y="5320176"/>
            <a:ext cx="2224318" cy="93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970F7D-F53A-4AF5-8088-0B5803E53330}"/>
              </a:ext>
            </a:extLst>
          </p:cNvPr>
          <p:cNvSpPr txBox="1"/>
          <p:nvPr/>
        </p:nvSpPr>
        <p:spPr>
          <a:xfrm>
            <a:off x="7177088" y="5781860"/>
            <a:ext cx="139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from fs to </a:t>
            </a:r>
            <a:r>
              <a:rPr lang="el-GR" b="1" dirty="0"/>
              <a:t>μ</a:t>
            </a:r>
            <a:r>
              <a:rPr lang="en-US" b="1" dirty="0"/>
              <a:t>s</a:t>
            </a:r>
            <a:endParaRPr lang="cs-CZ" b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77" y="18091"/>
            <a:ext cx="814320" cy="6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761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_prez_MP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_prez_MP" id="{790FA1B1-A2F1-4A75-BD5B-22122FE98F3F}" vid="{6174A114-3E97-47E6-BA21-C2149171E22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Motiv_prez_MP</Template>
  <TotalTime>16445</TotalTime>
  <Words>1056</Words>
  <Application>Microsoft Office PowerPoint</Application>
  <PresentationFormat>On-screen Show (4:3)</PresentationFormat>
  <Paragraphs>167</Paragraphs>
  <Slides>25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MS Mincho</vt:lpstr>
      <vt:lpstr>Arial</vt:lpstr>
      <vt:lpstr>Calibri</vt:lpstr>
      <vt:lpstr>Calibri Light</vt:lpstr>
      <vt:lpstr>Comic Sans MS</vt:lpstr>
      <vt:lpstr>Chemical</vt:lpstr>
      <vt:lpstr>Symbol</vt:lpstr>
      <vt:lpstr>SymbolMT</vt:lpstr>
      <vt:lpstr>Times New Roman</vt:lpstr>
      <vt:lpstr>Wingdings</vt:lpstr>
      <vt:lpstr>Motiv_prez_MP</vt:lpstr>
      <vt:lpstr>CS ChemDraw Drawing</vt:lpstr>
      <vt:lpstr>Graph</vt:lpstr>
      <vt:lpstr>Electron pathways  in proteins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TR-spectroscopy – instrumentation of 2DIR</vt:lpstr>
      <vt:lpstr>Experimental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 from theory?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Relaxation processes in ReAz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Excited states of binuclear Ir complex: Experimental and DFT study</dc:title>
  <dc:creator>martin</dc:creator>
  <cp:lastModifiedBy>NovakovaM</cp:lastModifiedBy>
  <cp:revision>1071</cp:revision>
  <dcterms:created xsi:type="dcterms:W3CDTF">2016-05-06T14:35:32Z</dcterms:created>
  <dcterms:modified xsi:type="dcterms:W3CDTF">2019-05-09T10:32:42Z</dcterms:modified>
</cp:coreProperties>
</file>