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6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arwalova Lucia" initials="GL" lastIdx="1" clrIdx="0">
    <p:extLst>
      <p:ext uri="{19B8F6BF-5375-455C-9EA6-DF929625EA0E}">
        <p15:presenceInfo xmlns:p15="http://schemas.microsoft.com/office/powerpoint/2012/main" userId="S-1-5-21-299502267-1214440339-1801674531-97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5AD1-68F5-4C35-B288-DC90C12A3598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B1729-665F-4878-90B0-4FDA69B2AC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8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7CF98-5E99-47CA-9CAE-DB0A4617C8DC}" type="datetimeFigureOut">
              <a:rPr lang="cs-CZ" smtClean="0"/>
              <a:t>09.05.2019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2CC8-894C-4E09-BAA8-603BD9E9EA2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9,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Communication in the microbial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How and why </a:t>
            </a:r>
            <a:r>
              <a:rPr lang="cs-CZ" dirty="0"/>
              <a:t>do </a:t>
            </a:r>
            <a:r>
              <a:rPr lang="en-US" dirty="0"/>
              <a:t>microorganism talk to each other and how we can listen to them?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3343074" cy="750981"/>
          </a:xfrm>
        </p:spPr>
        <p:txBody>
          <a:bodyPr/>
          <a:lstStyle/>
          <a:p>
            <a:pPr algn="ctr"/>
            <a:r>
              <a:rPr lang="en-US" sz="2800" b="1" dirty="0"/>
              <a:t>Department </a:t>
            </a:r>
            <a:br>
              <a:rPr lang="cs-CZ" sz="2800" b="1" dirty="0"/>
            </a:br>
            <a:r>
              <a:rPr lang="en-US" sz="2800" b="1" dirty="0"/>
              <a:t>of Biotechnology </a:t>
            </a:r>
            <a:r>
              <a:rPr lang="en-US" dirty="0"/>
              <a:t>Laboratory </a:t>
            </a:r>
            <a:br>
              <a:rPr lang="cs-CZ" dirty="0"/>
            </a:br>
            <a:r>
              <a:rPr lang="en-US" dirty="0"/>
              <a:t>of Applied Biology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Martina </a:t>
            </a:r>
            <a:r>
              <a:rPr lang="cs-CZ" dirty="0" err="1"/>
              <a:t>Paldrychová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9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092" y="1027664"/>
            <a:ext cx="76718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Biosensors</a:t>
            </a:r>
            <a:br>
              <a:rPr lang="cs-CZ" sz="5400" b="1" dirty="0">
                <a:solidFill>
                  <a:schemeClr val="tx1"/>
                </a:solidFill>
              </a:rPr>
            </a:br>
            <a:r>
              <a:rPr lang="cs-CZ" sz="3100" b="1" i="1" dirty="0" err="1"/>
              <a:t>Agrobacterium</a:t>
            </a:r>
            <a:r>
              <a:rPr lang="cs-CZ" sz="3100" b="1" i="1" dirty="0"/>
              <a:t> </a:t>
            </a:r>
            <a:r>
              <a:rPr lang="cs-CZ" sz="3100" b="1" i="1" dirty="0" err="1"/>
              <a:t>tumefaciens</a:t>
            </a:r>
            <a:r>
              <a:rPr lang="cs-CZ" sz="3100" b="1" i="1" dirty="0"/>
              <a:t> </a:t>
            </a:r>
            <a:r>
              <a:rPr lang="cs-CZ" sz="3100" b="1" dirty="0"/>
              <a:t>NTL4(pZLR4)</a:t>
            </a:r>
            <a:endParaRPr lang="cs-CZ" sz="31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Main</a:t>
            </a:r>
            <a:r>
              <a:rPr lang="cs-CZ" sz="2000" b="1" dirty="0"/>
              <a:t> </a:t>
            </a:r>
            <a:r>
              <a:rPr lang="cs-CZ" sz="2000" b="1" dirty="0" err="1"/>
              <a:t>topic</a:t>
            </a:r>
            <a:endParaRPr lang="en-US" sz="2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10</a:t>
            </a:fld>
            <a:endParaRPr lang="en-US" sz="20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/>
          <a:stretch/>
        </p:blipFill>
        <p:spPr>
          <a:xfrm>
            <a:off x="490728" y="363501"/>
            <a:ext cx="1680524" cy="132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/>
          <a:stretch/>
        </p:blipFill>
        <p:spPr>
          <a:xfrm>
            <a:off x="3731738" y="4958154"/>
            <a:ext cx="1680524" cy="132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84" y="2354643"/>
            <a:ext cx="6504432" cy="1947672"/>
          </a:xfrm>
        </p:spPr>
      </p:pic>
      <p:sp>
        <p:nvSpPr>
          <p:cNvPr id="12" name="TextovéPole 11"/>
          <p:cNvSpPr txBox="1"/>
          <p:nvPr/>
        </p:nvSpPr>
        <p:spPr>
          <a:xfrm>
            <a:off x="2796514" y="4379976"/>
            <a:ext cx="3550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50000"/>
                  </a:schemeClr>
                </a:solidFill>
              </a:rPr>
              <a:t>mechanism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</a:rPr>
              <a:t> X-Gal </a:t>
            </a:r>
            <a:r>
              <a:rPr lang="cs-CZ" sz="1400" b="1" dirty="0" err="1">
                <a:solidFill>
                  <a:schemeClr val="accent1">
                    <a:lumMod val="50000"/>
                  </a:schemeClr>
                </a:solidFill>
              </a:rPr>
              <a:t>conversion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5660136" y="4041648"/>
            <a:ext cx="2221992" cy="2651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8096" y="5035225"/>
            <a:ext cx="296364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lysis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buffer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addition</a:t>
            </a:r>
            <a:r>
              <a:rPr lang="cs-CZ" b="1" dirty="0">
                <a:solidFill>
                  <a:schemeClr val="tx2"/>
                </a:solidFill>
              </a:rPr>
              <a:t>:</a:t>
            </a:r>
          </a:p>
          <a:p>
            <a:r>
              <a:rPr lang="cs-CZ" sz="1600" dirty="0"/>
              <a:t>MgCl</a:t>
            </a:r>
            <a:r>
              <a:rPr lang="cs-CZ" sz="1600" baseline="-25000" dirty="0"/>
              <a:t>2</a:t>
            </a:r>
            <a:r>
              <a:rPr lang="cs-CZ" sz="1600" dirty="0"/>
              <a:t>∙6 H</a:t>
            </a:r>
            <a:r>
              <a:rPr lang="cs-CZ" sz="1600" baseline="-25000" dirty="0"/>
              <a:t>2</a:t>
            </a:r>
            <a:r>
              <a:rPr lang="cs-CZ" sz="1600" dirty="0"/>
              <a:t>O	4.4 g/l</a:t>
            </a:r>
          </a:p>
          <a:p>
            <a:r>
              <a:rPr lang="cs-CZ" sz="1600" dirty="0"/>
              <a:t>CTAB		0.2 g/l</a:t>
            </a:r>
          </a:p>
          <a:p>
            <a:r>
              <a:rPr lang="cs-CZ" sz="1600" dirty="0"/>
              <a:t>NaN</a:t>
            </a:r>
            <a:r>
              <a:rPr lang="cs-CZ" sz="1600" baseline="-25000" dirty="0"/>
              <a:t>3		</a:t>
            </a:r>
            <a:r>
              <a:rPr lang="cs-CZ" sz="1600" dirty="0"/>
              <a:t>0.8 g/l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412262" y="4862023"/>
            <a:ext cx="3082514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ADVANTAGES:</a:t>
            </a:r>
          </a:p>
          <a:p>
            <a:pPr algn="ctr"/>
            <a:r>
              <a:rPr lang="cs-CZ" b="1" dirty="0">
                <a:solidFill>
                  <a:schemeClr val="tx2"/>
                </a:solidFill>
              </a:rPr>
              <a:t>• </a:t>
            </a:r>
            <a:r>
              <a:rPr lang="cs-CZ" sz="1600" b="1" dirty="0" err="1">
                <a:solidFill>
                  <a:schemeClr val="tx2"/>
                </a:solidFill>
              </a:rPr>
              <a:t>high</a:t>
            </a:r>
            <a:r>
              <a:rPr lang="cs-CZ" sz="1600" b="1" dirty="0">
                <a:solidFill>
                  <a:schemeClr val="tx2"/>
                </a:solidFill>
              </a:rPr>
              <a:t> sensitivity to a </a:t>
            </a:r>
            <a:r>
              <a:rPr lang="cs-CZ" sz="1600" b="1" dirty="0" err="1">
                <a:solidFill>
                  <a:schemeClr val="tx2"/>
                </a:solidFill>
              </a:rPr>
              <a:t>wide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range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of</a:t>
            </a:r>
            <a:r>
              <a:rPr lang="cs-CZ" sz="1600" b="1" dirty="0">
                <a:solidFill>
                  <a:schemeClr val="tx2"/>
                </a:solidFill>
              </a:rPr>
              <a:t> AHL</a:t>
            </a:r>
          </a:p>
          <a:p>
            <a:pPr algn="ctr"/>
            <a:r>
              <a:rPr lang="cs-CZ" sz="1600" b="1" dirty="0">
                <a:solidFill>
                  <a:schemeClr val="tx2"/>
                </a:solidFill>
              </a:rPr>
              <a:t>• </a:t>
            </a:r>
            <a:r>
              <a:rPr lang="cs-CZ" sz="1600" b="1" dirty="0" err="1">
                <a:solidFill>
                  <a:schemeClr val="tx2"/>
                </a:solidFill>
              </a:rPr>
              <a:t>small</a:t>
            </a:r>
            <a:r>
              <a:rPr lang="cs-CZ" sz="1600" b="1" dirty="0">
                <a:solidFill>
                  <a:schemeClr val="tx2"/>
                </a:solidFill>
              </a:rPr>
              <a:t> sample </a:t>
            </a:r>
            <a:r>
              <a:rPr lang="cs-CZ" sz="1600" b="1" dirty="0" err="1">
                <a:solidFill>
                  <a:schemeClr val="tx2"/>
                </a:solidFill>
              </a:rPr>
              <a:t>volumes</a:t>
            </a:r>
            <a:endParaRPr lang="cs-CZ" sz="1600" b="1" dirty="0">
              <a:solidFill>
                <a:schemeClr val="tx2"/>
              </a:solidFill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</a:rPr>
              <a:t>•</a:t>
            </a:r>
            <a:r>
              <a:rPr lang="en-US" sz="1600" b="1" dirty="0">
                <a:solidFill>
                  <a:schemeClr val="tx2"/>
                </a:solidFill>
              </a:rPr>
              <a:t>large number of samples </a:t>
            </a:r>
            <a:endParaRPr lang="cs-CZ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1207008"/>
            <a:ext cx="7024744" cy="10185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Biosensors</a:t>
            </a:r>
            <a:br>
              <a:rPr lang="cs-CZ" sz="3600" b="1" dirty="0">
                <a:solidFill>
                  <a:schemeClr val="tx1"/>
                </a:solidFill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1412111" y="1737361"/>
            <a:ext cx="3057148" cy="749808"/>
          </a:xfrm>
        </p:spPr>
        <p:txBody>
          <a:bodyPr>
            <a:normAutofit/>
          </a:bodyPr>
          <a:lstStyle/>
          <a:p>
            <a:r>
              <a:rPr lang="cs-CZ" sz="2000" dirty="0"/>
              <a:t>•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use bioluminiscence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041721" y="2615185"/>
            <a:ext cx="3419856" cy="1929384"/>
          </a:xfrm>
        </p:spPr>
        <p:txBody>
          <a:bodyPr/>
          <a:lstStyle/>
          <a:p>
            <a:r>
              <a:rPr lang="cs-CZ" i="1" dirty="0">
                <a:solidFill>
                  <a:schemeClr val="accent1"/>
                </a:solidFill>
              </a:rPr>
              <a:t>E. coli</a:t>
            </a:r>
            <a:r>
              <a:rPr lang="cs-CZ" dirty="0">
                <a:solidFill>
                  <a:schemeClr val="accent1"/>
                </a:solidFill>
              </a:rPr>
              <a:t> (pSB536)</a:t>
            </a:r>
          </a:p>
          <a:p>
            <a:r>
              <a:rPr lang="cs-CZ" i="1" dirty="0">
                <a:solidFill>
                  <a:schemeClr val="accent1"/>
                </a:solidFill>
              </a:rPr>
              <a:t>E. coli</a:t>
            </a:r>
            <a:r>
              <a:rPr lang="cs-CZ" dirty="0">
                <a:solidFill>
                  <a:schemeClr val="accent1"/>
                </a:solidFill>
              </a:rPr>
              <a:t> (pSB401)</a:t>
            </a:r>
          </a:p>
          <a:p>
            <a:r>
              <a:rPr lang="cs-CZ" i="1" dirty="0">
                <a:solidFill>
                  <a:schemeClr val="accent1"/>
                </a:solidFill>
              </a:rPr>
              <a:t>E. coli</a:t>
            </a:r>
            <a:r>
              <a:rPr lang="cs-CZ" dirty="0">
                <a:solidFill>
                  <a:schemeClr val="accent1"/>
                </a:solidFill>
              </a:rPr>
              <a:t> (pSB1142)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5011837" y="1737362"/>
            <a:ext cx="3055717" cy="749808"/>
          </a:xfrm>
        </p:spPr>
        <p:txBody>
          <a:bodyPr>
            <a:normAutofit/>
          </a:bodyPr>
          <a:lstStyle/>
          <a:p>
            <a:r>
              <a:rPr lang="cs-CZ" sz="2000" dirty="0"/>
              <a:t>•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use GFP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152" y="2615185"/>
            <a:ext cx="3419856" cy="1929384"/>
          </a:xfrm>
        </p:spPr>
        <p:txBody>
          <a:bodyPr>
            <a:normAutofit/>
          </a:bodyPr>
          <a:lstStyle/>
          <a:p>
            <a:r>
              <a:rPr lang="cs-CZ" i="1" dirty="0">
                <a:solidFill>
                  <a:schemeClr val="accent1"/>
                </a:solidFill>
              </a:rPr>
              <a:t>Vibrio </a:t>
            </a:r>
            <a:r>
              <a:rPr lang="cs-CZ" i="1" dirty="0" err="1">
                <a:solidFill>
                  <a:schemeClr val="accent1"/>
                </a:solidFill>
              </a:rPr>
              <a:t>fischeri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Main</a:t>
            </a:r>
            <a:r>
              <a:rPr lang="cs-CZ" sz="2000" b="1" dirty="0"/>
              <a:t> </a:t>
            </a:r>
            <a:r>
              <a:rPr lang="cs-CZ" sz="2000" b="1" dirty="0" err="1"/>
              <a:t>topic</a:t>
            </a:r>
            <a:endParaRPr lang="en-US" sz="2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000" b="1" dirty="0"/>
              <a:t>11</a:t>
            </a:r>
            <a:endParaRPr lang="en-US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97864" y="4645152"/>
            <a:ext cx="67757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accent2"/>
                </a:solidFill>
              </a:rPr>
              <a:t>Why</a:t>
            </a:r>
            <a:r>
              <a:rPr lang="cs-CZ" sz="2000" b="1" dirty="0">
                <a:solidFill>
                  <a:schemeClr val="accent2"/>
                </a:solidFill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</a:rPr>
              <a:t>biosensors</a:t>
            </a:r>
            <a:r>
              <a:rPr lang="cs-CZ" sz="2000" b="1" dirty="0">
                <a:solidFill>
                  <a:schemeClr val="accent2"/>
                </a:solidFill>
              </a:rPr>
              <a:t>?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detection of low concentrations of AHL in samples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•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</a:rPr>
              <a:t>complex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matrix</a:t>
            </a:r>
          </a:p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• sample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</a:rPr>
              <a:t>preparation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not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</a:rPr>
              <a:t>required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11" name="Obrázek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0"/>
          <a:stretch/>
        </p:blipFill>
        <p:spPr bwMode="auto">
          <a:xfrm rot="5400000">
            <a:off x="6323091" y="3373468"/>
            <a:ext cx="1701650" cy="1330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131519" y="3675384"/>
            <a:ext cx="140817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>
                <a:solidFill>
                  <a:schemeClr val="tx2"/>
                </a:solidFill>
              </a:rPr>
              <a:t>Structure</a:t>
            </a:r>
            <a:r>
              <a:rPr lang="cs-CZ" sz="1050" b="1" dirty="0">
                <a:solidFill>
                  <a:schemeClr val="tx2"/>
                </a:solidFill>
              </a:rPr>
              <a:t> </a:t>
            </a:r>
            <a:r>
              <a:rPr lang="cs-CZ" sz="1050" b="1" dirty="0" err="1">
                <a:solidFill>
                  <a:schemeClr val="tx2"/>
                </a:solidFill>
              </a:rPr>
              <a:t>of</a:t>
            </a:r>
            <a:r>
              <a:rPr lang="cs-CZ" sz="1050" b="1" dirty="0">
                <a:solidFill>
                  <a:schemeClr val="tx2"/>
                </a:solidFill>
              </a:rPr>
              <a:t> green </a:t>
            </a:r>
            <a:r>
              <a:rPr lang="cs-CZ" sz="1050" b="1" dirty="0" err="1">
                <a:solidFill>
                  <a:schemeClr val="tx2"/>
                </a:solidFill>
              </a:rPr>
              <a:t>fluorescent</a:t>
            </a:r>
            <a:r>
              <a:rPr lang="cs-CZ" sz="1050" b="1" dirty="0">
                <a:solidFill>
                  <a:schemeClr val="tx2"/>
                </a:solidFill>
              </a:rPr>
              <a:t> protein (GFP) (</a:t>
            </a:r>
            <a:r>
              <a:rPr lang="cs-CZ" sz="1050" b="1" dirty="0" err="1">
                <a:solidFill>
                  <a:schemeClr val="tx2"/>
                </a:solidFill>
              </a:rPr>
              <a:t>Tsien</a:t>
            </a:r>
            <a:r>
              <a:rPr lang="cs-CZ" sz="1050" b="1" dirty="0">
                <a:solidFill>
                  <a:schemeClr val="tx2"/>
                </a:solidFill>
              </a:rPr>
              <a:t> 1998)</a:t>
            </a:r>
            <a:r>
              <a:rPr lang="cs-CZ" sz="1050" b="1" baseline="30000" dirty="0">
                <a:solidFill>
                  <a:schemeClr val="tx2"/>
                </a:solidFill>
              </a:rPr>
              <a:t>4</a:t>
            </a:r>
            <a:endParaRPr lang="cs-CZ" sz="10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14573" y="900926"/>
            <a:ext cx="7914854" cy="56692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cs-CZ" sz="3600" b="1" dirty="0"/>
              <a:t> </a:t>
            </a:r>
            <a:r>
              <a:rPr lang="cs-CZ" sz="3600" b="1" dirty="0" err="1"/>
              <a:t>can</a:t>
            </a:r>
            <a:r>
              <a:rPr lang="cs-CZ" sz="3600" b="1" dirty="0"/>
              <a:t> </a:t>
            </a:r>
            <a:r>
              <a:rPr lang="cs-CZ" sz="3600" b="1" dirty="0" err="1"/>
              <a:t>we</a:t>
            </a:r>
            <a:r>
              <a:rPr lang="cs-CZ" sz="3600" b="1" dirty="0"/>
              <a:t> listen to </a:t>
            </a:r>
            <a:r>
              <a:rPr lang="cs-CZ" sz="3600" b="1" i="1" dirty="0"/>
              <a:t>C. </a:t>
            </a:r>
            <a:r>
              <a:rPr lang="cs-CZ" sz="3600" b="1" i="1" dirty="0" err="1"/>
              <a:t>albicans</a:t>
            </a:r>
            <a:r>
              <a:rPr lang="cs-CZ" sz="3600" b="1" dirty="0"/>
              <a:t>?</a:t>
            </a: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9615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mechanism by which </a:t>
            </a:r>
            <a:r>
              <a:rPr lang="en-US" b="1" dirty="0" err="1"/>
              <a:t>farnesol</a:t>
            </a:r>
            <a:r>
              <a:rPr lang="en-US" dirty="0"/>
              <a:t> is getting out from cell</a:t>
            </a:r>
            <a:r>
              <a:rPr lang="cs-CZ" dirty="0"/>
              <a:t>s</a:t>
            </a:r>
            <a:r>
              <a:rPr lang="en-US" dirty="0"/>
              <a:t> and </a:t>
            </a:r>
            <a:r>
              <a:rPr lang="en-US" b="1" dirty="0"/>
              <a:t>receptors were not described yet</a:t>
            </a:r>
            <a:endParaRPr lang="cs-CZ" b="1" dirty="0"/>
          </a:p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substances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hyphae</a:t>
            </a:r>
            <a:r>
              <a:rPr lang="cs-CZ" dirty="0"/>
              <a:t> and </a:t>
            </a:r>
            <a:r>
              <a:rPr lang="cs-CZ" dirty="0" err="1"/>
              <a:t>biofilm</a:t>
            </a:r>
            <a:r>
              <a:rPr lang="cs-CZ" dirty="0"/>
              <a:t> </a:t>
            </a:r>
            <a:r>
              <a:rPr lang="cs-CZ" dirty="0" err="1"/>
              <a:t>inhibition</a:t>
            </a:r>
            <a:endParaRPr lang="cs-CZ" dirty="0"/>
          </a:p>
          <a:p>
            <a:pPr lvl="1"/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?</a:t>
            </a:r>
          </a:p>
          <a:p>
            <a:pPr marL="685800" lvl="2" indent="0">
              <a:buNone/>
            </a:pPr>
            <a:r>
              <a:rPr lang="cs-CZ" dirty="0">
                <a:solidFill>
                  <a:schemeClr val="tx1"/>
                </a:solidFill>
              </a:rPr>
              <a:t>→ </a:t>
            </a:r>
            <a:r>
              <a:rPr lang="en-US" dirty="0">
                <a:solidFill>
                  <a:schemeClr val="tx1"/>
                </a:solidFill>
              </a:rPr>
              <a:t>upregulation of the gene encoding phosphatase - a key enzyme for </a:t>
            </a:r>
            <a:r>
              <a:rPr lang="en-US" dirty="0" err="1">
                <a:solidFill>
                  <a:schemeClr val="tx1"/>
                </a:solidFill>
              </a:rPr>
              <a:t>farnesol</a:t>
            </a:r>
            <a:r>
              <a:rPr lang="en-US" dirty="0">
                <a:solidFill>
                  <a:schemeClr val="tx1"/>
                </a:solidFill>
              </a:rPr>
              <a:t> biosynthesis</a:t>
            </a:r>
            <a:endParaRPr lang="cs-CZ" dirty="0">
              <a:solidFill>
                <a:schemeClr val="tx1"/>
              </a:solidFill>
            </a:endParaRPr>
          </a:p>
          <a:p>
            <a:pPr marL="685800" lvl="2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chemeClr val="accent1"/>
                </a:solidFill>
              </a:rPr>
              <a:t>↑ </a:t>
            </a:r>
            <a:r>
              <a:rPr lang="cs-CZ" dirty="0" err="1">
                <a:solidFill>
                  <a:schemeClr val="accent1"/>
                </a:solidFill>
              </a:rPr>
              <a:t>farnesol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dirty="0" err="1">
                <a:solidFill>
                  <a:schemeClr val="accent1"/>
                </a:solidFill>
              </a:rPr>
              <a:t>tyrosol</a:t>
            </a:r>
            <a:r>
              <a:rPr lang="cs-CZ" dirty="0">
                <a:solidFill>
                  <a:schemeClr val="accent1"/>
                </a:solidFill>
              </a:rPr>
              <a:t>?</a:t>
            </a:r>
            <a:endParaRPr lang="cs-CZ" dirty="0"/>
          </a:p>
          <a:p>
            <a:pPr marL="685800" lvl="2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685800" lvl="2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685800" lvl="2" indent="0">
              <a:buNone/>
            </a:pP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Main</a:t>
            </a:r>
            <a:r>
              <a:rPr lang="cs-CZ" sz="2000" b="1" dirty="0"/>
              <a:t> </a:t>
            </a:r>
            <a:r>
              <a:rPr lang="cs-CZ" sz="2000" b="1" dirty="0" err="1"/>
              <a:t>topic</a:t>
            </a:r>
            <a:endParaRPr lang="en-US" sz="2000" b="1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12</a:t>
            </a:fld>
            <a:endParaRPr lang="en-US" sz="2000" b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5358384" y="4709159"/>
            <a:ext cx="3182112" cy="1673353"/>
            <a:chOff x="5136642" y="4633595"/>
            <a:chExt cx="3166110" cy="1583690"/>
          </a:xfrm>
        </p:grpSpPr>
        <p:pic>
          <p:nvPicPr>
            <p:cNvPr id="12" name="Obrázek 1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642" y="4633595"/>
              <a:ext cx="1583690" cy="1583690"/>
            </a:xfrm>
            <a:prstGeom prst="rect">
              <a:avLst/>
            </a:prstGeom>
          </p:spPr>
        </p:pic>
        <p:pic>
          <p:nvPicPr>
            <p:cNvPr id="13" name="Obrázek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332" y="4634865"/>
              <a:ext cx="1582420" cy="1582420"/>
            </a:xfrm>
            <a:prstGeom prst="rect">
              <a:avLst/>
            </a:prstGeom>
          </p:spPr>
        </p:pic>
      </p:grpSp>
      <p:sp>
        <p:nvSpPr>
          <p:cNvPr id="15" name="TextovéPole 14"/>
          <p:cNvSpPr txBox="1"/>
          <p:nvPr/>
        </p:nvSpPr>
        <p:spPr>
          <a:xfrm>
            <a:off x="914400" y="5438221"/>
            <a:ext cx="4342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Change in 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en-GB" sz="1400" b="1" i="1" dirty="0" err="1">
                <a:solidFill>
                  <a:schemeClr val="accent1">
                    <a:lumMod val="50000"/>
                  </a:schemeClr>
                </a:solidFill>
              </a:rPr>
              <a:t>albicans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ATCC 2091 morphology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control on the left and exposure to quercetin </a:t>
            </a:r>
            <a:br>
              <a:rPr lang="cs-CZ" sz="1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(50 mg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</a:rPr>
              <a:t>/l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) on the right, scale bar = 100 </a:t>
            </a:r>
            <a:r>
              <a:rPr lang="en-GB" sz="1400" b="1" dirty="0" err="1">
                <a:solidFill>
                  <a:schemeClr val="accent1">
                    <a:lumMod val="50000"/>
                  </a:schemeClr>
                </a:solidFill>
              </a:rPr>
              <a:t>μm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sz="1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911642" y="1467853"/>
            <a:ext cx="332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UHPLC-MS/MS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91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102766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UHPLC-MS/MS </a:t>
            </a:r>
            <a:br>
              <a:rPr lang="cs-CZ" sz="3600" b="1" dirty="0">
                <a:solidFill>
                  <a:schemeClr val="tx1"/>
                </a:solidFill>
              </a:rPr>
            </a:br>
            <a:r>
              <a:rPr lang="cs-CZ" sz="3600" b="1" dirty="0">
                <a:solidFill>
                  <a:schemeClr val="tx1"/>
                </a:solidFill>
              </a:rPr>
              <a:t>(triple </a:t>
            </a:r>
            <a:r>
              <a:rPr lang="cs-CZ" sz="3600" b="1" dirty="0" err="1">
                <a:solidFill>
                  <a:schemeClr val="tx1"/>
                </a:solidFill>
              </a:rPr>
              <a:t>quadrupole</a:t>
            </a:r>
            <a:r>
              <a:rPr lang="cs-CZ" sz="3600" b="1" dirty="0">
                <a:solidFill>
                  <a:schemeClr val="tx1"/>
                </a:solidFill>
              </a:rPr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The Department of Chemistry of Natural Compounds</a:t>
            </a:r>
            <a:endParaRPr lang="cs-CZ" sz="1800" dirty="0"/>
          </a:p>
          <a:p>
            <a:r>
              <a:rPr lang="cs-CZ" sz="1800" dirty="0" err="1"/>
              <a:t>method</a:t>
            </a:r>
            <a:r>
              <a:rPr lang="cs-CZ" sz="1800" dirty="0"/>
              <a:t>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optimized</a:t>
            </a:r>
            <a:r>
              <a:rPr lang="cs-CZ" sz="1800" dirty="0"/>
              <a:t> </a:t>
            </a:r>
            <a:r>
              <a:rPr lang="cs-CZ" sz="1800" dirty="0" err="1"/>
              <a:t>accroding</a:t>
            </a:r>
            <a:r>
              <a:rPr lang="cs-CZ" sz="1800" dirty="0"/>
              <a:t> to study</a:t>
            </a:r>
          </a:p>
          <a:p>
            <a:pPr lvl="1" algn="just"/>
            <a:r>
              <a:rPr lang="en-US" sz="1400" b="1" dirty="0" err="1"/>
              <a:t>Greguš</a:t>
            </a:r>
            <a:r>
              <a:rPr lang="en-US" sz="1400" b="1" dirty="0"/>
              <a:t>, P., </a:t>
            </a:r>
            <a:r>
              <a:rPr lang="en-US" sz="1400" b="1" dirty="0" err="1"/>
              <a:t>Vlčková</a:t>
            </a:r>
            <a:r>
              <a:rPr lang="en-US" sz="1400" b="1" dirty="0"/>
              <a:t>, H., </a:t>
            </a:r>
            <a:r>
              <a:rPr lang="en-US" sz="1400" b="1" dirty="0" err="1"/>
              <a:t>Buchta</a:t>
            </a:r>
            <a:r>
              <a:rPr lang="en-US" sz="1400" b="1" dirty="0"/>
              <a:t>, V., </a:t>
            </a:r>
            <a:r>
              <a:rPr lang="en-US" sz="1400" b="1" dirty="0" err="1"/>
              <a:t>Kestřanek</a:t>
            </a:r>
            <a:r>
              <a:rPr lang="en-US" sz="1400" b="1" dirty="0"/>
              <a:t>, J., </a:t>
            </a:r>
            <a:r>
              <a:rPr lang="en-US" sz="1400" b="1" dirty="0" err="1"/>
              <a:t>Křivčíková</a:t>
            </a:r>
            <a:r>
              <a:rPr lang="en-US" sz="1400" b="1" dirty="0"/>
              <a:t>, L., </a:t>
            </a:r>
            <a:r>
              <a:rPr lang="en-US" sz="1400" b="1" dirty="0" err="1"/>
              <a:t>Nováková</a:t>
            </a:r>
            <a:r>
              <a:rPr lang="en-US" sz="1400" b="1" dirty="0"/>
              <a:t>, L. </a:t>
            </a:r>
            <a:r>
              <a:rPr lang="en-US" sz="1400" dirty="0"/>
              <a:t>(2010) Ultra high performance liquid chromatography tandem mass spectrometry analysis of quorum-sensing molecules of </a:t>
            </a:r>
            <a:r>
              <a:rPr lang="en-US" sz="1400" i="1" dirty="0"/>
              <a:t>Candida </a:t>
            </a:r>
            <a:r>
              <a:rPr lang="en-US" sz="1400" i="1" dirty="0" err="1"/>
              <a:t>albicans</a:t>
            </a:r>
            <a:r>
              <a:rPr lang="en-US" sz="1400" dirty="0"/>
              <a:t>. </a:t>
            </a:r>
            <a:r>
              <a:rPr lang="en-US" sz="1400" i="1" dirty="0"/>
              <a:t>Journal of pharmaceutical and biomedical analysis 53</a:t>
            </a:r>
            <a:r>
              <a:rPr lang="en-US" sz="1400" dirty="0"/>
              <a:t>(3), 674-681.</a:t>
            </a:r>
            <a:endParaRPr lang="cs-CZ" sz="1400" dirty="0"/>
          </a:p>
          <a:p>
            <a:pPr marL="365760" lvl="1" indent="0" algn="just">
              <a:buNone/>
            </a:pPr>
            <a:r>
              <a:rPr lang="en-US" sz="1400" dirty="0">
                <a:solidFill>
                  <a:schemeClr val="accent1"/>
                </a:solidFill>
              </a:rPr>
              <a:t>→</a:t>
            </a:r>
            <a:r>
              <a:rPr lang="cs-CZ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simultaneous quantitative determination of </a:t>
            </a:r>
            <a:r>
              <a:rPr lang="en-US" sz="1400" b="1" dirty="0" err="1">
                <a:solidFill>
                  <a:schemeClr val="accent1"/>
                </a:solidFill>
              </a:rPr>
              <a:t>farnesol</a:t>
            </a:r>
            <a:r>
              <a:rPr lang="en-US" sz="1400" b="1" dirty="0">
                <a:solidFill>
                  <a:schemeClr val="accent1"/>
                </a:solidFill>
              </a:rPr>
              <a:t> and </a:t>
            </a:r>
            <a:r>
              <a:rPr lang="en-US" sz="1400" b="1" dirty="0" err="1">
                <a:solidFill>
                  <a:schemeClr val="accent1"/>
                </a:solidFill>
              </a:rPr>
              <a:t>tyrosol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endParaRPr lang="cs-CZ" b="1" dirty="0"/>
          </a:p>
          <a:p>
            <a:r>
              <a:rPr lang="en-US" sz="1800" dirty="0"/>
              <a:t>Specifications</a:t>
            </a:r>
            <a:r>
              <a:rPr lang="cs-CZ" sz="1800" dirty="0"/>
              <a:t>:</a:t>
            </a:r>
          </a:p>
          <a:p>
            <a:pPr lvl="1"/>
            <a:r>
              <a:rPr lang="cs-CZ" sz="1400" b="1" dirty="0"/>
              <a:t>sample </a:t>
            </a:r>
            <a:r>
              <a:rPr lang="cs-CZ" sz="1400" b="1" dirty="0" err="1"/>
              <a:t>preparation</a:t>
            </a:r>
            <a:r>
              <a:rPr lang="cs-CZ" sz="1400" b="1" dirty="0"/>
              <a:t>: </a:t>
            </a:r>
            <a:r>
              <a:rPr lang="en-US" sz="1400" dirty="0" err="1"/>
              <a:t>deproteinization</a:t>
            </a:r>
            <a:r>
              <a:rPr lang="en-US" sz="1400" dirty="0"/>
              <a:t>: acetonitrile</a:t>
            </a:r>
            <a:r>
              <a:rPr lang="cs-CZ" sz="1400" dirty="0"/>
              <a:t>, </a:t>
            </a:r>
            <a:r>
              <a:rPr lang="en-US" sz="1400" dirty="0"/>
              <a:t>filtration: 0.2 </a:t>
            </a:r>
            <a:r>
              <a:rPr lang="en-US" sz="1400" dirty="0" err="1"/>
              <a:t>μm</a:t>
            </a:r>
            <a:r>
              <a:rPr lang="en-US" sz="1400" dirty="0"/>
              <a:t> PTFE filter</a:t>
            </a:r>
            <a:endParaRPr lang="cs-CZ" sz="1400" dirty="0"/>
          </a:p>
          <a:p>
            <a:pPr lvl="1"/>
            <a:r>
              <a:rPr lang="cs-CZ" sz="1400" b="1" dirty="0"/>
              <a:t>UHPLC:</a:t>
            </a:r>
            <a:r>
              <a:rPr lang="cs-CZ" sz="1400" dirty="0"/>
              <a:t> </a:t>
            </a:r>
            <a:r>
              <a:rPr lang="en-US" sz="1400" dirty="0"/>
              <a:t>BEH C18 analytical column</a:t>
            </a:r>
            <a:r>
              <a:rPr lang="cs-CZ" sz="1400" dirty="0"/>
              <a:t>, </a:t>
            </a:r>
            <a:r>
              <a:rPr lang="en-US" sz="1400" dirty="0"/>
              <a:t>mobile phase: acetonitrile and 0.075% formic acid (75:25) using isocratic elution</a:t>
            </a:r>
            <a:endParaRPr lang="cs-CZ" sz="1400" dirty="0"/>
          </a:p>
          <a:p>
            <a:pPr lvl="1"/>
            <a:r>
              <a:rPr lang="cs-CZ" sz="1400" b="1" dirty="0"/>
              <a:t>MS/MS:</a:t>
            </a:r>
            <a:r>
              <a:rPr lang="cs-CZ" sz="1400" dirty="0"/>
              <a:t> </a:t>
            </a:r>
            <a:r>
              <a:rPr lang="en-US" sz="1400" dirty="0"/>
              <a:t>triple quadrupole tandem mass spectrometer</a:t>
            </a:r>
            <a:r>
              <a:rPr lang="cs-CZ" sz="1400" dirty="0"/>
              <a:t>, </a:t>
            </a:r>
            <a:r>
              <a:rPr lang="cs-CZ" sz="1400" dirty="0" err="1"/>
              <a:t>quantitation</a:t>
            </a:r>
            <a:r>
              <a:rPr lang="cs-CZ" sz="1400" dirty="0"/>
              <a:t> in ESI positive ion mode </a:t>
            </a:r>
            <a:r>
              <a:rPr lang="cs-CZ" sz="1400" dirty="0" err="1"/>
              <a:t>using</a:t>
            </a:r>
            <a:r>
              <a:rPr lang="cs-CZ" sz="1400" dirty="0"/>
              <a:t> SRM (</a:t>
            </a:r>
            <a:r>
              <a:rPr lang="cs-CZ" sz="1400" dirty="0" err="1"/>
              <a:t>selected</a:t>
            </a:r>
            <a:r>
              <a:rPr lang="cs-CZ" sz="1400" dirty="0"/>
              <a:t> </a:t>
            </a:r>
            <a:r>
              <a:rPr lang="cs-CZ" sz="1400" dirty="0" err="1"/>
              <a:t>reaction</a:t>
            </a:r>
            <a:r>
              <a:rPr lang="cs-CZ" sz="1400" dirty="0"/>
              <a:t> monitoring)</a:t>
            </a:r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Main</a:t>
            </a:r>
            <a:r>
              <a:rPr lang="cs-CZ" sz="2000" b="1" dirty="0"/>
              <a:t> </a:t>
            </a:r>
            <a:r>
              <a:rPr lang="cs-CZ" sz="2000" b="1" dirty="0" err="1"/>
              <a:t>topic</a:t>
            </a:r>
            <a:endParaRPr lang="en-US" sz="2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000" b="1" dirty="0"/>
              <a:t>13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51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63188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err="1"/>
              <a:t>Summary</a:t>
            </a:r>
            <a:endParaRPr lang="cs-CZ" sz="3600" b="1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>
          <a:xfrm>
            <a:off x="4733365" y="3498980"/>
            <a:ext cx="3309803" cy="2182729"/>
          </a:xfrm>
        </p:spPr>
        <p:txBody>
          <a:bodyPr/>
          <a:lstStyle/>
          <a:p>
            <a:r>
              <a:rPr lang="en-US" dirty="0"/>
              <a:t>•</a:t>
            </a:r>
            <a:r>
              <a:rPr lang="cs-CZ" dirty="0"/>
              <a:t>stop</a:t>
            </a:r>
            <a:r>
              <a:rPr lang="en-US" dirty="0"/>
              <a:t> microorganisms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en-US" dirty="0" err="1"/>
              <a:t>communicat</a:t>
            </a:r>
            <a:r>
              <a:rPr lang="cs-CZ" dirty="0" err="1"/>
              <a:t>ing</a:t>
            </a:r>
            <a:r>
              <a:rPr lang="en-US" dirty="0"/>
              <a:t> with each other</a:t>
            </a:r>
            <a:endParaRPr lang="cs-CZ" dirty="0"/>
          </a:p>
          <a:p>
            <a:r>
              <a:rPr lang="en-US" dirty="0"/>
              <a:t>•</a:t>
            </a:r>
            <a:r>
              <a:rPr lang="cs-CZ" dirty="0"/>
              <a:t>monitoring </a:t>
            </a:r>
            <a:r>
              <a:rPr lang="cs-CZ" dirty="0" err="1"/>
              <a:t>the</a:t>
            </a:r>
            <a:r>
              <a:rPr lang="cs-CZ" dirty="0"/>
              <a:t> proces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by </a:t>
            </a:r>
            <a:r>
              <a:rPr lang="cs-CZ" dirty="0" err="1"/>
              <a:t>biosensors</a:t>
            </a:r>
            <a:r>
              <a:rPr lang="cs-CZ" dirty="0"/>
              <a:t> and UHPLC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3304424" cy="750981"/>
          </a:xfrm>
        </p:spPr>
        <p:txBody>
          <a:bodyPr/>
          <a:lstStyle/>
          <a:p>
            <a:pPr algn="ctr"/>
            <a:r>
              <a:rPr lang="en-US" sz="2800" b="1" dirty="0"/>
              <a:t>Department </a:t>
            </a:r>
            <a:br>
              <a:rPr lang="cs-CZ" sz="2800" b="1" dirty="0"/>
            </a:br>
            <a:r>
              <a:rPr lang="en-US" sz="2800" b="1" dirty="0"/>
              <a:t>of Biotechnology </a:t>
            </a:r>
            <a:r>
              <a:rPr lang="en-US" dirty="0"/>
              <a:t>Laboratory </a:t>
            </a:r>
            <a:br>
              <a:rPr lang="cs-CZ" dirty="0"/>
            </a:br>
            <a:r>
              <a:rPr lang="en-US" dirty="0"/>
              <a:t>of Applied Biology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b="1" smtClean="0"/>
              <a:pPr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66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Do you already know how bacteria talk and how can we listen to them?</a:t>
            </a:r>
            <a:endParaRPr lang="cs-CZ" sz="2400" b="1" dirty="0"/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b="1" dirty="0"/>
              <a:t>Do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have</a:t>
            </a:r>
            <a:r>
              <a:rPr lang="cs-CZ" b="1" dirty="0"/>
              <a:t> </a:t>
            </a:r>
            <a:r>
              <a:rPr lang="cs-CZ" b="1" dirty="0" err="1"/>
              <a:t>questions</a:t>
            </a:r>
            <a:r>
              <a:rPr lang="cs-CZ" b="1" dirty="0"/>
              <a:t>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3304424" cy="750981"/>
          </a:xfrm>
        </p:spPr>
        <p:txBody>
          <a:bodyPr/>
          <a:lstStyle/>
          <a:p>
            <a:pPr algn="ctr"/>
            <a:r>
              <a:rPr lang="en-US" sz="2800" b="1" dirty="0"/>
              <a:t>Department </a:t>
            </a:r>
            <a:br>
              <a:rPr lang="cs-CZ" sz="2800" b="1" dirty="0"/>
            </a:br>
            <a:r>
              <a:rPr lang="en-US" sz="2800" b="1" dirty="0"/>
              <a:t>of Biotechnology </a:t>
            </a:r>
            <a:r>
              <a:rPr lang="en-US" dirty="0"/>
              <a:t>Laboratory </a:t>
            </a:r>
            <a:br>
              <a:rPr lang="cs-CZ" dirty="0"/>
            </a:br>
            <a:r>
              <a:rPr lang="en-US" dirty="0"/>
              <a:t>of Applied Biology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b="1" smtClean="0"/>
              <a:pPr/>
              <a:t>15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7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Reference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1)	</a:t>
            </a:r>
            <a:r>
              <a:rPr lang="en-US" b="1" dirty="0" err="1"/>
              <a:t>Nayak</a:t>
            </a:r>
            <a:r>
              <a:rPr lang="en-US" b="1" dirty="0"/>
              <a:t>, M., </a:t>
            </a:r>
            <a:r>
              <a:rPr lang="en-US" b="1" dirty="0" err="1"/>
              <a:t>Kotian</a:t>
            </a:r>
            <a:r>
              <a:rPr lang="en-US" b="1" dirty="0"/>
              <a:t>, A., </a:t>
            </a:r>
            <a:r>
              <a:rPr lang="en-US" b="1" dirty="0" err="1"/>
              <a:t>Marathe</a:t>
            </a:r>
            <a:r>
              <a:rPr lang="en-US" b="1" dirty="0"/>
              <a:t>, S., </a:t>
            </a:r>
            <a:r>
              <a:rPr lang="cs-CZ" b="1" dirty="0"/>
              <a:t>	</a:t>
            </a:r>
            <a:r>
              <a:rPr lang="en-US" b="1" dirty="0" err="1"/>
              <a:t>Chakravortty</a:t>
            </a:r>
            <a:r>
              <a:rPr lang="en-US" b="1" dirty="0"/>
              <a:t>, D. </a:t>
            </a:r>
            <a:r>
              <a:rPr lang="cs-CZ" b="1" dirty="0"/>
              <a:t>	</a:t>
            </a:r>
            <a:r>
              <a:rPr lang="en-US" dirty="0"/>
              <a:t>(2009) Detection of </a:t>
            </a:r>
            <a:r>
              <a:rPr lang="cs-CZ" dirty="0"/>
              <a:t>	</a:t>
            </a:r>
            <a:r>
              <a:rPr lang="en-US" dirty="0"/>
              <a:t>microorganisms using </a:t>
            </a:r>
            <a:r>
              <a:rPr lang="cs-CZ" dirty="0"/>
              <a:t>	</a:t>
            </a:r>
            <a:r>
              <a:rPr lang="en-US" dirty="0"/>
              <a:t>biosensors—A </a:t>
            </a:r>
            <a:r>
              <a:rPr lang="cs-CZ" dirty="0"/>
              <a:t>	</a:t>
            </a:r>
            <a:r>
              <a:rPr lang="en-US" dirty="0"/>
              <a:t>smarter way towards detection </a:t>
            </a:r>
            <a:r>
              <a:rPr lang="cs-CZ" dirty="0"/>
              <a:t>	</a:t>
            </a:r>
            <a:r>
              <a:rPr lang="en-US" dirty="0"/>
              <a:t>techniques. </a:t>
            </a:r>
            <a:r>
              <a:rPr lang="en-US" i="1" dirty="0"/>
              <a:t>Biosensors and </a:t>
            </a:r>
            <a:r>
              <a:rPr lang="cs-CZ" i="1" dirty="0"/>
              <a:t>	</a:t>
            </a:r>
            <a:r>
              <a:rPr lang="en-US" i="1" dirty="0"/>
              <a:t>Bioelectronics </a:t>
            </a:r>
            <a:r>
              <a:rPr lang="cs-CZ" i="1" dirty="0"/>
              <a:t>	</a:t>
            </a:r>
            <a:r>
              <a:rPr lang="en-US" i="1" dirty="0"/>
              <a:t>25</a:t>
            </a:r>
            <a:r>
              <a:rPr lang="en-US" dirty="0"/>
              <a:t>(4), 661-667.</a:t>
            </a:r>
            <a:endParaRPr lang="cs-CZ" dirty="0"/>
          </a:p>
          <a:p>
            <a:pPr algn="just"/>
            <a:r>
              <a:rPr lang="cs-CZ" dirty="0"/>
              <a:t>2)	</a:t>
            </a:r>
            <a:r>
              <a:rPr lang="en-US" b="1" dirty="0" err="1"/>
              <a:t>Truchado</a:t>
            </a:r>
            <a:r>
              <a:rPr lang="en-US" b="1" dirty="0"/>
              <a:t>, P., </a:t>
            </a:r>
            <a:r>
              <a:rPr lang="en-US" b="1" dirty="0" err="1"/>
              <a:t>López-Gálvez</a:t>
            </a:r>
            <a:r>
              <a:rPr lang="en-US" b="1" dirty="0"/>
              <a:t>, F., Gil, M.I., </a:t>
            </a:r>
            <a:r>
              <a:rPr lang="cs-CZ" b="1" dirty="0"/>
              <a:t>	</a:t>
            </a:r>
            <a:r>
              <a:rPr lang="en-US" b="1" dirty="0" err="1"/>
              <a:t>Tomás</a:t>
            </a:r>
            <a:r>
              <a:rPr lang="en-US" b="1" dirty="0"/>
              <a:t>-</a:t>
            </a:r>
            <a:r>
              <a:rPr lang="cs-CZ" b="1" dirty="0"/>
              <a:t>	</a:t>
            </a:r>
            <a:r>
              <a:rPr lang="en-US" b="1" dirty="0" err="1"/>
              <a:t>Barberán</a:t>
            </a:r>
            <a:r>
              <a:rPr lang="en-US" b="1" dirty="0"/>
              <a:t>, F.A., Allende, A. </a:t>
            </a:r>
            <a:r>
              <a:rPr lang="en-US" dirty="0"/>
              <a:t>(2009) </a:t>
            </a:r>
            <a:r>
              <a:rPr lang="cs-CZ" dirty="0"/>
              <a:t>	</a:t>
            </a:r>
            <a:r>
              <a:rPr lang="en-US" dirty="0"/>
              <a:t>Quorum sensing </a:t>
            </a:r>
            <a:r>
              <a:rPr lang="cs-CZ" dirty="0"/>
              <a:t>	</a:t>
            </a:r>
            <a:r>
              <a:rPr lang="en-US" dirty="0"/>
              <a:t>inhibitory and </a:t>
            </a:r>
            <a:r>
              <a:rPr lang="cs-CZ" dirty="0"/>
              <a:t>	</a:t>
            </a:r>
            <a:r>
              <a:rPr lang="en-US" dirty="0"/>
              <a:t>antimicrobial activities of honeys </a:t>
            </a:r>
            <a:r>
              <a:rPr lang="cs-CZ" dirty="0"/>
              <a:t>	</a:t>
            </a:r>
            <a:r>
              <a:rPr lang="en-US" dirty="0"/>
              <a:t>and the </a:t>
            </a:r>
            <a:r>
              <a:rPr lang="cs-CZ" dirty="0"/>
              <a:t>	</a:t>
            </a:r>
            <a:r>
              <a:rPr lang="en-US" dirty="0"/>
              <a:t>relationship with individual </a:t>
            </a:r>
            <a:r>
              <a:rPr lang="en-US" dirty="0" err="1"/>
              <a:t>phenolics</a:t>
            </a:r>
            <a:r>
              <a:rPr lang="en-US" dirty="0"/>
              <a:t>. </a:t>
            </a:r>
            <a:r>
              <a:rPr lang="cs-CZ" dirty="0"/>
              <a:t>	</a:t>
            </a:r>
            <a:r>
              <a:rPr lang="en-US" i="1" dirty="0"/>
              <a:t>Food Chemistry 115</a:t>
            </a:r>
            <a:r>
              <a:rPr lang="en-US" dirty="0"/>
              <a:t>(4), 1337-1344.</a:t>
            </a:r>
            <a:endParaRPr lang="cs-CZ" dirty="0"/>
          </a:p>
          <a:p>
            <a:pPr algn="just"/>
            <a:r>
              <a:rPr lang="cs-CZ" dirty="0"/>
              <a:t>3)</a:t>
            </a:r>
            <a:r>
              <a:rPr lang="cs-CZ" b="1" dirty="0"/>
              <a:t>	</a:t>
            </a:r>
            <a:r>
              <a:rPr lang="cs-CZ" b="1" dirty="0" err="1"/>
              <a:t>Chen</a:t>
            </a:r>
            <a:r>
              <a:rPr lang="cs-CZ" b="1" dirty="0"/>
              <a:t>, J., </a:t>
            </a:r>
            <a:r>
              <a:rPr lang="cs-CZ" b="1" dirty="0" err="1"/>
              <a:t>Koh</a:t>
            </a:r>
            <a:r>
              <a:rPr lang="cs-CZ" b="1" dirty="0"/>
              <a:t>, C.-L., Sam, C.-K., </a:t>
            </a:r>
            <a:r>
              <a:rPr lang="cs-CZ" b="1" dirty="0" err="1"/>
              <a:t>Yin</a:t>
            </a:r>
            <a:r>
              <a:rPr lang="cs-CZ" b="1" dirty="0"/>
              <a:t>, W.-F., </a:t>
            </a:r>
            <a:r>
              <a:rPr lang="cs-CZ" b="1" dirty="0" err="1"/>
              <a:t>Chan</a:t>
            </a:r>
            <a:r>
              <a:rPr lang="cs-CZ" b="1" dirty="0"/>
              <a:t>, K.-G. 	</a:t>
            </a:r>
            <a:r>
              <a:rPr lang="cs-CZ" dirty="0"/>
              <a:t>(2013)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 N-acyl </a:t>
            </a:r>
            <a:r>
              <a:rPr lang="cs-CZ" dirty="0" err="1"/>
              <a:t>homoserine</a:t>
            </a:r>
            <a:r>
              <a:rPr lang="cs-CZ" dirty="0"/>
              <a:t> </a:t>
            </a:r>
            <a:r>
              <a:rPr lang="cs-CZ" dirty="0" err="1"/>
              <a:t>lactone</a:t>
            </a:r>
            <a:r>
              <a:rPr lang="cs-CZ" dirty="0"/>
              <a:t> 	</a:t>
            </a:r>
            <a:r>
              <a:rPr lang="cs-CZ" dirty="0" err="1"/>
              <a:t>production</a:t>
            </a:r>
            <a:r>
              <a:rPr lang="cs-CZ" dirty="0"/>
              <a:t> by </a:t>
            </a:r>
            <a:r>
              <a:rPr lang="cs-CZ" dirty="0" err="1"/>
              <a:t>soil</a:t>
            </a:r>
            <a:r>
              <a:rPr lang="cs-CZ" dirty="0"/>
              <a:t> </a:t>
            </a:r>
            <a:r>
              <a:rPr lang="cs-CZ" dirty="0" err="1"/>
              <a:t>isolate</a:t>
            </a:r>
            <a:r>
              <a:rPr lang="cs-CZ" dirty="0"/>
              <a:t> </a:t>
            </a:r>
            <a:r>
              <a:rPr lang="cs-CZ" dirty="0" err="1"/>
              <a:t>Burkholderia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 </a:t>
            </a:r>
            <a:r>
              <a:rPr lang="cs-CZ" dirty="0" err="1"/>
              <a:t>strain</a:t>
            </a:r>
            <a:r>
              <a:rPr lang="cs-CZ" dirty="0"/>
              <a:t> A9. 	</a:t>
            </a:r>
            <a:r>
              <a:rPr lang="cs-CZ" i="1" dirty="0" err="1"/>
              <a:t>Sensors</a:t>
            </a:r>
            <a:r>
              <a:rPr lang="cs-CZ" i="1" dirty="0"/>
              <a:t> 13</a:t>
            </a:r>
            <a:r>
              <a:rPr lang="cs-CZ" dirty="0"/>
              <a:t>(10), 13217-13227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9, 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1600" b="1" smtClean="0"/>
              <a:pPr/>
              <a:t>16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757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How</a:t>
            </a:r>
            <a:r>
              <a:rPr lang="cs-CZ" b="1" dirty="0"/>
              <a:t> do </a:t>
            </a:r>
            <a:r>
              <a:rPr lang="cs-CZ" b="1" dirty="0" err="1"/>
              <a:t>microorganisms</a:t>
            </a:r>
            <a:r>
              <a:rPr lang="cs-CZ" b="1" dirty="0"/>
              <a:t> talk to </a:t>
            </a:r>
            <a:r>
              <a:rPr lang="cs-CZ" b="1" dirty="0" err="1"/>
              <a:t>each</a:t>
            </a:r>
            <a:r>
              <a:rPr lang="cs-CZ" b="1" dirty="0"/>
              <a:t> </a:t>
            </a:r>
            <a:r>
              <a:rPr lang="cs-CZ" b="1" dirty="0" err="1"/>
              <a:t>other</a:t>
            </a:r>
            <a:r>
              <a:rPr lang="cs-CZ" b="1" dirty="0"/>
              <a:t>?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people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err="1"/>
              <a:t>words</a:t>
            </a:r>
            <a:endParaRPr lang="cs-CZ" b="1" dirty="0"/>
          </a:p>
          <a:p>
            <a:pPr lvl="1"/>
            <a:r>
              <a:rPr lang="cs-CZ" dirty="0" err="1"/>
              <a:t>say</a:t>
            </a:r>
            <a:endParaRPr lang="cs-CZ" dirty="0"/>
          </a:p>
          <a:p>
            <a:pPr lvl="1"/>
            <a:r>
              <a:rPr lang="cs-CZ" dirty="0" err="1"/>
              <a:t>hear</a:t>
            </a:r>
            <a:endParaRPr lang="cs-CZ" dirty="0"/>
          </a:p>
          <a:p>
            <a:pPr lvl="1"/>
            <a:r>
              <a:rPr lang="cs-CZ" dirty="0" err="1"/>
              <a:t>reply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microorganisms</a:t>
            </a:r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 err="1"/>
              <a:t>signal</a:t>
            </a:r>
            <a:r>
              <a:rPr lang="cs-CZ" b="1" dirty="0"/>
              <a:t> </a:t>
            </a:r>
            <a:r>
              <a:rPr lang="cs-CZ" b="1" dirty="0" err="1"/>
              <a:t>molecules</a:t>
            </a:r>
            <a:endParaRPr lang="cs-CZ" b="1" dirty="0"/>
          </a:p>
          <a:p>
            <a:pPr lvl="1"/>
            <a:r>
              <a:rPr lang="cs-CZ" dirty="0" err="1"/>
              <a:t>produce</a:t>
            </a:r>
            <a:endParaRPr lang="cs-CZ" dirty="0"/>
          </a:p>
          <a:p>
            <a:pPr lvl="1"/>
            <a:r>
              <a:rPr lang="cs-CZ" dirty="0" err="1"/>
              <a:t>detect</a:t>
            </a:r>
            <a:endParaRPr lang="cs-CZ" dirty="0"/>
          </a:p>
          <a:p>
            <a:pPr lvl="1"/>
            <a:r>
              <a:rPr lang="cs-CZ" dirty="0" err="1"/>
              <a:t>react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Introduction</a:t>
            </a:r>
            <a:endParaRPr lang="en-US" sz="2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2</a:t>
            </a:fld>
            <a:endParaRPr lang="en-US" sz="2000" b="1" dirty="0"/>
          </a:p>
        </p:txBody>
      </p:sp>
      <p:pic>
        <p:nvPicPr>
          <p:cNvPr id="19" name="Obrázek 18" descr="CA  2091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rcRect t="7433"/>
          <a:stretch>
            <a:fillRect/>
          </a:stretch>
        </p:blipFill>
        <p:spPr>
          <a:xfrm>
            <a:off x="6344213" y="5126181"/>
            <a:ext cx="2799787" cy="1725550"/>
          </a:xfrm>
          <a:prstGeom prst="rect">
            <a:avLst/>
          </a:prstGeom>
        </p:spPr>
      </p:pic>
      <p:pic>
        <p:nvPicPr>
          <p:cNvPr id="20" name="Obrázek 19" descr="IMG_20180416_183635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7038"/>
          <a:stretch>
            <a:fillRect/>
          </a:stretch>
        </p:blipFill>
        <p:spPr>
          <a:xfrm>
            <a:off x="0" y="5116945"/>
            <a:ext cx="2800800" cy="17426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Oválný popisek 20"/>
          <p:cNvSpPr/>
          <p:nvPr/>
        </p:nvSpPr>
        <p:spPr>
          <a:xfrm>
            <a:off x="2595417" y="4267201"/>
            <a:ext cx="2013527" cy="951344"/>
          </a:xfrm>
          <a:prstGeom prst="wedgeEllipseCallout">
            <a:avLst>
              <a:gd name="adj1" fmla="val -46521"/>
              <a:gd name="adj2" fmla="val 5319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ný popisek 21"/>
          <p:cNvSpPr/>
          <p:nvPr/>
        </p:nvSpPr>
        <p:spPr>
          <a:xfrm>
            <a:off x="4724399" y="4581236"/>
            <a:ext cx="2239819" cy="932873"/>
          </a:xfrm>
          <a:prstGeom prst="wedgeEllipseCallout">
            <a:avLst>
              <a:gd name="adj1" fmla="val 38996"/>
              <a:gd name="adj2" fmla="val 5351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918691" y="4424221"/>
            <a:ext cx="1385454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n w="18415" cmpd="sng">
                  <a:solidFill>
                    <a:schemeClr val="tx1"/>
                  </a:solidFill>
                  <a:prstDash val="solid"/>
                </a:ln>
              </a:rPr>
              <a:t>„W</a:t>
            </a:r>
            <a:r>
              <a:rPr lang="en-US" sz="1100" dirty="0">
                <a:ln w="18415" cmpd="sng">
                  <a:solidFill>
                    <a:schemeClr val="tx1"/>
                  </a:solidFill>
                  <a:prstDash val="solid"/>
                </a:ln>
              </a:rPr>
              <a:t>e have </a:t>
            </a:r>
            <a:br>
              <a:rPr lang="cs-CZ" sz="1100" dirty="0">
                <a:ln w="18415" cmpd="sng">
                  <a:solidFill>
                    <a:schemeClr val="tx1"/>
                  </a:solidFill>
                  <a:prstDash val="solid"/>
                </a:ln>
              </a:rPr>
            </a:br>
            <a:r>
              <a:rPr lang="en-US" sz="1100" dirty="0">
                <a:ln w="18415" cmpd="sng">
                  <a:solidFill>
                    <a:schemeClr val="tx1"/>
                  </a:solidFill>
                  <a:prstDash val="solid"/>
                </a:ln>
              </a:rPr>
              <a:t>a good time at the conference</a:t>
            </a:r>
            <a:r>
              <a:rPr lang="cs-CZ" sz="1100" dirty="0">
                <a:ln w="18415" cmpd="sng">
                  <a:solidFill>
                    <a:schemeClr val="tx1"/>
                  </a:solidFill>
                  <a:prstDash val="solid"/>
                </a:ln>
              </a:rPr>
              <a:t>.“</a:t>
            </a:r>
          </a:p>
        </p:txBody>
      </p:sp>
      <p:pic>
        <p:nvPicPr>
          <p:cNvPr id="24" name="Obrázek 23" descr="Candida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76798" y="4845812"/>
            <a:ext cx="1916823" cy="38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102766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Why</a:t>
            </a:r>
            <a:r>
              <a:rPr lang="cs-CZ" b="1" dirty="0"/>
              <a:t> do </a:t>
            </a:r>
            <a:r>
              <a:rPr lang="cs-CZ" b="1" dirty="0" err="1"/>
              <a:t>microorganisms</a:t>
            </a:r>
            <a:r>
              <a:rPr lang="cs-CZ" b="1" dirty="0"/>
              <a:t> talk to </a:t>
            </a:r>
            <a:r>
              <a:rPr lang="cs-CZ" b="1" dirty="0" err="1"/>
              <a:t>each</a:t>
            </a:r>
            <a:r>
              <a:rPr lang="cs-CZ" b="1" dirty="0"/>
              <a:t> </a:t>
            </a:r>
            <a:r>
              <a:rPr lang="cs-CZ" b="1" dirty="0" err="1"/>
              <a:t>other</a:t>
            </a:r>
            <a:r>
              <a:rPr lang="cs-CZ" b="1" dirty="0"/>
              <a:t>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b="1" dirty="0" err="1"/>
              <a:t>different</a:t>
            </a:r>
            <a:r>
              <a:rPr lang="cs-CZ" sz="2600" b="1" dirty="0"/>
              <a:t> </a:t>
            </a:r>
            <a:r>
              <a:rPr lang="cs-CZ" sz="2600" b="1" dirty="0" err="1"/>
              <a:t>behaviour</a:t>
            </a:r>
            <a:r>
              <a:rPr lang="cs-CZ" sz="2600" b="1" dirty="0"/>
              <a:t> 	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production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virulence </a:t>
            </a:r>
            <a:r>
              <a:rPr lang="cs-CZ" dirty="0" err="1">
                <a:solidFill>
                  <a:schemeClr val="tx1"/>
                </a:solidFill>
              </a:rPr>
              <a:t>factors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sz="1900" dirty="0" err="1">
                <a:solidFill>
                  <a:schemeClr val="tx1"/>
                </a:solidFill>
              </a:rPr>
              <a:t>hydrolytic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enzymes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toxins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biosurfactants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siderophores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pigments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adhesins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exopolysaccharides</a:t>
            </a:r>
            <a:endParaRPr lang="cs-CZ" sz="1900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biofilm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development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change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morphology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sporulation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production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antibiotics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plasmid</a:t>
            </a:r>
            <a:r>
              <a:rPr lang="cs-CZ" dirty="0">
                <a:solidFill>
                  <a:schemeClr val="tx1"/>
                </a:solidFill>
              </a:rPr>
              <a:t> transfer</a:t>
            </a:r>
          </a:p>
          <a:p>
            <a:pPr lvl="1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Introduction</a:t>
            </a:r>
            <a:endParaRPr lang="en-US" sz="2000" b="1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3</a:t>
            </a:fld>
            <a:endParaRPr lang="en-US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0291" y="5938978"/>
            <a:ext cx="820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2"/>
                </a:solidFill>
              </a:rPr>
              <a:t>PRODUCTION + DETECTION + RESPONSE </a:t>
            </a:r>
            <a:r>
              <a:rPr lang="cs-CZ" sz="2000" b="1" dirty="0">
                <a:solidFill>
                  <a:schemeClr val="accent1"/>
                </a:solidFill>
              </a:rPr>
              <a:t>= QUORUM SENSING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83243" y="2285999"/>
            <a:ext cx="23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/>
                </a:solidFill>
              </a:rPr>
              <a:t>= ADVANTAGE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1540" y="1027664"/>
            <a:ext cx="7360920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H</a:t>
            </a:r>
            <a:r>
              <a:rPr lang="en-US" sz="3600" b="1" dirty="0" err="1">
                <a:solidFill>
                  <a:schemeClr val="tx2"/>
                </a:solidFill>
              </a:rPr>
              <a:t>ow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cs-CZ" sz="3600" b="1" dirty="0">
                <a:solidFill>
                  <a:schemeClr val="tx2"/>
                </a:solidFill>
              </a:rPr>
              <a:t>and </a:t>
            </a:r>
            <a:r>
              <a:rPr lang="cs-CZ" sz="3600" b="1" dirty="0" err="1">
                <a:solidFill>
                  <a:schemeClr val="tx2"/>
                </a:solidFill>
              </a:rPr>
              <a:t>why</a:t>
            </a:r>
            <a:r>
              <a:rPr lang="cs-CZ" sz="3600" b="1" dirty="0">
                <a:solidFill>
                  <a:schemeClr val="tx2"/>
                </a:solidFill>
              </a:rPr>
              <a:t> do </a:t>
            </a:r>
            <a:r>
              <a:rPr lang="cs-CZ" sz="3600" b="1" i="1" dirty="0" err="1"/>
              <a:t>Pseudomonas</a:t>
            </a:r>
            <a:r>
              <a:rPr lang="cs-CZ" sz="3600" b="1" i="1" dirty="0"/>
              <a:t> </a:t>
            </a:r>
            <a:r>
              <a:rPr lang="cs-CZ" sz="3600" b="1" i="1" dirty="0" err="1"/>
              <a:t>aeruginosa</a:t>
            </a:r>
            <a:r>
              <a:rPr lang="cs-CZ" sz="3600" b="1" i="1" dirty="0"/>
              <a:t> </a:t>
            </a:r>
            <a:r>
              <a:rPr lang="cs-CZ" sz="3600" b="1" dirty="0">
                <a:solidFill>
                  <a:schemeClr val="tx2"/>
                </a:solidFill>
              </a:rPr>
              <a:t>talk?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3540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err="1"/>
              <a:t>main</a:t>
            </a:r>
            <a:r>
              <a:rPr lang="cs-CZ" sz="5100" b="1" dirty="0"/>
              <a:t> </a:t>
            </a:r>
            <a:r>
              <a:rPr lang="cs-CZ" sz="5100" b="1" dirty="0" err="1"/>
              <a:t>signal</a:t>
            </a:r>
            <a:r>
              <a:rPr lang="cs-CZ" sz="5100" b="1" dirty="0"/>
              <a:t> </a:t>
            </a:r>
            <a:r>
              <a:rPr lang="cs-CZ" sz="5100" b="1" dirty="0" err="1"/>
              <a:t>molecules</a:t>
            </a:r>
            <a:r>
              <a:rPr lang="cs-CZ" sz="5100" b="1" dirty="0"/>
              <a:t>:</a:t>
            </a:r>
          </a:p>
          <a:p>
            <a:pPr lvl="1"/>
            <a:r>
              <a:rPr lang="cs-CZ" sz="4000" i="1" dirty="0">
                <a:solidFill>
                  <a:schemeClr val="tx1"/>
                </a:solidFill>
              </a:rPr>
              <a:t>N</a:t>
            </a:r>
            <a:r>
              <a:rPr lang="cs-CZ" sz="4000" dirty="0">
                <a:solidFill>
                  <a:schemeClr val="tx1"/>
                </a:solidFill>
              </a:rPr>
              <a:t>-(3-</a:t>
            </a:r>
            <a:r>
              <a:rPr lang="cs-CZ" sz="4000" dirty="0" err="1">
                <a:solidFill>
                  <a:schemeClr val="tx1"/>
                </a:solidFill>
              </a:rPr>
              <a:t>oxo</a:t>
            </a:r>
            <a:r>
              <a:rPr lang="cs-CZ" sz="4000" dirty="0">
                <a:solidFill>
                  <a:schemeClr val="tx1"/>
                </a:solidFill>
              </a:rPr>
              <a:t>-</a:t>
            </a:r>
            <a:r>
              <a:rPr lang="cs-CZ" sz="4000" dirty="0" err="1">
                <a:solidFill>
                  <a:schemeClr val="tx1"/>
                </a:solidFill>
              </a:rPr>
              <a:t>dodecanoyl</a:t>
            </a:r>
            <a:r>
              <a:rPr lang="cs-CZ" sz="4000" dirty="0">
                <a:solidFill>
                  <a:schemeClr val="tx1"/>
                </a:solidFill>
              </a:rPr>
              <a:t>-</a:t>
            </a:r>
            <a:r>
              <a:rPr lang="cs-CZ" sz="4000" dirty="0" err="1">
                <a:solidFill>
                  <a:schemeClr val="tx1"/>
                </a:solidFill>
              </a:rPr>
              <a:t>homoserine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lactone</a:t>
            </a:r>
            <a:r>
              <a:rPr lang="cs-CZ" sz="4000" dirty="0">
                <a:solidFill>
                  <a:schemeClr val="tx1"/>
                </a:solidFill>
              </a:rPr>
              <a:t> (3-</a:t>
            </a:r>
            <a:r>
              <a:rPr lang="cs-CZ" sz="4000" dirty="0" err="1">
                <a:solidFill>
                  <a:schemeClr val="tx1"/>
                </a:solidFill>
              </a:rPr>
              <a:t>oxo</a:t>
            </a:r>
            <a:r>
              <a:rPr lang="cs-CZ" sz="4000" dirty="0">
                <a:solidFill>
                  <a:schemeClr val="tx1"/>
                </a:solidFill>
              </a:rPr>
              <a:t>-C12-AHL)</a:t>
            </a:r>
          </a:p>
          <a:p>
            <a:pPr lvl="1"/>
            <a:r>
              <a:rPr lang="cs-CZ" sz="4000" i="1" dirty="0">
                <a:solidFill>
                  <a:schemeClr val="tx1"/>
                </a:solidFill>
              </a:rPr>
              <a:t>N</a:t>
            </a:r>
            <a:r>
              <a:rPr lang="cs-CZ" sz="4000" dirty="0">
                <a:solidFill>
                  <a:schemeClr val="tx1"/>
                </a:solidFill>
              </a:rPr>
              <a:t>-</a:t>
            </a:r>
            <a:r>
              <a:rPr lang="cs-CZ" sz="4000" dirty="0" err="1">
                <a:solidFill>
                  <a:schemeClr val="tx1"/>
                </a:solidFill>
              </a:rPr>
              <a:t>butanoyl</a:t>
            </a:r>
            <a:r>
              <a:rPr lang="cs-CZ" sz="4000" dirty="0">
                <a:solidFill>
                  <a:schemeClr val="tx1"/>
                </a:solidFill>
              </a:rPr>
              <a:t>-</a:t>
            </a:r>
            <a:r>
              <a:rPr lang="cs-CZ" sz="4000" dirty="0" err="1">
                <a:solidFill>
                  <a:schemeClr val="tx1"/>
                </a:solidFill>
              </a:rPr>
              <a:t>homoserine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lactone</a:t>
            </a:r>
            <a:r>
              <a:rPr lang="cs-CZ" sz="4000" dirty="0">
                <a:solidFill>
                  <a:schemeClr val="tx1"/>
                </a:solidFill>
              </a:rPr>
              <a:t> (C4-AHL)</a:t>
            </a:r>
          </a:p>
          <a:p>
            <a:pPr lvl="1"/>
            <a:r>
              <a:rPr lang="cs-CZ" sz="4000" dirty="0">
                <a:solidFill>
                  <a:schemeClr val="tx1"/>
                </a:solidFill>
              </a:rPr>
              <a:t>2-heptyl-3-</a:t>
            </a:r>
            <a:r>
              <a:rPr lang="cs-CZ" sz="4000" dirty="0" err="1">
                <a:solidFill>
                  <a:schemeClr val="tx1"/>
                </a:solidFill>
              </a:rPr>
              <a:t>hydroxy</a:t>
            </a:r>
            <a:r>
              <a:rPr lang="cs-CZ" sz="4000" dirty="0">
                <a:solidFill>
                  <a:schemeClr val="tx1"/>
                </a:solidFill>
              </a:rPr>
              <a:t>-4-</a:t>
            </a:r>
            <a:r>
              <a:rPr lang="cs-CZ" sz="4000" dirty="0" err="1">
                <a:solidFill>
                  <a:schemeClr val="tx1"/>
                </a:solidFill>
              </a:rPr>
              <a:t>chinolon</a:t>
            </a:r>
            <a:r>
              <a:rPr lang="cs-CZ" sz="4000" dirty="0">
                <a:solidFill>
                  <a:schemeClr val="tx1"/>
                </a:solidFill>
              </a:rPr>
              <a:t> (PQS)</a:t>
            </a:r>
          </a:p>
          <a:p>
            <a:pPr lvl="1"/>
            <a:r>
              <a:rPr lang="en-US" sz="4000" dirty="0">
                <a:solidFill>
                  <a:schemeClr val="tx1"/>
                </a:solidFill>
              </a:rPr>
              <a:t>2-(2-hydroxyphenyl)-thiazole-4-carbaldehyde (IQS)</a:t>
            </a:r>
            <a:endParaRPr lang="cs-CZ" sz="4000" dirty="0">
              <a:solidFill>
                <a:schemeClr val="tx1"/>
              </a:solidFill>
            </a:endParaRPr>
          </a:p>
          <a:p>
            <a:r>
              <a:rPr lang="cs-CZ" sz="5100" b="1" dirty="0" err="1"/>
              <a:t>activation</a:t>
            </a:r>
            <a:r>
              <a:rPr lang="cs-CZ" sz="5100" b="1" dirty="0"/>
              <a:t> </a:t>
            </a:r>
            <a:r>
              <a:rPr lang="cs-CZ" sz="5100" b="1" dirty="0" err="1"/>
              <a:t>of</a:t>
            </a:r>
            <a:r>
              <a:rPr lang="cs-CZ" sz="5100" b="1" dirty="0"/>
              <a:t> gene </a:t>
            </a:r>
            <a:r>
              <a:rPr lang="cs-CZ" sz="5100" b="1" dirty="0" err="1"/>
              <a:t>expression</a:t>
            </a:r>
            <a:r>
              <a:rPr lang="cs-CZ" sz="5100" b="1" dirty="0"/>
              <a:t> </a:t>
            </a:r>
            <a:r>
              <a:rPr lang="cs-CZ" sz="5100" b="1" dirty="0" err="1"/>
              <a:t>and</a:t>
            </a:r>
            <a:r>
              <a:rPr lang="cs-CZ" sz="5100" b="1" dirty="0"/>
              <a:t> </a:t>
            </a:r>
            <a:r>
              <a:rPr lang="cs-CZ" sz="5100" b="1" dirty="0" err="1"/>
              <a:t>subsequent</a:t>
            </a:r>
            <a:r>
              <a:rPr lang="cs-CZ" sz="5100" b="1" dirty="0"/>
              <a:t> </a:t>
            </a:r>
            <a:r>
              <a:rPr lang="cs-CZ" sz="5100" b="1" dirty="0" err="1"/>
              <a:t>production</a:t>
            </a:r>
            <a:r>
              <a:rPr lang="cs-CZ" sz="5100" b="1" dirty="0"/>
              <a:t> </a:t>
            </a:r>
            <a:r>
              <a:rPr lang="cs-CZ" sz="5100" b="1" dirty="0" err="1"/>
              <a:t>of</a:t>
            </a:r>
            <a:r>
              <a:rPr lang="cs-CZ" sz="5100" b="1" dirty="0"/>
              <a:t> virulence </a:t>
            </a:r>
            <a:r>
              <a:rPr lang="cs-CZ" sz="5100" b="1" dirty="0" err="1"/>
              <a:t>factors</a:t>
            </a:r>
            <a:r>
              <a:rPr lang="cs-CZ" sz="5100" b="1" dirty="0"/>
              <a:t>:</a:t>
            </a:r>
          </a:p>
          <a:p>
            <a:pPr lvl="1"/>
            <a:r>
              <a:rPr lang="cs-CZ" sz="4000" dirty="0" err="1">
                <a:solidFill>
                  <a:schemeClr val="tx1"/>
                </a:solidFill>
              </a:rPr>
              <a:t>LasB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elastase</a:t>
            </a:r>
            <a:r>
              <a:rPr lang="cs-CZ" sz="4000" dirty="0">
                <a:solidFill>
                  <a:schemeClr val="tx1"/>
                </a:solidFill>
              </a:rPr>
              <a:t>, </a:t>
            </a:r>
            <a:r>
              <a:rPr lang="cs-CZ" sz="4000" dirty="0" err="1">
                <a:solidFill>
                  <a:schemeClr val="tx1"/>
                </a:solidFill>
              </a:rPr>
              <a:t>alkaline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protease</a:t>
            </a:r>
            <a:r>
              <a:rPr lang="cs-CZ" sz="4000" dirty="0">
                <a:solidFill>
                  <a:schemeClr val="tx1"/>
                </a:solidFill>
              </a:rPr>
              <a:t>, </a:t>
            </a:r>
          </a:p>
          <a:p>
            <a:pPr lvl="1">
              <a:buNone/>
            </a:pPr>
            <a:r>
              <a:rPr lang="cs-CZ" sz="4000" dirty="0">
                <a:solidFill>
                  <a:schemeClr val="tx1"/>
                </a:solidFill>
              </a:rPr>
              <a:t>	</a:t>
            </a:r>
            <a:r>
              <a:rPr lang="cs-CZ" sz="4000" dirty="0" err="1">
                <a:solidFill>
                  <a:schemeClr val="tx1"/>
                </a:solidFill>
              </a:rPr>
              <a:t>exotoxin</a:t>
            </a:r>
            <a:r>
              <a:rPr lang="cs-CZ" sz="4000" dirty="0">
                <a:solidFill>
                  <a:schemeClr val="tx1"/>
                </a:solidFill>
              </a:rPr>
              <a:t> A, </a:t>
            </a:r>
            <a:r>
              <a:rPr lang="cs-CZ" sz="4000" dirty="0" err="1">
                <a:solidFill>
                  <a:schemeClr val="tx1"/>
                </a:solidFill>
              </a:rPr>
              <a:t>exopolysaccharides</a:t>
            </a:r>
            <a:endParaRPr lang="cs-CZ" sz="4000" dirty="0">
              <a:solidFill>
                <a:schemeClr val="tx1"/>
              </a:solidFill>
            </a:endParaRPr>
          </a:p>
          <a:p>
            <a:pPr lvl="1"/>
            <a:r>
              <a:rPr lang="cs-CZ" sz="4000" dirty="0" err="1">
                <a:solidFill>
                  <a:schemeClr val="tx1"/>
                </a:solidFill>
              </a:rPr>
              <a:t>rhamnolipids</a:t>
            </a:r>
            <a:endParaRPr lang="cs-CZ" sz="4000" dirty="0">
              <a:solidFill>
                <a:schemeClr val="tx1"/>
              </a:solidFill>
            </a:endParaRPr>
          </a:p>
          <a:p>
            <a:pPr lvl="1"/>
            <a:r>
              <a:rPr lang="cs-CZ" sz="4000" dirty="0" err="1">
                <a:solidFill>
                  <a:schemeClr val="tx1"/>
                </a:solidFill>
              </a:rPr>
              <a:t>pyocyanin</a:t>
            </a:r>
            <a:r>
              <a:rPr lang="cs-CZ" sz="4000" dirty="0">
                <a:solidFill>
                  <a:schemeClr val="tx1"/>
                </a:solidFill>
              </a:rPr>
              <a:t>, </a:t>
            </a:r>
            <a:r>
              <a:rPr lang="cs-CZ" sz="4000" dirty="0" err="1">
                <a:solidFill>
                  <a:schemeClr val="tx1"/>
                </a:solidFill>
              </a:rPr>
              <a:t>lectine</a:t>
            </a:r>
            <a:endParaRPr lang="cs-CZ" sz="4000" dirty="0">
              <a:solidFill>
                <a:schemeClr val="tx1"/>
              </a:solidFill>
            </a:endParaRPr>
          </a:p>
          <a:p>
            <a:pPr lvl="1"/>
            <a:r>
              <a:rPr lang="cs-CZ" sz="4000" dirty="0" err="1">
                <a:solidFill>
                  <a:schemeClr val="tx1"/>
                </a:solidFill>
              </a:rPr>
              <a:t>biofilm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Introduction</a:t>
            </a:r>
            <a:endParaRPr lang="en-US" sz="2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4</a:t>
            </a:fld>
            <a:endParaRPr lang="en-US" sz="2000" b="1" dirty="0"/>
          </a:p>
        </p:txBody>
      </p:sp>
      <p:pic>
        <p:nvPicPr>
          <p:cNvPr id="7" name="Obrázek 6" descr="N-Acyl_Homoserine_Lact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22" y="4083064"/>
            <a:ext cx="3382580" cy="221457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957347" y="5858266"/>
            <a:ext cx="2706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i="1" dirty="0">
                <a:solidFill>
                  <a:schemeClr val="accent2"/>
                </a:solidFill>
              </a:rPr>
              <a:t>N</a:t>
            </a:r>
            <a:r>
              <a:rPr lang="cs-CZ" sz="1400" b="1" dirty="0">
                <a:solidFill>
                  <a:schemeClr val="accent2"/>
                </a:solidFill>
              </a:rPr>
              <a:t>-acyl-</a:t>
            </a:r>
            <a:r>
              <a:rPr lang="cs-CZ" sz="1400" b="1" dirty="0" err="1">
                <a:solidFill>
                  <a:schemeClr val="accent2"/>
                </a:solidFill>
              </a:rPr>
              <a:t>homoserine</a:t>
            </a:r>
            <a:r>
              <a:rPr lang="cs-CZ" sz="1400" b="1" dirty="0">
                <a:solidFill>
                  <a:schemeClr val="accent2"/>
                </a:solidFill>
              </a:rPr>
              <a:t> </a:t>
            </a:r>
            <a:r>
              <a:rPr lang="cs-CZ" sz="1400" b="1" dirty="0" err="1">
                <a:solidFill>
                  <a:schemeClr val="accent2"/>
                </a:solidFill>
              </a:rPr>
              <a:t>lactone</a:t>
            </a:r>
            <a:endParaRPr lang="cs-CZ" sz="1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102766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H</a:t>
            </a:r>
            <a:r>
              <a:rPr lang="en-US" b="1" dirty="0" err="1">
                <a:solidFill>
                  <a:schemeClr val="tx2"/>
                </a:solidFill>
              </a:rPr>
              <a:t>ow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cs-CZ" b="1" dirty="0">
                <a:solidFill>
                  <a:schemeClr val="tx2"/>
                </a:solidFill>
              </a:rPr>
              <a:t>and </a:t>
            </a:r>
            <a:r>
              <a:rPr lang="cs-CZ" b="1" dirty="0" err="1">
                <a:solidFill>
                  <a:schemeClr val="tx2"/>
                </a:solidFill>
              </a:rPr>
              <a:t>why</a:t>
            </a:r>
            <a:r>
              <a:rPr lang="cs-CZ" b="1" dirty="0">
                <a:solidFill>
                  <a:schemeClr val="tx2"/>
                </a:solidFill>
              </a:rPr>
              <a:t> do </a:t>
            </a:r>
            <a:r>
              <a:rPr lang="cs-CZ" b="1" i="1" dirty="0" err="1"/>
              <a:t>Candida</a:t>
            </a:r>
            <a:r>
              <a:rPr lang="cs-CZ" b="1" i="1" dirty="0"/>
              <a:t> </a:t>
            </a:r>
            <a:r>
              <a:rPr lang="cs-CZ" b="1" i="1" dirty="0" err="1"/>
              <a:t>albicans</a:t>
            </a:r>
            <a:r>
              <a:rPr lang="cs-CZ" b="1" i="1" dirty="0"/>
              <a:t> </a:t>
            </a:r>
            <a:r>
              <a:rPr lang="cs-CZ" b="1" dirty="0">
                <a:solidFill>
                  <a:schemeClr val="tx2"/>
                </a:solidFill>
              </a:rPr>
              <a:t>talk?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/>
              <a:t>main signal molecules</a:t>
            </a:r>
            <a:r>
              <a:rPr lang="cs-CZ" sz="2000" b="1" dirty="0"/>
              <a:t>:</a:t>
            </a:r>
          </a:p>
          <a:p>
            <a:pPr lvl="1"/>
            <a:r>
              <a:rPr lang="cs-CZ" sz="1800" b="1" dirty="0">
                <a:solidFill>
                  <a:schemeClr val="tx1"/>
                </a:solidFill>
              </a:rPr>
              <a:t>FARNESOL</a:t>
            </a:r>
          </a:p>
          <a:p>
            <a:pPr lvl="1"/>
            <a:endParaRPr lang="cs-CZ" sz="1800" b="1" dirty="0">
              <a:solidFill>
                <a:schemeClr val="tx1"/>
              </a:solidFill>
            </a:endParaRPr>
          </a:p>
          <a:p>
            <a:pPr lvl="1"/>
            <a:endParaRPr lang="cs-CZ" sz="1800" b="1" dirty="0">
              <a:solidFill>
                <a:schemeClr val="tx1"/>
              </a:solidFill>
            </a:endParaRPr>
          </a:p>
          <a:p>
            <a:pPr lvl="1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lvl="1"/>
            <a:r>
              <a:rPr lang="cs-CZ" sz="1800" b="1" dirty="0">
                <a:solidFill>
                  <a:schemeClr val="tx1"/>
                </a:solidFill>
              </a:rPr>
              <a:t>TYROSOL</a:t>
            </a:r>
          </a:p>
          <a:p>
            <a:pP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lvl="2"/>
            <a:r>
              <a:rPr lang="en-US" sz="1700" b="1" dirty="0"/>
              <a:t>produce a wide range of virulence factors, </a:t>
            </a:r>
            <a:endParaRPr lang="cs-CZ" sz="1700" b="1" dirty="0"/>
          </a:p>
          <a:p>
            <a:pPr marL="365760" lvl="1" indent="0">
              <a:buNone/>
            </a:pPr>
            <a:r>
              <a:rPr lang="cs-CZ" sz="1900" b="1" dirty="0"/>
              <a:t>	</a:t>
            </a:r>
            <a:r>
              <a:rPr lang="en-US" sz="1900" b="1" dirty="0"/>
              <a:t>including </a:t>
            </a:r>
            <a:r>
              <a:rPr lang="en-US" sz="1900" b="1" dirty="0">
                <a:solidFill>
                  <a:schemeClr val="accent1"/>
                </a:solidFill>
              </a:rPr>
              <a:t>hypha and biofilm formation</a:t>
            </a:r>
            <a:endParaRPr lang="cs-CZ" sz="1900" b="1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Introduction</a:t>
            </a:r>
            <a:endParaRPr lang="en-US" sz="2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5</a:t>
            </a:fld>
            <a:endParaRPr lang="en-US" sz="20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98" y="2709811"/>
            <a:ext cx="5038136" cy="10154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20" y="3835014"/>
            <a:ext cx="2683216" cy="11783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2" y="5273459"/>
            <a:ext cx="1233366" cy="12333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7" y="4313623"/>
            <a:ext cx="2194724" cy="2193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102766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err="1"/>
              <a:t>Anti</a:t>
            </a:r>
            <a:r>
              <a:rPr lang="cs-CZ" sz="3600" b="1" dirty="0"/>
              <a:t>-QS </a:t>
            </a:r>
            <a:r>
              <a:rPr lang="cs-CZ" sz="3600" b="1" dirty="0" err="1"/>
              <a:t>strategy</a:t>
            </a:r>
            <a:br>
              <a:rPr lang="cs-CZ" sz="3600" b="1" dirty="0">
                <a:solidFill>
                  <a:schemeClr val="tx2"/>
                </a:solidFill>
              </a:rPr>
            </a:br>
            <a:r>
              <a:rPr lang="cs-CZ" sz="3600" b="1" dirty="0">
                <a:solidFill>
                  <a:schemeClr val="tx2"/>
                </a:solidFill>
              </a:rPr>
              <a:t>„</a:t>
            </a:r>
            <a:r>
              <a:rPr lang="en-US" sz="3600" b="1" dirty="0">
                <a:solidFill>
                  <a:schemeClr val="tx2"/>
                </a:solidFill>
              </a:rPr>
              <a:t>don't talk and don't listen</a:t>
            </a:r>
            <a:r>
              <a:rPr lang="cs-CZ" sz="3600" b="1" dirty="0">
                <a:solidFill>
                  <a:schemeClr val="tx2"/>
                </a:solidFill>
              </a:rPr>
              <a:t>“</a:t>
            </a:r>
          </a:p>
        </p:txBody>
      </p:sp>
      <p:pic>
        <p:nvPicPr>
          <p:cNvPr id="11" name="Zástupný symbol pro obsah 10" descr="2-nemluv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34" t="4101" r="6577" b="5047"/>
          <a:stretch>
            <a:fillRect/>
          </a:stretch>
        </p:blipFill>
        <p:spPr>
          <a:xfrm>
            <a:off x="609604" y="2087426"/>
            <a:ext cx="2272145" cy="2327564"/>
          </a:xfrm>
          <a:ln>
            <a:noFill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/>
              <a:t>*</a:t>
            </a:r>
            <a:r>
              <a:rPr lang="cs-CZ" sz="2000" b="1" dirty="0" err="1"/>
              <a:t>Supplement</a:t>
            </a:r>
            <a:endParaRPr lang="en-US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6</a:t>
            </a:fld>
            <a:endParaRPr lang="en-US" sz="2000" b="1" dirty="0"/>
          </a:p>
        </p:txBody>
      </p:sp>
      <p:grpSp>
        <p:nvGrpSpPr>
          <p:cNvPr id="8" name="Skupina 87"/>
          <p:cNvGrpSpPr>
            <a:grpSpLocks/>
          </p:cNvGrpSpPr>
          <p:nvPr/>
        </p:nvGrpSpPr>
        <p:grpSpPr bwMode="auto">
          <a:xfrm>
            <a:off x="3306620" y="3251201"/>
            <a:ext cx="5800436" cy="1976581"/>
            <a:chOff x="1308767" y="3861048"/>
            <a:chExt cx="6503593" cy="1878307"/>
          </a:xfrm>
        </p:grpSpPr>
        <p:grpSp>
          <p:nvGrpSpPr>
            <p:cNvPr id="9" name="Skupina 35"/>
            <p:cNvGrpSpPr>
              <a:grpSpLocks/>
            </p:cNvGrpSpPr>
            <p:nvPr/>
          </p:nvGrpSpPr>
          <p:grpSpPr bwMode="auto">
            <a:xfrm>
              <a:off x="5701113" y="3867400"/>
              <a:ext cx="2111247" cy="1871955"/>
              <a:chOff x="683433" y="4292855"/>
              <a:chExt cx="2016360" cy="1800441"/>
            </a:xfrm>
          </p:grpSpPr>
          <p:sp>
            <p:nvSpPr>
              <p:cNvPr id="23" name="Elipsa 4"/>
              <p:cNvSpPr/>
              <p:nvPr/>
            </p:nvSpPr>
            <p:spPr>
              <a:xfrm>
                <a:off x="683433" y="4292855"/>
                <a:ext cx="2016360" cy="1800441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b="1" dirty="0" err="1">
                    <a:solidFill>
                      <a:schemeClr val="bg1"/>
                    </a:solidFill>
                  </a:rPr>
                  <a:t>receiver</a:t>
                </a:r>
                <a:endParaRPr lang="cs-CZ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cs-CZ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cs-CZ" b="1" dirty="0" err="1">
                    <a:solidFill>
                      <a:schemeClr val="bg1"/>
                    </a:solidFill>
                  </a:rPr>
                  <a:t>sender</a:t>
                </a:r>
                <a:endParaRPr lang="cs-CZ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Přímá spojovací čára 23"/>
              <p:cNvCxnSpPr/>
              <p:nvPr/>
            </p:nvCxnSpPr>
            <p:spPr>
              <a:xfrm>
                <a:off x="683433" y="5193839"/>
                <a:ext cx="20163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38"/>
            <p:cNvGrpSpPr>
              <a:grpSpLocks/>
            </p:cNvGrpSpPr>
            <p:nvPr/>
          </p:nvGrpSpPr>
          <p:grpSpPr bwMode="auto">
            <a:xfrm>
              <a:off x="1308767" y="3861049"/>
              <a:ext cx="2111247" cy="1871955"/>
              <a:chOff x="592959" y="4286747"/>
              <a:chExt cx="2016360" cy="1800441"/>
            </a:xfrm>
          </p:grpSpPr>
          <p:sp>
            <p:nvSpPr>
              <p:cNvPr id="21" name="Elipsa 20"/>
              <p:cNvSpPr/>
              <p:nvPr/>
            </p:nvSpPr>
            <p:spPr>
              <a:xfrm>
                <a:off x="592959" y="4286747"/>
                <a:ext cx="2016360" cy="1800441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b="1" dirty="0" err="1">
                    <a:solidFill>
                      <a:schemeClr val="bg1"/>
                    </a:solidFill>
                  </a:rPr>
                  <a:t>sender</a:t>
                </a:r>
                <a:endParaRPr lang="cs-CZ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cs-CZ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cs-CZ" b="1" dirty="0" err="1">
                    <a:solidFill>
                      <a:schemeClr val="bg1"/>
                    </a:solidFill>
                  </a:rPr>
                  <a:t>receiver</a:t>
                </a:r>
                <a:endParaRPr lang="cs-CZ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Přímá spojovací čára 21"/>
              <p:cNvCxnSpPr>
                <a:stCxn id="21" idx="2"/>
                <a:endCxn id="21" idx="6"/>
              </p:cNvCxnSpPr>
              <p:nvPr/>
            </p:nvCxnSpPr>
            <p:spPr>
              <a:xfrm>
                <a:off x="592959" y="5187731"/>
                <a:ext cx="20163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51"/>
            <p:cNvGrpSpPr>
              <a:grpSpLocks/>
            </p:cNvGrpSpPr>
            <p:nvPr/>
          </p:nvGrpSpPr>
          <p:grpSpPr bwMode="auto">
            <a:xfrm>
              <a:off x="3593475" y="3895834"/>
              <a:ext cx="1967225" cy="1722706"/>
              <a:chOff x="3885720" y="4176188"/>
              <a:chExt cx="1967225" cy="1656895"/>
            </a:xfrm>
          </p:grpSpPr>
          <p:cxnSp>
            <p:nvCxnSpPr>
              <p:cNvPr id="18" name="Přímá spojovací šipka 17"/>
              <p:cNvCxnSpPr/>
              <p:nvPr/>
            </p:nvCxnSpPr>
            <p:spPr>
              <a:xfrm>
                <a:off x="4847747" y="4176188"/>
                <a:ext cx="0" cy="16568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šipka 18"/>
              <p:cNvCxnSpPr/>
              <p:nvPr/>
            </p:nvCxnSpPr>
            <p:spPr>
              <a:xfrm rot="10800000" flipV="1">
                <a:off x="3885720" y="4995680"/>
                <a:ext cx="1967225" cy="266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ipsa 19"/>
              <p:cNvSpPr/>
              <p:nvPr/>
            </p:nvSpPr>
            <p:spPr>
              <a:xfrm>
                <a:off x="4160917" y="4391509"/>
                <a:ext cx="1431549" cy="119057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b="1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Communication</a:t>
                </a:r>
                <a:r>
                  <a:rPr lang="cs-CZ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cs-CZ" b="1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noise</a:t>
                </a:r>
                <a:endParaRPr lang="cs-CZ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4" name="Zakřivená spojovací čára 13"/>
            <p:cNvCxnSpPr>
              <a:stCxn id="21" idx="0"/>
            </p:cNvCxnSpPr>
            <p:nvPr/>
          </p:nvCxnSpPr>
          <p:spPr>
            <a:xfrm rot="16200000" flipH="1">
              <a:off x="4557388" y="1668051"/>
              <a:ext cx="6351" cy="4392345"/>
            </a:xfrm>
            <a:prstGeom prst="curvedConnector3">
              <a:avLst>
                <a:gd name="adj1" fmla="val -11346641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Zakřivená spojovací čára 14"/>
            <p:cNvCxnSpPr>
              <a:endCxn id="21" idx="4"/>
            </p:cNvCxnSpPr>
            <p:nvPr/>
          </p:nvCxnSpPr>
          <p:spPr>
            <a:xfrm rot="5400000" flipH="1">
              <a:off x="4557388" y="3540006"/>
              <a:ext cx="6351" cy="4392345"/>
            </a:xfrm>
            <a:prstGeom prst="curvedConnector3">
              <a:avLst>
                <a:gd name="adj1" fmla="val -11133539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Zakřivená spojovací čára 15"/>
            <p:cNvCxnSpPr>
              <a:endCxn id="21" idx="7"/>
            </p:cNvCxnSpPr>
            <p:nvPr/>
          </p:nvCxnSpPr>
          <p:spPr>
            <a:xfrm rot="16200000" flipV="1">
              <a:off x="4557388" y="2688811"/>
              <a:ext cx="6351" cy="2900186"/>
            </a:xfrm>
            <a:prstGeom prst="curvedConnector3">
              <a:avLst>
                <a:gd name="adj1" fmla="val 7714435"/>
              </a:avLst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Zakřivená spojovací čára 16"/>
            <p:cNvCxnSpPr>
              <a:stCxn id="21" idx="5"/>
            </p:cNvCxnSpPr>
            <p:nvPr/>
          </p:nvCxnSpPr>
          <p:spPr>
            <a:xfrm rot="16200000" flipH="1">
              <a:off x="4557388" y="4011405"/>
              <a:ext cx="6351" cy="2900186"/>
            </a:xfrm>
            <a:prstGeom prst="curvedConnector3">
              <a:avLst>
                <a:gd name="adj1" fmla="val 7714435"/>
              </a:avLst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Obrázek 26" descr="earplug_2500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010" t="5089" r="28905"/>
          <a:stretch>
            <a:fillRect/>
          </a:stretch>
        </p:blipFill>
        <p:spPr>
          <a:xfrm>
            <a:off x="1357719" y="4590473"/>
            <a:ext cx="1847297" cy="226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How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listen to </a:t>
            </a:r>
            <a:r>
              <a:rPr lang="cs-CZ" b="1" dirty="0" err="1"/>
              <a:t>microorganisms</a:t>
            </a:r>
            <a:r>
              <a:rPr lang="cs-CZ" b="1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detection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signal</a:t>
            </a:r>
            <a:r>
              <a:rPr lang="cs-CZ" b="1" dirty="0"/>
              <a:t> </a:t>
            </a:r>
            <a:r>
              <a:rPr lang="cs-CZ" b="1" dirty="0" err="1"/>
              <a:t>molecules</a:t>
            </a:r>
            <a:endParaRPr lang="cs-CZ" b="1" dirty="0"/>
          </a:p>
          <a:p>
            <a:pPr lvl="1"/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biosensors</a:t>
            </a:r>
            <a:endParaRPr lang="cs-CZ" dirty="0"/>
          </a:p>
          <a:p>
            <a:pPr lvl="1"/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UHPLC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Main</a:t>
            </a:r>
            <a:r>
              <a:rPr lang="cs-CZ" sz="2000" b="1" dirty="0"/>
              <a:t> </a:t>
            </a:r>
            <a:r>
              <a:rPr lang="cs-CZ" sz="2000" b="1" dirty="0" err="1"/>
              <a:t>topic</a:t>
            </a:r>
            <a:endParaRPr lang="en-US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7</a:t>
            </a:fld>
            <a:endParaRPr lang="en-US" sz="2000" b="1" dirty="0"/>
          </a:p>
        </p:txBody>
      </p:sp>
      <p:pic>
        <p:nvPicPr>
          <p:cNvPr id="7" name="Obrázek 6" descr="5riyt3zixku-4e9sn4lrlg7-jak-lepe-naslouchat-druhym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3716" y="3175286"/>
            <a:ext cx="4445000" cy="33337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20890548">
            <a:off x="836787" y="3928454"/>
            <a:ext cx="445072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chemeClr val="accent1"/>
                </a:solidFill>
              </a:rPr>
              <a:t>IUPAC </a:t>
            </a:r>
            <a:r>
              <a:rPr lang="cs-CZ" b="1" dirty="0" err="1">
                <a:solidFill>
                  <a:schemeClr val="accent1"/>
                </a:solidFill>
              </a:rPr>
              <a:t>definition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for</a:t>
            </a:r>
            <a:r>
              <a:rPr lang="cs-CZ" b="1" dirty="0">
                <a:solidFill>
                  <a:schemeClr val="accent1"/>
                </a:solidFill>
              </a:rPr>
              <a:t> biosensors</a:t>
            </a:r>
            <a:r>
              <a:rPr lang="cs-CZ" b="1" baseline="30000" dirty="0">
                <a:solidFill>
                  <a:schemeClr val="accent1"/>
                </a:solidFill>
              </a:rPr>
              <a:t>1</a:t>
            </a:r>
            <a:r>
              <a:rPr lang="cs-CZ" b="1" dirty="0">
                <a:solidFill>
                  <a:schemeClr val="accent1"/>
                </a:solidFill>
              </a:rPr>
              <a:t>: </a:t>
            </a:r>
            <a:r>
              <a:rPr lang="cs-CZ" b="1" dirty="0"/>
              <a:t>„</a:t>
            </a:r>
            <a:r>
              <a:rPr lang="en-US" dirty="0"/>
              <a:t>devices using specific biochemical reactions mediated by isolated enzymes, </a:t>
            </a:r>
            <a:r>
              <a:rPr lang="en-US" dirty="0" err="1"/>
              <a:t>immunosystems</a:t>
            </a:r>
            <a:r>
              <a:rPr lang="en-US" dirty="0"/>
              <a:t>, tissues, organelles or whole cells to detect chemical compounds usually by electrical, thermal or optical signals.</a:t>
            </a:r>
            <a:r>
              <a:rPr lang="cs-CZ" dirty="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102766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Biosensors</a:t>
            </a:r>
            <a:br>
              <a:rPr lang="cs-CZ" sz="3600" b="1" dirty="0">
                <a:solidFill>
                  <a:schemeClr val="tx1"/>
                </a:solidFill>
              </a:rPr>
            </a:br>
            <a:r>
              <a:rPr lang="cs-CZ" sz="3100" b="1" i="1" dirty="0" err="1"/>
              <a:t>Chromobacterium</a:t>
            </a:r>
            <a:r>
              <a:rPr lang="cs-CZ" sz="3100" b="1" i="1" dirty="0"/>
              <a:t> </a:t>
            </a:r>
            <a:r>
              <a:rPr lang="cs-CZ" sz="3100" b="1" i="1" dirty="0" err="1"/>
              <a:t>violaceum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1041720" y="2316009"/>
            <a:ext cx="7023287" cy="6397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b="1" i="1" dirty="0">
                <a:solidFill>
                  <a:schemeClr val="tx2"/>
                </a:solidFill>
              </a:rPr>
              <a:t>N</a:t>
            </a:r>
            <a:r>
              <a:rPr lang="cs-CZ" b="1" dirty="0">
                <a:solidFill>
                  <a:schemeClr val="tx2"/>
                </a:solidFill>
              </a:rPr>
              <a:t>-</a:t>
            </a:r>
            <a:r>
              <a:rPr lang="cs-CZ" b="1" dirty="0" err="1">
                <a:solidFill>
                  <a:schemeClr val="tx2"/>
                </a:solidFill>
              </a:rPr>
              <a:t>hexanoyl</a:t>
            </a:r>
            <a:r>
              <a:rPr lang="cs-CZ" b="1" dirty="0">
                <a:solidFill>
                  <a:schemeClr val="tx2"/>
                </a:solidFill>
              </a:rPr>
              <a:t>-</a:t>
            </a:r>
            <a:r>
              <a:rPr lang="cs-CZ" b="1" dirty="0" err="1">
                <a:solidFill>
                  <a:schemeClr val="tx2"/>
                </a:solidFill>
              </a:rPr>
              <a:t>homoserine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lactone</a:t>
            </a:r>
            <a:r>
              <a:rPr lang="cs-CZ" b="1" dirty="0">
                <a:solidFill>
                  <a:schemeClr val="tx2"/>
                </a:solidFill>
              </a:rPr>
              <a:t> (C6-AHL)</a:t>
            </a:r>
          </a:p>
          <a:p>
            <a:pPr algn="just"/>
            <a:r>
              <a:rPr lang="cs-CZ" b="1" dirty="0" err="1">
                <a:solidFill>
                  <a:schemeClr val="tx2"/>
                </a:solidFill>
              </a:rPr>
              <a:t>violacein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700" b="1" i="1" dirty="0">
                <a:solidFill>
                  <a:schemeClr val="accent1"/>
                </a:solidFill>
              </a:rPr>
              <a:t>C. </a:t>
            </a:r>
            <a:r>
              <a:rPr lang="cs-CZ" sz="1700" b="1" i="1" dirty="0" err="1">
                <a:solidFill>
                  <a:schemeClr val="accent1"/>
                </a:solidFill>
              </a:rPr>
              <a:t>violaceum</a:t>
            </a:r>
            <a:r>
              <a:rPr lang="cs-CZ" sz="1700" b="1" i="1" dirty="0">
                <a:solidFill>
                  <a:schemeClr val="accent1"/>
                </a:solidFill>
              </a:rPr>
              <a:t> </a:t>
            </a:r>
            <a:r>
              <a:rPr lang="cs-CZ" sz="1700" b="1" dirty="0">
                <a:solidFill>
                  <a:schemeClr val="accent1"/>
                </a:solidFill>
              </a:rPr>
              <a:t>CECT 494</a:t>
            </a:r>
          </a:p>
          <a:p>
            <a:pPr marL="365760" lvl="1" indent="0">
              <a:buNone/>
            </a:pPr>
            <a:r>
              <a:rPr lang="cs-CZ" sz="1400" b="1" dirty="0">
                <a:solidFill>
                  <a:schemeClr val="accent1"/>
                </a:solidFill>
                <a:latin typeface="Franklin Gothic Book"/>
              </a:rPr>
              <a:t>→</a:t>
            </a:r>
            <a:r>
              <a:rPr lang="cs-CZ" sz="1400" dirty="0">
                <a:solidFill>
                  <a:schemeClr val="accent1"/>
                </a:solidFill>
              </a:rPr>
              <a:t> </a:t>
            </a:r>
            <a:r>
              <a:rPr lang="en-US" sz="1700" dirty="0">
                <a:solidFill>
                  <a:schemeClr val="accent1"/>
                </a:solidFill>
              </a:rPr>
              <a:t>produce C6-AHL</a:t>
            </a:r>
            <a:endParaRPr lang="cs-CZ" sz="1300" b="1" i="1" dirty="0">
              <a:solidFill>
                <a:schemeClr val="accent1"/>
              </a:solidFill>
            </a:endParaRPr>
          </a:p>
          <a:p>
            <a:r>
              <a:rPr lang="cs-CZ" sz="1700" b="1" dirty="0" err="1"/>
              <a:t>for</a:t>
            </a:r>
            <a:r>
              <a:rPr lang="cs-CZ" sz="1700" b="1" dirty="0"/>
              <a:t> </a:t>
            </a:r>
            <a:r>
              <a:rPr lang="cs-CZ" sz="1700" b="1" dirty="0" err="1"/>
              <a:t>simple</a:t>
            </a:r>
            <a:r>
              <a:rPr lang="cs-CZ" sz="1700" b="1" dirty="0"/>
              <a:t> </a:t>
            </a:r>
            <a:r>
              <a:rPr lang="cs-CZ" sz="1700" b="1" dirty="0" err="1"/>
              <a:t>screening</a:t>
            </a:r>
            <a:r>
              <a:rPr lang="cs-CZ" sz="1700" b="1" dirty="0"/>
              <a:t> </a:t>
            </a:r>
            <a:r>
              <a:rPr lang="cs-CZ" sz="1700" b="1" dirty="0" err="1"/>
              <a:t>of</a:t>
            </a:r>
            <a:r>
              <a:rPr lang="cs-CZ" sz="1700" b="1" dirty="0"/>
              <a:t> ANTI-QS </a:t>
            </a:r>
            <a:r>
              <a:rPr lang="cs-CZ" sz="1700" b="1" dirty="0" err="1"/>
              <a:t>activity</a:t>
            </a:r>
            <a:endParaRPr lang="cs-CZ" sz="1700" b="1" dirty="0"/>
          </a:p>
          <a:p>
            <a:pPr marL="365760" lvl="1" indent="0">
              <a:buNone/>
            </a:pPr>
            <a:r>
              <a:rPr lang="cs-CZ" sz="1700" dirty="0">
                <a:solidFill>
                  <a:schemeClr val="accent1"/>
                </a:solidFill>
              </a:rPr>
              <a:t>→ </a:t>
            </a:r>
            <a:r>
              <a:rPr lang="cs-CZ" sz="1700" dirty="0" err="1">
                <a:solidFill>
                  <a:schemeClr val="accent1"/>
                </a:solidFill>
              </a:rPr>
              <a:t>inhibition</a:t>
            </a:r>
            <a:r>
              <a:rPr lang="cs-CZ" sz="1700" dirty="0">
                <a:solidFill>
                  <a:schemeClr val="accent1"/>
                </a:solidFill>
              </a:rPr>
              <a:t> </a:t>
            </a:r>
            <a:r>
              <a:rPr lang="cs-CZ" sz="1700" dirty="0" err="1">
                <a:solidFill>
                  <a:schemeClr val="accent1"/>
                </a:solidFill>
              </a:rPr>
              <a:t>of</a:t>
            </a:r>
            <a:r>
              <a:rPr lang="cs-CZ" sz="1700" dirty="0">
                <a:solidFill>
                  <a:schemeClr val="accent1"/>
                </a:solidFill>
              </a:rPr>
              <a:t> </a:t>
            </a:r>
            <a:r>
              <a:rPr lang="cs-CZ" sz="1700" dirty="0" err="1">
                <a:solidFill>
                  <a:schemeClr val="accent1"/>
                </a:solidFill>
              </a:rPr>
              <a:t>violacein</a:t>
            </a:r>
            <a:r>
              <a:rPr lang="cs-CZ" sz="1700" dirty="0">
                <a:solidFill>
                  <a:schemeClr val="accent1"/>
                </a:solidFill>
              </a:rPr>
              <a:t> </a:t>
            </a:r>
            <a:r>
              <a:rPr lang="cs-CZ" sz="1700" dirty="0" err="1">
                <a:solidFill>
                  <a:schemeClr val="accent1"/>
                </a:solidFill>
              </a:rPr>
              <a:t>biosynthesis</a:t>
            </a:r>
            <a:endParaRPr lang="cs-CZ" sz="1700" dirty="0">
              <a:solidFill>
                <a:schemeClr val="accent1"/>
              </a:solidFill>
            </a:endParaRPr>
          </a:p>
          <a:p>
            <a:pPr lvl="1"/>
            <a:endParaRPr lang="cs-CZ" sz="1300" b="1" dirty="0"/>
          </a:p>
          <a:p>
            <a:endParaRPr lang="cs-CZ" sz="1700" b="1" dirty="0"/>
          </a:p>
          <a:p>
            <a:endParaRPr lang="cs-CZ" sz="17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b="1" i="1" dirty="0">
                <a:solidFill>
                  <a:schemeClr val="accent1"/>
                </a:solidFill>
              </a:rPr>
              <a:t>C. </a:t>
            </a:r>
            <a:r>
              <a:rPr lang="cs-CZ" b="1" i="1" dirty="0" err="1">
                <a:solidFill>
                  <a:schemeClr val="accent1"/>
                </a:solidFill>
              </a:rPr>
              <a:t>violaceum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CV026</a:t>
            </a:r>
          </a:p>
          <a:p>
            <a:pPr algn="just"/>
            <a:r>
              <a:rPr lang="en-US" b="1" dirty="0"/>
              <a:t>transposon inserted </a:t>
            </a:r>
            <a:endParaRPr lang="cs-CZ" b="1" dirty="0"/>
          </a:p>
          <a:p>
            <a:pPr lvl="1" algn="just"/>
            <a:r>
              <a:rPr lang="en-US" dirty="0"/>
              <a:t>into the AHL</a:t>
            </a:r>
            <a:r>
              <a:rPr lang="cs-CZ" dirty="0"/>
              <a:t>-</a:t>
            </a:r>
            <a:r>
              <a:rPr lang="en-US" dirty="0"/>
              <a:t>synthase gene </a:t>
            </a:r>
            <a:endParaRPr lang="cs-CZ" dirty="0"/>
          </a:p>
          <a:p>
            <a:pPr lvl="1" algn="just"/>
            <a:r>
              <a:rPr lang="en-US" dirty="0"/>
              <a:t>into the </a:t>
            </a:r>
            <a:r>
              <a:rPr lang="en-US" dirty="0" err="1"/>
              <a:t>violacein</a:t>
            </a:r>
            <a:r>
              <a:rPr lang="en-US" dirty="0"/>
              <a:t> repressor locus</a:t>
            </a:r>
            <a:endParaRPr lang="cs-CZ" dirty="0"/>
          </a:p>
          <a:p>
            <a:pPr algn="just"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chemeClr val="accent1"/>
                </a:solidFill>
                <a:latin typeface="Franklin Gothic Book"/>
              </a:rPr>
              <a:t>→</a:t>
            </a:r>
            <a:r>
              <a:rPr lang="cs-CZ" dirty="0">
                <a:latin typeface="Franklin Gothic Book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does not produce C6-AHL</a:t>
            </a:r>
            <a:endParaRPr lang="cs-CZ" dirty="0">
              <a:solidFill>
                <a:schemeClr val="accent1"/>
              </a:solidFill>
            </a:endParaRPr>
          </a:p>
          <a:p>
            <a:pPr algn="just"/>
            <a:r>
              <a:rPr lang="en-US" b="1" dirty="0"/>
              <a:t>for detection of short chain AHL</a:t>
            </a:r>
            <a:r>
              <a:rPr lang="cs-CZ" b="1" dirty="0"/>
              <a:t> (C4-C8)</a:t>
            </a:r>
          </a:p>
          <a:p>
            <a:pPr algn="just">
              <a:buNone/>
            </a:pPr>
            <a:r>
              <a:rPr lang="cs-CZ" dirty="0">
                <a:solidFill>
                  <a:schemeClr val="accent1"/>
                </a:solidFill>
                <a:latin typeface="Franklin Gothic Book"/>
              </a:rPr>
              <a:t>	</a:t>
            </a:r>
            <a:r>
              <a:rPr lang="en-US" dirty="0">
                <a:solidFill>
                  <a:schemeClr val="accent1"/>
                </a:solidFill>
                <a:latin typeface="Franklin Gothic Book"/>
              </a:rPr>
              <a:t>→</a:t>
            </a:r>
            <a:r>
              <a:rPr lang="cs-CZ" dirty="0">
                <a:latin typeface="Franklin Gothic Book"/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induction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violacein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biosynthesis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Main</a:t>
            </a:r>
            <a:r>
              <a:rPr lang="cs-CZ" sz="2000" b="1" dirty="0"/>
              <a:t> </a:t>
            </a:r>
            <a:r>
              <a:rPr lang="cs-CZ" sz="2000" b="1" dirty="0" err="1"/>
              <a:t>topic</a:t>
            </a:r>
            <a:endParaRPr lang="en-US" sz="2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8</a:t>
            </a:fld>
            <a:endParaRPr lang="en-US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8096" y="5010233"/>
            <a:ext cx="19933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Inhibition of </a:t>
            </a:r>
            <a:r>
              <a:rPr lang="en-US" sz="1050" b="1" dirty="0" err="1">
                <a:solidFill>
                  <a:schemeClr val="tx2"/>
                </a:solidFill>
              </a:rPr>
              <a:t>violacein</a:t>
            </a:r>
            <a:r>
              <a:rPr lang="cs-CZ" sz="1050" b="1" dirty="0">
                <a:solidFill>
                  <a:schemeClr val="tx2"/>
                </a:solidFill>
              </a:rPr>
              <a:t> </a:t>
            </a:r>
            <a:r>
              <a:rPr lang="en-US" sz="1050" b="1" dirty="0">
                <a:solidFill>
                  <a:schemeClr val="tx2"/>
                </a:solidFill>
              </a:rPr>
              <a:t>production </a:t>
            </a:r>
            <a:r>
              <a:rPr lang="cs-CZ" sz="1050" b="1" dirty="0">
                <a:solidFill>
                  <a:schemeClr val="tx2"/>
                </a:solidFill>
              </a:rPr>
              <a:t>in </a:t>
            </a:r>
            <a:r>
              <a:rPr lang="cs-CZ" sz="1050" b="1" i="1" dirty="0">
                <a:solidFill>
                  <a:schemeClr val="tx2"/>
                </a:solidFill>
              </a:rPr>
              <a:t>C. </a:t>
            </a:r>
            <a:r>
              <a:rPr lang="cs-CZ" sz="1050" b="1" i="1" dirty="0" err="1">
                <a:solidFill>
                  <a:schemeClr val="tx2"/>
                </a:solidFill>
              </a:rPr>
              <a:t>violaceum</a:t>
            </a:r>
            <a:r>
              <a:rPr lang="cs-CZ" sz="1050" b="1" i="1" dirty="0">
                <a:solidFill>
                  <a:schemeClr val="tx2"/>
                </a:solidFill>
              </a:rPr>
              <a:t> </a:t>
            </a:r>
            <a:r>
              <a:rPr lang="cs-CZ" sz="1050" b="1" dirty="0">
                <a:solidFill>
                  <a:schemeClr val="tx2"/>
                </a:solidFill>
              </a:rPr>
              <a:t>CECT 494 by </a:t>
            </a:r>
            <a:r>
              <a:rPr lang="en-US" sz="1050" b="1" dirty="0">
                <a:solidFill>
                  <a:schemeClr val="tx2"/>
                </a:solidFill>
              </a:rPr>
              <a:t>orange </a:t>
            </a:r>
            <a:r>
              <a:rPr lang="cs-CZ" sz="1050" b="1" dirty="0">
                <a:solidFill>
                  <a:schemeClr val="tx2"/>
                </a:solidFill>
              </a:rPr>
              <a:t>and </a:t>
            </a:r>
            <a:r>
              <a:rPr lang="en-US" sz="1050" b="1" dirty="0">
                <a:solidFill>
                  <a:schemeClr val="tx2"/>
                </a:solidFill>
              </a:rPr>
              <a:t>rosemary </a:t>
            </a:r>
            <a:r>
              <a:rPr lang="cs-CZ" sz="1050" b="1" dirty="0" err="1">
                <a:solidFill>
                  <a:schemeClr val="tx2"/>
                </a:solidFill>
              </a:rPr>
              <a:t>honeys</a:t>
            </a:r>
            <a:r>
              <a:rPr lang="cs-CZ" sz="1050" b="1" dirty="0">
                <a:solidFill>
                  <a:schemeClr val="tx2"/>
                </a:solidFill>
              </a:rPr>
              <a:t> </a:t>
            </a:r>
            <a:r>
              <a:rPr lang="en-US" sz="1050" b="1" dirty="0">
                <a:solidFill>
                  <a:schemeClr val="tx2"/>
                </a:solidFill>
              </a:rPr>
              <a:t>at different concentrations</a:t>
            </a:r>
            <a:r>
              <a:rPr lang="cs-CZ" sz="1050" b="1" dirty="0">
                <a:solidFill>
                  <a:schemeClr val="tx2"/>
                </a:solidFill>
              </a:rPr>
              <a:t> (</a:t>
            </a:r>
            <a:r>
              <a:rPr lang="cs-CZ" sz="1050" b="1" dirty="0" err="1">
                <a:solidFill>
                  <a:schemeClr val="tx2"/>
                </a:solidFill>
              </a:rPr>
              <a:t>Truchado</a:t>
            </a:r>
            <a:r>
              <a:rPr lang="cs-CZ" sz="1050" b="1" dirty="0">
                <a:solidFill>
                  <a:schemeClr val="tx2"/>
                </a:solidFill>
              </a:rPr>
              <a:t> et </a:t>
            </a:r>
            <a:r>
              <a:rPr lang="cs-CZ" sz="1050" b="1" dirty="0" err="1">
                <a:solidFill>
                  <a:schemeClr val="tx2"/>
                </a:solidFill>
              </a:rPr>
              <a:t>all</a:t>
            </a:r>
            <a:r>
              <a:rPr lang="cs-CZ" sz="1050" b="1" dirty="0">
                <a:solidFill>
                  <a:schemeClr val="tx2"/>
                </a:solidFill>
              </a:rPr>
              <a:t>., 2009)</a:t>
            </a:r>
            <a:r>
              <a:rPr lang="cs-CZ" sz="1050" b="1" baseline="30000" dirty="0">
                <a:solidFill>
                  <a:schemeClr val="tx2"/>
                </a:solidFill>
              </a:rPr>
              <a:t>2</a:t>
            </a:r>
            <a:endParaRPr lang="cs-CZ" sz="1050" b="1" dirty="0">
              <a:solidFill>
                <a:schemeClr val="tx2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/>
          <a:srcRect l="40373" r="22220"/>
          <a:stretch/>
        </p:blipFill>
        <p:spPr>
          <a:xfrm>
            <a:off x="2834640" y="4597886"/>
            <a:ext cx="1900562" cy="1871540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54277" t="15023" r="2170" b="8867"/>
          <a:stretch/>
        </p:blipFill>
        <p:spPr>
          <a:xfrm>
            <a:off x="7498080" y="822960"/>
            <a:ext cx="1024128" cy="248716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495544" y="5733288"/>
            <a:ext cx="3160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tx2"/>
                </a:solidFill>
              </a:rPr>
              <a:t>TLC analysis on C18-reverse phase TLC plates chromatographed in</a:t>
            </a:r>
            <a:r>
              <a:rPr lang="cs-CZ" sz="1050" b="1" dirty="0">
                <a:solidFill>
                  <a:schemeClr val="tx2"/>
                </a:solidFill>
              </a:rPr>
              <a:t> </a:t>
            </a:r>
            <a:r>
              <a:rPr lang="en-US" sz="1050" b="1" dirty="0">
                <a:solidFill>
                  <a:schemeClr val="tx2"/>
                </a:solidFill>
              </a:rPr>
              <a:t>methanol/water (60:40, v/v) and visualized with C. </a:t>
            </a:r>
            <a:r>
              <a:rPr lang="en-US" sz="1050" b="1" dirty="0" err="1">
                <a:solidFill>
                  <a:schemeClr val="tx2"/>
                </a:solidFill>
              </a:rPr>
              <a:t>violaceum</a:t>
            </a:r>
            <a:r>
              <a:rPr lang="en-US" sz="1050" b="1" dirty="0">
                <a:solidFill>
                  <a:schemeClr val="tx2"/>
                </a:solidFill>
              </a:rPr>
              <a:t> CV026</a:t>
            </a:r>
            <a:r>
              <a:rPr lang="cs-CZ" sz="1050" b="1" dirty="0">
                <a:solidFill>
                  <a:schemeClr val="tx2"/>
                </a:solidFill>
              </a:rPr>
              <a:t> (</a:t>
            </a:r>
            <a:r>
              <a:rPr lang="cs-CZ" sz="1050" b="1" dirty="0" err="1">
                <a:solidFill>
                  <a:schemeClr val="tx2"/>
                </a:solidFill>
              </a:rPr>
              <a:t>Chen</a:t>
            </a:r>
            <a:r>
              <a:rPr lang="cs-CZ" sz="1050" b="1" dirty="0">
                <a:solidFill>
                  <a:schemeClr val="tx2"/>
                </a:solidFill>
              </a:rPr>
              <a:t> et </a:t>
            </a:r>
            <a:r>
              <a:rPr lang="cs-CZ" sz="1050" b="1" dirty="0" err="1">
                <a:solidFill>
                  <a:schemeClr val="tx2"/>
                </a:solidFill>
              </a:rPr>
              <a:t>all</a:t>
            </a:r>
            <a:r>
              <a:rPr lang="cs-CZ" sz="1050" b="1" dirty="0">
                <a:solidFill>
                  <a:schemeClr val="tx2"/>
                </a:solidFill>
              </a:rPr>
              <a:t>., 2013)</a:t>
            </a:r>
            <a:r>
              <a:rPr lang="cs-CZ" sz="1050" b="1" baseline="30000" dirty="0">
                <a:solidFill>
                  <a:schemeClr val="tx2"/>
                </a:solidFill>
              </a:rPr>
              <a:t>3</a:t>
            </a:r>
            <a:endParaRPr lang="cs-CZ" sz="105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255" y="1027664"/>
            <a:ext cx="77954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Biosensors</a:t>
            </a:r>
            <a:br>
              <a:rPr lang="cs-CZ" sz="4400" b="1" dirty="0">
                <a:solidFill>
                  <a:schemeClr val="tx1"/>
                </a:solidFill>
              </a:rPr>
            </a:br>
            <a:r>
              <a:rPr lang="cs-CZ" sz="3100" b="1" i="1" dirty="0" err="1"/>
              <a:t>Agrobacterium</a:t>
            </a:r>
            <a:r>
              <a:rPr lang="cs-CZ" sz="3100" b="1" i="1" dirty="0"/>
              <a:t> </a:t>
            </a:r>
            <a:r>
              <a:rPr lang="cs-CZ" sz="3100" b="1" i="1" dirty="0" err="1"/>
              <a:t>tumefaciens</a:t>
            </a:r>
            <a:r>
              <a:rPr lang="cs-CZ" sz="3100" b="1" i="1" dirty="0"/>
              <a:t> </a:t>
            </a:r>
            <a:r>
              <a:rPr lang="cs-CZ" sz="3100" b="1" dirty="0"/>
              <a:t>NTL4(pZLR4)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3"/>
            <a:ext cx="7087496" cy="3318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/>
              <a:t>= </a:t>
            </a:r>
            <a:r>
              <a:rPr lang="cs-CZ" b="1" i="1" dirty="0" err="1"/>
              <a:t>Rhizobium</a:t>
            </a:r>
            <a:r>
              <a:rPr lang="cs-CZ" b="1" i="1" dirty="0"/>
              <a:t> </a:t>
            </a:r>
            <a:r>
              <a:rPr lang="cs-CZ" b="1" i="1" dirty="0" err="1"/>
              <a:t>radiobacter</a:t>
            </a:r>
            <a:endParaRPr lang="cs-CZ" b="1" i="1" dirty="0"/>
          </a:p>
          <a:p>
            <a:r>
              <a:rPr lang="cs-CZ" sz="1900" b="1" i="1" dirty="0"/>
              <a:t>N</a:t>
            </a:r>
            <a:r>
              <a:rPr lang="cs-CZ" sz="1900" b="1" dirty="0"/>
              <a:t>-(3-oxo-octanoyl)-</a:t>
            </a:r>
            <a:r>
              <a:rPr lang="cs-CZ" sz="1900" b="1" dirty="0" err="1"/>
              <a:t>homoserine</a:t>
            </a:r>
            <a:r>
              <a:rPr lang="cs-CZ" sz="1900" b="1" dirty="0"/>
              <a:t> </a:t>
            </a:r>
            <a:r>
              <a:rPr lang="cs-CZ" sz="1900" b="1" dirty="0" err="1"/>
              <a:t>lacton</a:t>
            </a:r>
            <a:r>
              <a:rPr lang="cs-CZ" sz="1900" b="1" dirty="0"/>
              <a:t> (3-oxo-C8-AHL)</a:t>
            </a:r>
          </a:p>
          <a:p>
            <a:r>
              <a:rPr lang="cs-CZ" sz="1900" b="1" dirty="0"/>
              <a:t>transfer </a:t>
            </a:r>
            <a:r>
              <a:rPr lang="cs-CZ" sz="1900" b="1" dirty="0" err="1"/>
              <a:t>of</a:t>
            </a:r>
            <a:r>
              <a:rPr lang="cs-CZ" sz="1900" b="1" dirty="0"/>
              <a:t> Ti </a:t>
            </a:r>
            <a:r>
              <a:rPr lang="cs-CZ" sz="1900" b="1" dirty="0" err="1"/>
              <a:t>plasmid</a:t>
            </a:r>
            <a:endParaRPr lang="cs-CZ" sz="1900" b="1" dirty="0"/>
          </a:p>
          <a:p>
            <a:r>
              <a:rPr lang="cs-CZ" sz="1900" b="1" dirty="0" err="1">
                <a:solidFill>
                  <a:schemeClr val="accent1"/>
                </a:solidFill>
              </a:rPr>
              <a:t>biosensor</a:t>
            </a:r>
            <a:endParaRPr lang="cs-CZ" sz="1900" b="1" dirty="0">
              <a:solidFill>
                <a:schemeClr val="accent1"/>
              </a:solidFill>
            </a:endParaRPr>
          </a:p>
          <a:p>
            <a:pPr marL="365760" lvl="1" indent="0">
              <a:buNone/>
            </a:pPr>
            <a:r>
              <a:rPr lang="cs-CZ" b="1" dirty="0">
                <a:solidFill>
                  <a:schemeClr val="accent1"/>
                </a:solidFill>
                <a:latin typeface="Franklin Gothic Book"/>
              </a:rPr>
              <a:t>→ </a:t>
            </a:r>
            <a:r>
              <a:rPr lang="cs-CZ" dirty="0" err="1">
                <a:solidFill>
                  <a:schemeClr val="accent1"/>
                </a:solidFill>
              </a:rPr>
              <a:t>does</a:t>
            </a:r>
            <a:r>
              <a:rPr lang="cs-CZ" dirty="0">
                <a:solidFill>
                  <a:schemeClr val="accent1"/>
                </a:solidFill>
              </a:rPr>
              <a:t> not </a:t>
            </a:r>
            <a:r>
              <a:rPr lang="cs-CZ" dirty="0" err="1">
                <a:solidFill>
                  <a:schemeClr val="accent1"/>
                </a:solidFill>
              </a:rPr>
              <a:t>produce</a:t>
            </a:r>
            <a:r>
              <a:rPr lang="cs-CZ" dirty="0">
                <a:solidFill>
                  <a:schemeClr val="accent1"/>
                </a:solidFill>
              </a:rPr>
              <a:t> 3-oxo-C8-AHL</a:t>
            </a:r>
          </a:p>
          <a:p>
            <a:pPr lvl="1"/>
            <a:r>
              <a:rPr lang="en-US" b="1" dirty="0"/>
              <a:t>contains</a:t>
            </a:r>
            <a:r>
              <a:rPr lang="en-US" dirty="0"/>
              <a:t>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 </a:t>
            </a:r>
            <a:r>
              <a:rPr lang="cs-CZ" dirty="0" err="1"/>
              <a:t>plasmid</a:t>
            </a:r>
            <a:r>
              <a:rPr lang="cs-CZ" dirty="0"/>
              <a:t> </a:t>
            </a:r>
            <a:r>
              <a:rPr lang="en-US" dirty="0"/>
              <a:t>an inserted plasmid</a:t>
            </a:r>
            <a:r>
              <a:rPr lang="cs-CZ" dirty="0"/>
              <a:t> </a:t>
            </a:r>
            <a:r>
              <a:rPr lang="cs-CZ" b="1" dirty="0"/>
              <a:t>(pZLR4)</a:t>
            </a:r>
          </a:p>
          <a:p>
            <a:pPr lvl="1"/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detection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broad</a:t>
            </a:r>
            <a:r>
              <a:rPr lang="cs-CZ" b="1" dirty="0"/>
              <a:t> </a:t>
            </a:r>
            <a:r>
              <a:rPr lang="cs-CZ" b="1" dirty="0" err="1"/>
              <a:t>spectrum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AHL (C4-C12)</a:t>
            </a:r>
          </a:p>
          <a:p>
            <a:pPr marL="685800" lvl="2" indent="0">
              <a:buNone/>
            </a:pPr>
            <a:r>
              <a:rPr lang="cs-CZ" sz="1600" b="1" dirty="0">
                <a:solidFill>
                  <a:schemeClr val="accent1"/>
                </a:solidFill>
                <a:latin typeface="Franklin Gothic Book"/>
              </a:rPr>
              <a:t>→ </a:t>
            </a:r>
            <a:r>
              <a:rPr lang="en-US" sz="2200" dirty="0">
                <a:solidFill>
                  <a:schemeClr val="accent1"/>
                </a:solidFill>
              </a:rPr>
              <a:t>expression of </a:t>
            </a:r>
            <a:r>
              <a:rPr lang="cs-CZ" sz="2200" dirty="0">
                <a:solidFill>
                  <a:schemeClr val="accent1"/>
                </a:solidFill>
              </a:rPr>
              <a:t>beta</a:t>
            </a:r>
            <a:r>
              <a:rPr lang="en-US" sz="2200" dirty="0">
                <a:solidFill>
                  <a:schemeClr val="accent1"/>
                </a:solidFill>
              </a:rPr>
              <a:t>-galactosidase</a:t>
            </a:r>
            <a:endParaRPr lang="cs-CZ" sz="2200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b="1" dirty="0" err="1"/>
              <a:t>Main</a:t>
            </a:r>
            <a:r>
              <a:rPr lang="cs-CZ" sz="2000" b="1" dirty="0"/>
              <a:t> </a:t>
            </a:r>
            <a:r>
              <a:rPr lang="cs-CZ" sz="2000" b="1" dirty="0" err="1"/>
              <a:t>topic</a:t>
            </a:r>
            <a:endParaRPr lang="en-US" sz="2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z="2000" b="1" smtClean="0"/>
              <a:pPr/>
              <a:t>9</a:t>
            </a:fld>
            <a:endParaRPr lang="en-US" sz="20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/>
          <a:stretch/>
        </p:blipFill>
        <p:spPr>
          <a:xfrm>
            <a:off x="6995160" y="5180678"/>
            <a:ext cx="1680524" cy="132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/>
          <a:stretch/>
        </p:blipFill>
        <p:spPr>
          <a:xfrm>
            <a:off x="490728" y="363501"/>
            <a:ext cx="1680524" cy="132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2048</TotalTime>
  <Words>745</Words>
  <Application>Microsoft Office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Franklin Gothic Book</vt:lpstr>
      <vt:lpstr>Wingdings 2</vt:lpstr>
      <vt:lpstr>Austin</vt:lpstr>
      <vt:lpstr>Communication in the microbial world</vt:lpstr>
      <vt:lpstr>How do microorganisms talk to each other?</vt:lpstr>
      <vt:lpstr>Why do microorganisms talk to each other?</vt:lpstr>
      <vt:lpstr>How and why do Pseudomonas aeruginosa talk?</vt:lpstr>
      <vt:lpstr>How and why do Candida albicans talk?</vt:lpstr>
      <vt:lpstr>Anti-QS strategy „don't talk and don't listen“</vt:lpstr>
      <vt:lpstr>How can we listen to microorganisms?</vt:lpstr>
      <vt:lpstr>Biosensors Chromobacterium violaceum</vt:lpstr>
      <vt:lpstr>Biosensors Agrobacterium tumefaciens NTL4(pZLR4)</vt:lpstr>
      <vt:lpstr>Biosensors Agrobacterium tumefaciens NTL4(pZLR4)</vt:lpstr>
      <vt:lpstr>Biosensors </vt:lpstr>
      <vt:lpstr>How can we listen to C. albicans?</vt:lpstr>
      <vt:lpstr>UHPLC-MS/MS  (triple quadrupole)</vt:lpstr>
      <vt:lpstr>Summary</vt:lpstr>
      <vt:lpstr>Do you already know how bacteria talk and how can we listen to them?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Paldrychová</dc:creator>
  <cp:lastModifiedBy>NovakovaM</cp:lastModifiedBy>
  <cp:revision>85</cp:revision>
  <cp:lastPrinted>2019-05-01T13:00:20Z</cp:lastPrinted>
  <dcterms:created xsi:type="dcterms:W3CDTF">2014-09-16T21:29:24Z</dcterms:created>
  <dcterms:modified xsi:type="dcterms:W3CDTF">2019-05-09T10:33:17Z</dcterms:modified>
</cp:coreProperties>
</file>