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3" r:id="rId9"/>
    <p:sldId id="271" r:id="rId10"/>
    <p:sldId id="265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E2FD-E84C-4182-A9F3-0EF19DFF6956}" type="datetimeFigureOut">
              <a:rPr lang="cs-CZ" smtClean="0"/>
              <a:t>08.03.2019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D71AB-8739-4CAB-8175-55A349365A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5966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58022-28DC-4681-A0B8-5617ECD00BDB}" type="datetimeFigureOut">
              <a:rPr lang="cs-CZ" smtClean="0"/>
              <a:t>08.03.2019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4C30E-6505-4ECC-B488-C155DCDDB7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49877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Endophytes and plants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59446" y="4682063"/>
            <a:ext cx="9070848" cy="457201"/>
          </a:xfrm>
        </p:spPr>
        <p:txBody>
          <a:bodyPr>
            <a:noAutofit/>
          </a:bodyPr>
          <a:lstStyle/>
          <a:p>
            <a:r>
              <a:rPr lang="en-US" sz="3200" dirty="0"/>
              <a:t>A hidden love affair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38349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Biocontrol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000" dirty="0"/>
              <a:t> </a:t>
            </a:r>
            <a:r>
              <a:rPr lang="sk-SK" sz="3000" dirty="0" err="1"/>
              <a:t>Biocontrol</a:t>
            </a:r>
            <a:r>
              <a:rPr lang="sk-SK" sz="3000" dirty="0"/>
              <a:t> = </a:t>
            </a:r>
            <a:r>
              <a:rPr lang="en-US" sz="3000" dirty="0"/>
              <a:t>support for growth through protection against </a:t>
            </a:r>
            <a:r>
              <a:rPr lang="en-US" sz="3000" dirty="0" err="1"/>
              <a:t>phytopathogens</a:t>
            </a:r>
            <a:r>
              <a:rPr lang="en-US" sz="3000" dirty="0"/>
              <a:t>:</a:t>
            </a:r>
          </a:p>
          <a:p>
            <a:endParaRPr lang="sk-SK" sz="30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sz="3000" dirty="0"/>
              <a:t> </a:t>
            </a:r>
            <a:r>
              <a:rPr lang="sk-SK" sz="3000" dirty="0" err="1"/>
              <a:t>Production</a:t>
            </a:r>
            <a:r>
              <a:rPr lang="sk-SK" sz="3000" dirty="0"/>
              <a:t> of </a:t>
            </a:r>
            <a:r>
              <a:rPr lang="sk-SK" sz="3000" dirty="0" err="1"/>
              <a:t>antimicrobial</a:t>
            </a:r>
            <a:r>
              <a:rPr lang="en-US" sz="3000" dirty="0"/>
              <a:t> substances</a:t>
            </a:r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sk-SK" sz="30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sz="3000" dirty="0"/>
              <a:t> </a:t>
            </a:r>
            <a:r>
              <a:rPr lang="sk-SK" sz="3000" dirty="0" err="1"/>
              <a:t>Production</a:t>
            </a:r>
            <a:r>
              <a:rPr lang="sk-SK" sz="3000" dirty="0"/>
              <a:t> of </a:t>
            </a:r>
            <a:r>
              <a:rPr lang="sk-SK" sz="3000" dirty="0" err="1"/>
              <a:t>lytic</a:t>
            </a:r>
            <a:r>
              <a:rPr lang="sk-SK" sz="3000" dirty="0"/>
              <a:t> </a:t>
            </a:r>
            <a:r>
              <a:rPr lang="sk-SK" sz="3000" dirty="0" err="1"/>
              <a:t>enzymes</a:t>
            </a:r>
            <a:endParaRPr lang="en-US" sz="30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sk-SK" sz="30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sz="3000" dirty="0"/>
              <a:t> </a:t>
            </a:r>
            <a:r>
              <a:rPr lang="sk-SK" sz="3000" dirty="0" err="1"/>
              <a:t>Competition</a:t>
            </a:r>
            <a:r>
              <a:rPr lang="sk-SK" sz="3000" dirty="0"/>
              <a:t> </a:t>
            </a:r>
            <a:r>
              <a:rPr lang="sk-SK" sz="3000" dirty="0" err="1"/>
              <a:t>for</a:t>
            </a:r>
            <a:r>
              <a:rPr lang="sk-SK" sz="3000" dirty="0"/>
              <a:t> </a:t>
            </a:r>
            <a:r>
              <a:rPr lang="sk-SK" sz="3000" dirty="0" err="1"/>
              <a:t>nutrients</a:t>
            </a:r>
            <a:endParaRPr lang="sk-SK" sz="3000" dirty="0"/>
          </a:p>
        </p:txBody>
      </p:sp>
    </p:spTree>
    <p:extLst>
      <p:ext uri="{BB962C8B-B14F-4D97-AF65-F5344CB8AC3E}">
        <p14:creationId xmlns:p14="http://schemas.microsoft.com/office/powerpoint/2010/main" val="237603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Bacterial</a:t>
            </a:r>
            <a:r>
              <a:rPr lang="sk-SK" dirty="0"/>
              <a:t> </a:t>
            </a:r>
            <a:r>
              <a:rPr lang="sk-SK" dirty="0" err="1"/>
              <a:t>siderophores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 </a:t>
            </a:r>
            <a:r>
              <a:rPr lang="en-US" sz="3000" dirty="0" err="1"/>
              <a:t>Siderophores</a:t>
            </a:r>
            <a:r>
              <a:rPr lang="en-US" sz="3000" dirty="0"/>
              <a:t> = low molecular weight molecules capable of binding</a:t>
            </a:r>
            <a:r>
              <a:rPr lang="sk-SK" sz="3000" dirty="0"/>
              <a:t> Fe</a:t>
            </a:r>
            <a:r>
              <a:rPr lang="sk-SK" sz="3000" baseline="30000" dirty="0"/>
              <a:t>3+</a:t>
            </a:r>
          </a:p>
          <a:p>
            <a:pPr marL="0" indent="0">
              <a:buNone/>
            </a:pPr>
            <a:endParaRPr lang="sk-SK" sz="3000" baseline="30000" dirty="0"/>
          </a:p>
          <a:p>
            <a:r>
              <a:rPr lang="sk-SK" sz="3000" dirty="0"/>
              <a:t> </a:t>
            </a:r>
            <a:r>
              <a:rPr lang="sk-SK" sz="3000" dirty="0" err="1"/>
              <a:t>Competition</a:t>
            </a:r>
            <a:r>
              <a:rPr lang="sk-SK" sz="3000" dirty="0"/>
              <a:t> </a:t>
            </a:r>
            <a:r>
              <a:rPr lang="sk-SK" sz="3000" dirty="0" err="1"/>
              <a:t>for</a:t>
            </a:r>
            <a:r>
              <a:rPr lang="sk-SK" sz="3000" dirty="0"/>
              <a:t> </a:t>
            </a:r>
            <a:r>
              <a:rPr lang="sk-SK" sz="3000" dirty="0" err="1"/>
              <a:t>iron</a:t>
            </a:r>
            <a:r>
              <a:rPr lang="sk-SK" sz="3000" dirty="0"/>
              <a:t> </a:t>
            </a:r>
            <a:r>
              <a:rPr lang="sk-SK" sz="3000" dirty="0" err="1"/>
              <a:t>with</a:t>
            </a:r>
            <a:r>
              <a:rPr lang="sk-SK" sz="3000" dirty="0"/>
              <a:t> </a:t>
            </a:r>
            <a:r>
              <a:rPr lang="sk-SK" sz="3000" dirty="0" err="1"/>
              <a:t>phytopatogens</a:t>
            </a:r>
            <a:endParaRPr lang="sk-SK" sz="3000" dirty="0"/>
          </a:p>
          <a:p>
            <a:endParaRPr lang="sk-SK" sz="3000" dirty="0"/>
          </a:p>
          <a:p>
            <a:r>
              <a:rPr lang="sk-SK" sz="3000" dirty="0"/>
              <a:t> </a:t>
            </a:r>
            <a:r>
              <a:rPr lang="sk-SK" sz="3000" dirty="0" err="1"/>
              <a:t>Possible</a:t>
            </a:r>
            <a:r>
              <a:rPr lang="sk-SK" sz="3000" dirty="0"/>
              <a:t> </a:t>
            </a:r>
            <a:r>
              <a:rPr lang="sk-SK" sz="3000" dirty="0" err="1"/>
              <a:t>supply</a:t>
            </a:r>
            <a:r>
              <a:rPr lang="sk-SK" sz="3000" dirty="0"/>
              <a:t> of </a:t>
            </a:r>
            <a:r>
              <a:rPr lang="sk-SK" sz="3000" dirty="0" err="1"/>
              <a:t>iron</a:t>
            </a:r>
            <a:r>
              <a:rPr lang="sk-SK" sz="3000" dirty="0"/>
              <a:t> </a:t>
            </a:r>
            <a:r>
              <a:rPr lang="sk-SK" sz="3000" dirty="0" err="1"/>
              <a:t>for</a:t>
            </a:r>
            <a:r>
              <a:rPr lang="sk-SK" sz="3000" dirty="0"/>
              <a:t> </a:t>
            </a:r>
            <a:r>
              <a:rPr lang="sk-SK" sz="3000" dirty="0" err="1"/>
              <a:t>plants</a:t>
            </a:r>
            <a:endParaRPr lang="sk-SK" sz="3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413" r="1083"/>
          <a:stretch>
            <a:fillRect/>
          </a:stretch>
        </p:blipFill>
        <p:spPr bwMode="auto">
          <a:xfrm>
            <a:off x="9475592" y="4074318"/>
            <a:ext cx="2489246" cy="250763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610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What</a:t>
            </a:r>
            <a:r>
              <a:rPr lang="sk-SK"/>
              <a:t> do </a:t>
            </a:r>
            <a:r>
              <a:rPr lang="sk-SK" dirty="0" err="1"/>
              <a:t>we</a:t>
            </a:r>
            <a:r>
              <a:rPr lang="sk-SK" dirty="0"/>
              <a:t> do?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/>
              <a:t> </a:t>
            </a:r>
            <a:r>
              <a:rPr lang="en-US" sz="3000" dirty="0"/>
              <a:t>Isolation of endophytes from grapevine (</a:t>
            </a:r>
            <a:r>
              <a:rPr lang="en-US" sz="3000" i="1" dirty="0" err="1"/>
              <a:t>Vitis</a:t>
            </a:r>
            <a:r>
              <a:rPr lang="en-US" sz="3000" i="1" dirty="0"/>
              <a:t> </a:t>
            </a:r>
            <a:r>
              <a:rPr lang="en-US" sz="3000" i="1" dirty="0" err="1"/>
              <a:t>vinifera</a:t>
            </a:r>
            <a:r>
              <a:rPr lang="en-US" sz="3000" dirty="0"/>
              <a:t>)</a:t>
            </a:r>
          </a:p>
          <a:p>
            <a:endParaRPr lang="en-US" sz="3000" dirty="0"/>
          </a:p>
          <a:p>
            <a:r>
              <a:rPr lang="en-US" sz="3000" dirty="0"/>
              <a:t> Test their plant growth promoting properties</a:t>
            </a:r>
          </a:p>
          <a:p>
            <a:endParaRPr lang="en-US" sz="3000" dirty="0"/>
          </a:p>
          <a:p>
            <a:r>
              <a:rPr lang="en-US" sz="3000" dirty="0"/>
              <a:t>Determine differences between bio/conventional </a:t>
            </a:r>
            <a:r>
              <a:rPr lang="cs-CZ" sz="3000" dirty="0" err="1"/>
              <a:t>vineyards</a:t>
            </a:r>
            <a:endParaRPr lang="cs-CZ" sz="3000" dirty="0"/>
          </a:p>
          <a:p>
            <a:endParaRPr lang="cs-CZ" sz="3000" dirty="0"/>
          </a:p>
          <a:p>
            <a:r>
              <a:rPr lang="en-US" sz="3000" dirty="0"/>
              <a:t>Determine differences between</a:t>
            </a:r>
            <a:r>
              <a:rPr lang="cs-CZ" sz="3000" dirty="0"/>
              <a:t> </a:t>
            </a:r>
            <a:r>
              <a:rPr lang="cs-CZ" sz="3000" dirty="0" err="1"/>
              <a:t>seasons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8274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Endophytes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3200" dirty="0"/>
              <a:t> </a:t>
            </a:r>
            <a:r>
              <a:rPr lang="sk-SK" sz="3200" dirty="0" err="1"/>
              <a:t>Endophytes</a:t>
            </a:r>
            <a:r>
              <a:rPr lang="sk-SK" sz="3200" dirty="0"/>
              <a:t> = </a:t>
            </a:r>
            <a:r>
              <a:rPr lang="sk-SK" sz="3200" dirty="0" err="1"/>
              <a:t>microorganisms</a:t>
            </a:r>
            <a:r>
              <a:rPr lang="sk-SK" sz="3200" dirty="0"/>
              <a:t> </a:t>
            </a:r>
            <a:r>
              <a:rPr lang="sk-SK" sz="3200" dirty="0" err="1"/>
              <a:t>living</a:t>
            </a:r>
            <a:r>
              <a:rPr lang="sk-SK" sz="3200" dirty="0"/>
              <a:t> </a:t>
            </a:r>
            <a:r>
              <a:rPr lang="sk-SK" sz="3200" dirty="0" err="1"/>
              <a:t>inside</a:t>
            </a:r>
            <a:r>
              <a:rPr lang="sk-SK" sz="3200" dirty="0"/>
              <a:t> </a:t>
            </a:r>
            <a:r>
              <a:rPr lang="sk-SK" sz="3200" dirty="0" err="1"/>
              <a:t>the</a:t>
            </a:r>
            <a:r>
              <a:rPr lang="sk-SK" sz="3200" dirty="0"/>
              <a:t> </a:t>
            </a:r>
            <a:r>
              <a:rPr lang="sk-SK" sz="3200" dirty="0" err="1"/>
              <a:t>plant</a:t>
            </a:r>
            <a:r>
              <a:rPr lang="sk-SK" sz="3200" dirty="0"/>
              <a:t> </a:t>
            </a:r>
            <a:r>
              <a:rPr lang="sk-SK" sz="3200" dirty="0" err="1"/>
              <a:t>tissue</a:t>
            </a:r>
            <a:endParaRPr lang="sk-SK" sz="3200" dirty="0"/>
          </a:p>
          <a:p>
            <a:pPr marL="0" indent="0">
              <a:buNone/>
            </a:pPr>
            <a:endParaRPr lang="sk-SK" sz="3200" dirty="0"/>
          </a:p>
          <a:p>
            <a:r>
              <a:rPr lang="sk-SK" sz="3200" dirty="0"/>
              <a:t> </a:t>
            </a:r>
            <a:r>
              <a:rPr lang="sk-SK" sz="3200" dirty="0" err="1"/>
              <a:t>Relationships</a:t>
            </a:r>
            <a:r>
              <a:rPr lang="sk-SK" sz="3200" dirty="0"/>
              <a:t>:</a:t>
            </a:r>
          </a:p>
          <a:p>
            <a:pPr marL="1173163" indent="-457200">
              <a:buFont typeface="Arial" panose="020B0604020202020204" pitchFamily="34" charset="0"/>
              <a:buChar char="•"/>
            </a:pPr>
            <a:r>
              <a:rPr lang="sk-SK" sz="3200" dirty="0" err="1"/>
              <a:t>Neutral</a:t>
            </a:r>
            <a:r>
              <a:rPr lang="sk-SK" sz="3200" dirty="0"/>
              <a:t>	</a:t>
            </a:r>
          </a:p>
          <a:p>
            <a:pPr marL="1173163" indent="-457200">
              <a:buFont typeface="Arial" panose="020B0604020202020204" pitchFamily="34" charset="0"/>
              <a:buChar char="•"/>
            </a:pPr>
            <a:r>
              <a:rPr lang="sk-SK" sz="3200" dirty="0" err="1"/>
              <a:t>Mutualistic</a:t>
            </a:r>
            <a:endParaRPr lang="sk-SK" sz="3200" dirty="0"/>
          </a:p>
          <a:p>
            <a:pPr marL="1173163" indent="-457200">
              <a:buFont typeface="Arial" panose="020B0604020202020204" pitchFamily="34" charset="0"/>
              <a:buChar char="•"/>
            </a:pPr>
            <a:r>
              <a:rPr lang="sk-SK" sz="3200" dirty="0" err="1"/>
              <a:t>Commensal</a:t>
            </a:r>
            <a:endParaRPr lang="sk-SK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533" y="244631"/>
            <a:ext cx="1799677" cy="18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9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3" y="248695"/>
            <a:ext cx="5124091" cy="6120041"/>
          </a:xfr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5357004" y="248695"/>
            <a:ext cx="6607834" cy="6316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UcPeriod"/>
            </a:pPr>
            <a:r>
              <a:rPr lang="en-US" sz="3600" dirty="0"/>
              <a:t>Colonization through damaged areas of the epidermis</a:t>
            </a:r>
            <a:endParaRPr lang="cs-CZ" sz="3600" dirty="0"/>
          </a:p>
          <a:p>
            <a:pPr marL="514350" indent="-514350">
              <a:buAutoNum type="alphaUcPeriod"/>
            </a:pPr>
            <a:endParaRPr lang="sk-SK" sz="3600" dirty="0"/>
          </a:p>
          <a:p>
            <a:pPr marL="0" indent="0">
              <a:buNone/>
            </a:pPr>
            <a:r>
              <a:rPr lang="sk-SK" sz="3600" dirty="0"/>
              <a:t>B. + C. </a:t>
            </a:r>
            <a:r>
              <a:rPr lang="sk-SK" sz="3600" dirty="0" err="1"/>
              <a:t>Colonization</a:t>
            </a:r>
            <a:r>
              <a:rPr lang="sk-SK" sz="3600" dirty="0"/>
              <a:t> </a:t>
            </a:r>
            <a:r>
              <a:rPr lang="sk-SK" sz="3600" dirty="0" err="1"/>
              <a:t>through</a:t>
            </a:r>
            <a:r>
              <a:rPr lang="sk-SK" sz="3600" dirty="0"/>
              <a:t> </a:t>
            </a:r>
            <a:r>
              <a:rPr lang="sk-SK" sz="3600" dirty="0" err="1"/>
              <a:t>epidermal</a:t>
            </a:r>
            <a:r>
              <a:rPr lang="sk-SK" sz="3600" dirty="0"/>
              <a:t> </a:t>
            </a:r>
            <a:r>
              <a:rPr lang="sk-SK" sz="3600" dirty="0" err="1"/>
              <a:t>cracks</a:t>
            </a:r>
            <a:endParaRPr lang="sk-SK" sz="3600" dirty="0"/>
          </a:p>
          <a:p>
            <a:pPr marL="0" indent="0">
              <a:buNone/>
            </a:pPr>
            <a:endParaRPr lang="sk-SK" sz="3600" dirty="0"/>
          </a:p>
          <a:p>
            <a:pPr marL="0" indent="0">
              <a:buNone/>
            </a:pPr>
            <a:r>
              <a:rPr lang="sk-SK" sz="3600" dirty="0"/>
              <a:t>D. </a:t>
            </a:r>
            <a:r>
              <a:rPr lang="en-US" sz="3600" dirty="0"/>
              <a:t>Colonization facilitated by fungal root penetration</a:t>
            </a:r>
            <a:endParaRPr lang="sk-SK" sz="36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0" y="6469810"/>
            <a:ext cx="12192000" cy="388189"/>
          </a:xfrm>
        </p:spPr>
        <p:txBody>
          <a:bodyPr/>
          <a:lstStyle/>
          <a:p>
            <a:r>
              <a:rPr lang="en-US" dirty="0" err="1"/>
              <a:t>Andreolli</a:t>
            </a:r>
            <a:r>
              <a:rPr lang="en-US" dirty="0"/>
              <a:t> M., </a:t>
            </a:r>
            <a:r>
              <a:rPr lang="en-US" dirty="0" err="1"/>
              <a:t>Lampis</a:t>
            </a:r>
            <a:r>
              <a:rPr lang="en-US" dirty="0"/>
              <a:t> S., </a:t>
            </a:r>
            <a:r>
              <a:rPr lang="en-US" dirty="0" err="1"/>
              <a:t>Vallini</a:t>
            </a:r>
            <a:r>
              <a:rPr lang="en-US" dirty="0"/>
              <a:t> G. (2017) Diversity, Distribution and Functional Role of Bacterial Endophytes in </a:t>
            </a:r>
            <a:r>
              <a:rPr lang="en-US" dirty="0" err="1"/>
              <a:t>Vitis</a:t>
            </a:r>
            <a:r>
              <a:rPr lang="en-US" dirty="0"/>
              <a:t> </a:t>
            </a:r>
            <a:r>
              <a:rPr lang="en-US" dirty="0" err="1"/>
              <a:t>vinifera</a:t>
            </a:r>
            <a:r>
              <a:rPr lang="en-US" dirty="0"/>
              <a:t>. In: </a:t>
            </a:r>
            <a:r>
              <a:rPr lang="en-US" dirty="0" err="1"/>
              <a:t>Maheshwari</a:t>
            </a:r>
            <a:r>
              <a:rPr lang="en-US" dirty="0"/>
              <a:t> D. (</a:t>
            </a:r>
            <a:r>
              <a:rPr lang="en-US" dirty="0" err="1"/>
              <a:t>eds</a:t>
            </a:r>
            <a:r>
              <a:rPr lang="en-US" dirty="0"/>
              <a:t>) Endophytes: Biology and Biotechnology. Sustainable Development and Biodiversity, </a:t>
            </a:r>
            <a:r>
              <a:rPr lang="en-US" dirty="0" err="1"/>
              <a:t>vol</a:t>
            </a:r>
            <a:r>
              <a:rPr lang="en-US" dirty="0"/>
              <a:t> 15. Springer, Cham</a:t>
            </a:r>
          </a:p>
        </p:txBody>
      </p:sp>
    </p:spTree>
    <p:extLst>
      <p:ext uri="{BB962C8B-B14F-4D97-AF65-F5344CB8AC3E}">
        <p14:creationId xmlns:p14="http://schemas.microsoft.com/office/powerpoint/2010/main" val="108014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Plant</a:t>
            </a:r>
            <a:r>
              <a:rPr lang="sk-SK" dirty="0"/>
              <a:t> </a:t>
            </a:r>
            <a:r>
              <a:rPr lang="sk-SK" dirty="0" err="1"/>
              <a:t>growth</a:t>
            </a:r>
            <a:r>
              <a:rPr lang="sk-SK" dirty="0"/>
              <a:t> </a:t>
            </a:r>
            <a:r>
              <a:rPr lang="sk-SK" dirty="0" err="1"/>
              <a:t>promoting</a:t>
            </a:r>
            <a:r>
              <a:rPr lang="sk-SK" dirty="0"/>
              <a:t> </a:t>
            </a:r>
            <a:r>
              <a:rPr lang="sk-SK" dirty="0" err="1"/>
              <a:t>properties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Enhancing the availability and assimilation of nutrients</a:t>
            </a:r>
            <a:endParaRPr lang="cs-CZ" sz="30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sk-SK" sz="30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Synthesis of specific compounds required by </a:t>
            </a:r>
            <a:r>
              <a:rPr lang="cs-CZ" sz="3000" dirty="0" err="1"/>
              <a:t>plants</a:t>
            </a:r>
            <a:endParaRPr lang="cs-CZ" sz="30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sk-SK" sz="30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sz="3000" dirty="0" err="1"/>
              <a:t>Plant</a:t>
            </a:r>
            <a:r>
              <a:rPr lang="sk-SK" sz="3000" dirty="0"/>
              <a:t> </a:t>
            </a:r>
            <a:r>
              <a:rPr lang="sk-SK" sz="3000" dirty="0" err="1"/>
              <a:t>protection</a:t>
            </a:r>
            <a:r>
              <a:rPr lang="sk-SK" sz="3000" dirty="0"/>
              <a:t> </a:t>
            </a:r>
            <a:r>
              <a:rPr lang="sk-SK" sz="3000" dirty="0" err="1"/>
              <a:t>against</a:t>
            </a:r>
            <a:r>
              <a:rPr lang="sk-SK" sz="3000" dirty="0"/>
              <a:t> </a:t>
            </a:r>
            <a:r>
              <a:rPr lang="sk-SK" sz="3000" dirty="0" err="1"/>
              <a:t>phytopathogens</a:t>
            </a:r>
            <a:endParaRPr lang="sk-SK" sz="3000" dirty="0"/>
          </a:p>
        </p:txBody>
      </p:sp>
    </p:spTree>
    <p:extLst>
      <p:ext uri="{BB962C8B-B14F-4D97-AF65-F5344CB8AC3E}">
        <p14:creationId xmlns:p14="http://schemas.microsoft.com/office/powerpoint/2010/main" val="387602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Biofertilization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 </a:t>
            </a:r>
            <a:r>
              <a:rPr lang="sk-SK" sz="3200" dirty="0" err="1"/>
              <a:t>Biofertilization</a:t>
            </a:r>
            <a:r>
              <a:rPr lang="sk-SK" sz="3200" dirty="0"/>
              <a:t> = </a:t>
            </a:r>
            <a:r>
              <a:rPr lang="en-US" sz="3200" dirty="0"/>
              <a:t>increasing the availability of nutrients that support plant growth</a:t>
            </a:r>
            <a:endParaRPr lang="cs-CZ" sz="3200" dirty="0"/>
          </a:p>
          <a:p>
            <a:pPr marL="0" indent="0">
              <a:buNone/>
            </a:pPr>
            <a:endParaRPr lang="sk-SK" sz="3200" dirty="0"/>
          </a:p>
          <a:p>
            <a:r>
              <a:rPr lang="sk-SK" sz="3200" dirty="0"/>
              <a:t> </a:t>
            </a:r>
            <a:r>
              <a:rPr lang="en-US" sz="3200" dirty="0"/>
              <a:t>Biological fixation of nitrogen,</a:t>
            </a:r>
            <a:r>
              <a:rPr lang="cs-CZ" sz="3200" dirty="0"/>
              <a:t> </a:t>
            </a:r>
            <a:r>
              <a:rPr lang="en-US" sz="3200" dirty="0"/>
              <a:t>dissolution of bound phosphorus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6755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fixation of nitrogen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 </a:t>
            </a:r>
            <a:r>
              <a:rPr lang="en-US" sz="3600" dirty="0" err="1"/>
              <a:t>Diazotrophy</a:t>
            </a:r>
            <a:r>
              <a:rPr lang="en-US" sz="3600" dirty="0"/>
              <a:t> = conversion of atmospheric nitrogen to ammonia using the enzyme nitrogen</a:t>
            </a:r>
            <a:r>
              <a:rPr lang="cs-CZ" sz="3600" dirty="0" err="1"/>
              <a:t>ase</a:t>
            </a:r>
            <a:endParaRPr lang="cs-CZ" sz="3600" dirty="0"/>
          </a:p>
          <a:p>
            <a:endParaRPr lang="sk-SK" sz="3600" dirty="0"/>
          </a:p>
          <a:p>
            <a:r>
              <a:rPr lang="sk-SK" sz="3600" dirty="0"/>
              <a:t> </a:t>
            </a:r>
            <a:r>
              <a:rPr lang="en-US" sz="3600" dirty="0" err="1"/>
              <a:t>Diazotrophic</a:t>
            </a:r>
            <a:r>
              <a:rPr lang="en-US" sz="3600" dirty="0"/>
              <a:t> </a:t>
            </a:r>
            <a:r>
              <a:rPr lang="cs-CZ" sz="3600" dirty="0" err="1"/>
              <a:t>endophytic</a:t>
            </a:r>
            <a:r>
              <a:rPr lang="cs-CZ" sz="3600" dirty="0"/>
              <a:t> </a:t>
            </a:r>
            <a:r>
              <a:rPr lang="en-US" sz="3600" dirty="0"/>
              <a:t>bacteria </a:t>
            </a:r>
            <a:r>
              <a:rPr lang="cs-CZ" sz="3600" dirty="0">
                <a:sym typeface="Wingdings" panose="05000000000000000000" pitchFamily="2" charset="2"/>
              </a:rPr>
              <a:t></a:t>
            </a:r>
            <a:r>
              <a:rPr lang="en-US" sz="3600" dirty="0"/>
              <a:t> rise</a:t>
            </a:r>
            <a:r>
              <a:rPr lang="cs-CZ" sz="3600" dirty="0"/>
              <a:t> in</a:t>
            </a:r>
            <a:r>
              <a:rPr lang="en-US" sz="3600" dirty="0"/>
              <a:t> the total nitrogen content of the plant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79707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Phosphate</a:t>
            </a:r>
            <a:r>
              <a:rPr lang="cs-CZ" dirty="0"/>
              <a:t> </a:t>
            </a:r>
            <a:r>
              <a:rPr lang="cs-CZ" dirty="0" err="1"/>
              <a:t>solubilization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 err="1"/>
              <a:t>Phosphorus</a:t>
            </a:r>
            <a:r>
              <a:rPr lang="sk-SK" sz="3200" dirty="0"/>
              <a:t> in </a:t>
            </a:r>
            <a:r>
              <a:rPr lang="sk-SK" sz="3200" dirty="0" err="1"/>
              <a:t>soil</a:t>
            </a:r>
            <a:r>
              <a:rPr lang="sk-SK" sz="3200" dirty="0"/>
              <a:t> in </a:t>
            </a:r>
            <a:r>
              <a:rPr lang="sk-SK" sz="3200" dirty="0" err="1"/>
              <a:t>insoluble</a:t>
            </a:r>
            <a:r>
              <a:rPr lang="sk-SK" sz="3200" dirty="0"/>
              <a:t> </a:t>
            </a:r>
            <a:r>
              <a:rPr lang="sk-SK" sz="3200" dirty="0" err="1"/>
              <a:t>forms</a:t>
            </a:r>
            <a:r>
              <a:rPr lang="sk-SK" sz="3200" dirty="0"/>
              <a:t>:</a:t>
            </a:r>
          </a:p>
          <a:p>
            <a:endParaRPr lang="sk-SK" sz="3200" dirty="0"/>
          </a:p>
          <a:p>
            <a:pPr marL="715963" indent="-180975"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sk-SK" sz="3200" dirty="0" err="1"/>
              <a:t>inorganic</a:t>
            </a:r>
            <a:r>
              <a:rPr lang="sk-SK" sz="3200" dirty="0"/>
              <a:t> </a:t>
            </a:r>
            <a:r>
              <a:rPr lang="sk-SK" sz="3200" dirty="0" err="1"/>
              <a:t>minerals</a:t>
            </a:r>
            <a:r>
              <a:rPr lang="sk-SK" sz="3200" dirty="0"/>
              <a:t> - </a:t>
            </a:r>
            <a:r>
              <a:rPr lang="sk-SK" sz="3200" dirty="0" err="1"/>
              <a:t>apatite</a:t>
            </a:r>
            <a:endParaRPr lang="sk-SK" sz="3200" dirty="0"/>
          </a:p>
          <a:p>
            <a:pPr marL="715963" indent="-180975"/>
            <a:endParaRPr lang="sk-SK" sz="3200" dirty="0"/>
          </a:p>
          <a:p>
            <a:pPr marL="449263" indent="-266700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n-US" sz="3200" dirty="0"/>
              <a:t> </a:t>
            </a:r>
            <a:r>
              <a:rPr lang="sk-SK" sz="3200" dirty="0" err="1"/>
              <a:t>organic</a:t>
            </a:r>
            <a:r>
              <a:rPr lang="sk-SK" sz="3200" dirty="0"/>
              <a:t> </a:t>
            </a:r>
            <a:r>
              <a:rPr lang="sk-SK" sz="3200" dirty="0" err="1"/>
              <a:t>forms</a:t>
            </a:r>
            <a:r>
              <a:rPr lang="sk-SK" sz="3200" dirty="0"/>
              <a:t> - </a:t>
            </a:r>
            <a:r>
              <a:rPr lang="sk-SK" sz="3200" dirty="0" err="1"/>
              <a:t>inositol</a:t>
            </a:r>
            <a:r>
              <a:rPr lang="sk-SK" sz="3200" dirty="0"/>
              <a:t> </a:t>
            </a:r>
            <a:r>
              <a:rPr lang="sk-SK" sz="3200" dirty="0" err="1"/>
              <a:t>phosphate</a:t>
            </a:r>
            <a:r>
              <a:rPr lang="sk-SK" sz="3200" dirty="0"/>
              <a:t>, </a:t>
            </a:r>
            <a:r>
              <a:rPr lang="sk-SK" sz="3200" dirty="0" err="1"/>
              <a:t>phosphomonoes</a:t>
            </a:r>
            <a:r>
              <a:rPr lang="sk-SK" sz="3200" dirty="0"/>
              <a:t> and </a:t>
            </a:r>
            <a:r>
              <a:rPr lang="sk-SK" sz="3200" dirty="0" err="1"/>
              <a:t>phosphotriesters</a:t>
            </a:r>
            <a:endParaRPr lang="sk-SK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7643" t="11415" r="15707" b="2332"/>
          <a:stretch>
            <a:fillRect/>
          </a:stretch>
        </p:blipFill>
        <p:spPr bwMode="auto">
          <a:xfrm>
            <a:off x="9185060" y="3881886"/>
            <a:ext cx="2746552" cy="26657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914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Phosphate</a:t>
            </a:r>
            <a:r>
              <a:rPr lang="cs-CZ" dirty="0"/>
              <a:t> </a:t>
            </a:r>
            <a:r>
              <a:rPr lang="cs-CZ" dirty="0" err="1"/>
              <a:t>solubilization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000" dirty="0"/>
              <a:t> </a:t>
            </a:r>
            <a:r>
              <a:rPr lang="en-US" sz="3000" dirty="0"/>
              <a:t>Organic acid-producing bacteria (</a:t>
            </a:r>
            <a:r>
              <a:rPr lang="en-US" sz="3000" dirty="0" err="1"/>
              <a:t>gluconic</a:t>
            </a:r>
            <a:r>
              <a:rPr lang="en-US" sz="3000" dirty="0"/>
              <a:t>, lactic, oxalic, citric):</a:t>
            </a:r>
          </a:p>
          <a:p>
            <a:endParaRPr lang="sk-SK" sz="30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sz="3000" dirty="0"/>
              <a:t> </a:t>
            </a:r>
            <a:r>
              <a:rPr lang="en-US" sz="3000" dirty="0"/>
              <a:t>chelation of phosphorus-bound metal cations</a:t>
            </a:r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sk-SK" sz="30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sz="3000" dirty="0"/>
              <a:t> </a:t>
            </a:r>
            <a:r>
              <a:rPr lang="en-US" sz="3000" dirty="0"/>
              <a:t>soil pH decrease </a:t>
            </a:r>
            <a:r>
              <a:rPr lang="en-US" sz="3000" dirty="0">
                <a:sym typeface="Wingdings" panose="05000000000000000000" pitchFamily="2" charset="2"/>
              </a:rPr>
              <a:t></a:t>
            </a:r>
            <a:r>
              <a:rPr lang="en-US" sz="3000" dirty="0"/>
              <a:t> release of phosphate ions</a:t>
            </a:r>
            <a:endParaRPr lang="sk-SK" sz="3000" dirty="0"/>
          </a:p>
        </p:txBody>
      </p:sp>
    </p:spTree>
    <p:extLst>
      <p:ext uri="{BB962C8B-B14F-4D97-AF65-F5344CB8AC3E}">
        <p14:creationId xmlns:p14="http://schemas.microsoft.com/office/powerpoint/2010/main" val="3675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5C0-DEDB-A545-8692-9DEC3420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Phytostimulation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A31BB-7BAA-8342-AA62-D6944CD7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19"/>
            <a:ext cx="10582406" cy="404716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 </a:t>
            </a:r>
            <a:r>
              <a:rPr lang="sk-SK" sz="3200" dirty="0" err="1"/>
              <a:t>Phytostimulation</a:t>
            </a:r>
            <a:r>
              <a:rPr lang="sk-SK" sz="3200" dirty="0"/>
              <a:t> = </a:t>
            </a:r>
            <a:r>
              <a:rPr lang="en-US" sz="3200" dirty="0"/>
              <a:t>growth support by </a:t>
            </a:r>
            <a:r>
              <a:rPr lang="en-US" sz="3200" dirty="0" err="1"/>
              <a:t>phytohormones</a:t>
            </a:r>
            <a:r>
              <a:rPr lang="en-US" sz="3200" dirty="0"/>
              <a:t> production:</a:t>
            </a:r>
            <a:endParaRPr lang="sk-SK" sz="32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sk-SK" sz="3200" dirty="0"/>
              <a:t> </a:t>
            </a:r>
            <a:r>
              <a:rPr lang="en-US" sz="3200" dirty="0"/>
              <a:t>auxins</a:t>
            </a:r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err="1"/>
              <a:t>cytokinins</a:t>
            </a:r>
            <a:endParaRPr lang="en-US" sz="32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err="1"/>
              <a:t>Giberellins</a:t>
            </a:r>
            <a:endParaRPr lang="en-US" sz="32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173163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err="1"/>
              <a:t>abscisic</a:t>
            </a:r>
            <a:r>
              <a:rPr lang="en-US" sz="3200" dirty="0"/>
              <a:t> acid</a:t>
            </a:r>
            <a:endParaRPr lang="sk-SK" sz="3000" dirty="0"/>
          </a:p>
          <a:p>
            <a:endParaRPr lang="sk-SK" sz="3000" dirty="0"/>
          </a:p>
        </p:txBody>
      </p:sp>
    </p:spTree>
    <p:extLst>
      <p:ext uri="{BB962C8B-B14F-4D97-AF65-F5344CB8AC3E}">
        <p14:creationId xmlns:p14="http://schemas.microsoft.com/office/powerpoint/2010/main" val="480292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1506</TotalTime>
  <Words>328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Garamond</vt:lpstr>
      <vt:lpstr>Wingdings</vt:lpstr>
      <vt:lpstr>Savon</vt:lpstr>
      <vt:lpstr>Endophytes and plants</vt:lpstr>
      <vt:lpstr>Endophytes</vt:lpstr>
      <vt:lpstr>PowerPoint Presentation</vt:lpstr>
      <vt:lpstr>Plant growth promoting properties</vt:lpstr>
      <vt:lpstr>Biofertilization</vt:lpstr>
      <vt:lpstr>Biological fixation of nitrogen</vt:lpstr>
      <vt:lpstr>Phosphate solubilization</vt:lpstr>
      <vt:lpstr>Phosphate solubilization</vt:lpstr>
      <vt:lpstr>Phytostimulation</vt:lpstr>
      <vt:lpstr>Biocontrol</vt:lpstr>
      <vt:lpstr>Bacterial siderophores</vt:lpstr>
      <vt:lpstr>What do we do?</vt:lpstr>
    </vt:vector>
  </TitlesOfParts>
  <Company>VSCHT Praha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Endofyty izolované z révy vinné</dc:title>
  <dc:creator>Gharwalova Lucia</dc:creator>
  <cp:lastModifiedBy>NovakovaM</cp:lastModifiedBy>
  <cp:revision>67</cp:revision>
  <dcterms:created xsi:type="dcterms:W3CDTF">2018-05-24T07:11:33Z</dcterms:created>
  <dcterms:modified xsi:type="dcterms:W3CDTF">2019-03-08T15:53:36Z</dcterms:modified>
</cp:coreProperties>
</file>