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8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845C532-0BF9-47AF-B9C5-877FD89C1B88}">
          <p14:sldIdLst>
            <p14:sldId id="256"/>
            <p14:sldId id="257"/>
            <p14:sldId id="258"/>
            <p14:sldId id="259"/>
            <p14:sldId id="260"/>
            <p14:sldId id="261"/>
            <p14:sldId id="269"/>
            <p14:sldId id="262"/>
            <p14:sldId id="268"/>
            <p14:sldId id="263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03DE-8014-4636-9F14-1B21099BFE91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1041-FA6D-4B21-BE13-F5172B643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85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29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98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15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81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49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5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4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1041-FA6D-4B21-BE13-F5172B64341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1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5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14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62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1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02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4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94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8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66CDB9-AF24-4135-AD4B-F82E0AA32B65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91446-7926-487B-9F49-0E0DEBDD8DA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69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commons.wikimedia.org/wiki/File:Versus_sig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3561" y="1538653"/>
            <a:ext cx="10884877" cy="791308"/>
          </a:xfrm>
        </p:spPr>
        <p:txBody>
          <a:bodyPr>
            <a:noAutofit/>
          </a:bodyPr>
          <a:lstStyle/>
          <a:p>
            <a:pPr algn="ctr"/>
            <a:r>
              <a:rPr lang="cs-CZ" sz="5000" b="1" dirty="0"/>
              <a:t>‘</a:t>
            </a:r>
            <a:r>
              <a:rPr lang="en-US" sz="5000" b="1" dirty="0"/>
              <a:t>Natural’ food additives – Are they worth it?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3577982"/>
            <a:ext cx="9144000" cy="767739"/>
          </a:xfrm>
        </p:spPr>
        <p:txBody>
          <a:bodyPr>
            <a:normAutofit fontScale="92500"/>
          </a:bodyPr>
          <a:lstStyle/>
          <a:p>
            <a:pPr algn="ctr"/>
            <a:r>
              <a:rPr lang="en-US" i="1" dirty="0"/>
              <a:t>Shedding some light on the controversy of conventional food additives or creating more entropy? 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30719" y="4572000"/>
            <a:ext cx="713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Markéta</a:t>
            </a:r>
            <a:r>
              <a:rPr lang="en-US" dirty="0"/>
              <a:t> </a:t>
            </a:r>
            <a:r>
              <a:rPr lang="en-US" dirty="0" err="1"/>
              <a:t>Adamcová</a:t>
            </a:r>
            <a:endParaRPr lang="en-US" dirty="0"/>
          </a:p>
          <a:p>
            <a:pPr algn="ctr"/>
            <a:r>
              <a:rPr lang="en-US" dirty="0"/>
              <a:t>Department of Food Preservation</a:t>
            </a:r>
          </a:p>
          <a:p>
            <a:pPr algn="ctr"/>
            <a:r>
              <a:rPr lang="en-US" dirty="0"/>
              <a:t>Faculty of Food and Biochemical Technology</a:t>
            </a:r>
          </a:p>
          <a:p>
            <a:pPr algn="ctr"/>
            <a:r>
              <a:rPr lang="en-US" dirty="0"/>
              <a:t>University of Chemistry and Technology Prague</a:t>
            </a:r>
          </a:p>
        </p:txBody>
      </p:sp>
    </p:spTree>
    <p:extLst>
      <p:ext uri="{BB962C8B-B14F-4D97-AF65-F5344CB8AC3E}">
        <p14:creationId xmlns:p14="http://schemas.microsoft.com/office/powerpoint/2010/main" val="121411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559E0E-931A-4FC6-B1D7-8DA6DFAB8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23060"/>
          <a:stretch/>
        </p:blipFill>
        <p:spPr>
          <a:xfrm rot="21361515">
            <a:off x="152592" y="108750"/>
            <a:ext cx="3962015" cy="21188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7AD3A43-5957-452D-8C95-902F789D2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913">
            <a:off x="0" y="3043221"/>
            <a:ext cx="5810250" cy="32956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B0AFF39-FEA3-4157-AA8C-9105EA197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967">
            <a:off x="7486864" y="-39636"/>
            <a:ext cx="4705136" cy="31358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C8DEB9B-0DA8-4F17-B90E-139AC8D66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687">
            <a:off x="7703105" y="2852553"/>
            <a:ext cx="4075094" cy="3260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A838C7-19F6-4901-AFD8-89D4C6BCB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051">
            <a:off x="3294088" y="320517"/>
            <a:ext cx="5187092" cy="36219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A67CFE8-E220-4A72-8066-2030B06EF0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25114" r="8469"/>
          <a:stretch/>
        </p:blipFill>
        <p:spPr>
          <a:xfrm>
            <a:off x="5360351" y="3525349"/>
            <a:ext cx="2383492" cy="25345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053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remarks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preference of natural additives over synthetic ones – </a:t>
            </a:r>
            <a:r>
              <a:rPr lang="en-GB" b="1" dirty="0"/>
              <a:t>cool</a:t>
            </a:r>
            <a:r>
              <a:rPr lang="en-GB" dirty="0"/>
              <a:t> – but where is their clear definition?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en-GB" dirty="0"/>
              <a:t>increasing demand = increasing supply – </a:t>
            </a:r>
            <a:r>
              <a:rPr lang="en-GB" b="1" dirty="0"/>
              <a:t>very good </a:t>
            </a:r>
            <a:r>
              <a:rPr lang="en-GB" dirty="0"/>
              <a:t>- but limitations still linger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new sources of natural additives –new E </a:t>
            </a:r>
            <a:r>
              <a:rPr lang="cs-CZ" dirty="0" err="1"/>
              <a:t>numbers</a:t>
            </a:r>
            <a:r>
              <a:rPr lang="en-GB" dirty="0"/>
              <a:t> - </a:t>
            </a:r>
            <a:r>
              <a:rPr lang="en-GB" b="1" dirty="0"/>
              <a:t>is it bearable for consumers?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education, education, education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F36272-7D11-45A5-99C0-ECD11777F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40" y="3692770"/>
            <a:ext cx="5566928" cy="25693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8814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622" y="2873247"/>
            <a:ext cx="3084844" cy="111150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Thank you for your attention.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2694F04-F9A0-49A2-8737-6DEEB0FA7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5263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50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Adams, M. R.; </a:t>
            </a:r>
            <a:r>
              <a:rPr lang="cs-CZ" dirty="0" err="1"/>
              <a:t>Moss</a:t>
            </a:r>
            <a:r>
              <a:rPr lang="cs-CZ" dirty="0"/>
              <a:t>, M. O. (2008): Food mikrobiology. RSC </a:t>
            </a:r>
            <a:r>
              <a:rPr lang="cs-CZ" dirty="0" err="1"/>
              <a:t>Publishing</a:t>
            </a:r>
            <a:r>
              <a:rPr lang="cs-CZ" dirty="0"/>
              <a:t>, Cambridge, 3rd </a:t>
            </a:r>
            <a:r>
              <a:rPr lang="cs-CZ" dirty="0" err="1"/>
              <a:t>eddition</a:t>
            </a:r>
            <a:r>
              <a:rPr lang="cs-CZ" dirty="0"/>
              <a:t>, 463 p. ISBN 978-0-85404-284-5</a:t>
            </a:r>
          </a:p>
          <a:p>
            <a:r>
              <a:rPr lang="cs-CZ" dirty="0" err="1"/>
              <a:t>Baines</a:t>
            </a:r>
            <a:r>
              <a:rPr lang="cs-CZ" dirty="0"/>
              <a:t>, D.; </a:t>
            </a:r>
            <a:r>
              <a:rPr lang="cs-CZ" dirty="0" err="1"/>
              <a:t>Seal</a:t>
            </a:r>
            <a:r>
              <a:rPr lang="cs-CZ" dirty="0"/>
              <a:t>, R. (2012): Natural food </a:t>
            </a:r>
            <a:r>
              <a:rPr lang="cs-CZ" dirty="0" err="1"/>
              <a:t>additives</a:t>
            </a:r>
            <a:r>
              <a:rPr lang="cs-CZ" dirty="0"/>
              <a:t>, </a:t>
            </a:r>
            <a:r>
              <a:rPr lang="cs-CZ" dirty="0" err="1"/>
              <a:t>ingredients</a:t>
            </a:r>
            <a:r>
              <a:rPr lang="cs-CZ" dirty="0"/>
              <a:t> and </a:t>
            </a:r>
            <a:r>
              <a:rPr lang="cs-CZ" dirty="0" err="1"/>
              <a:t>flavourings</a:t>
            </a:r>
            <a:r>
              <a:rPr lang="cs-CZ" dirty="0"/>
              <a:t>. </a:t>
            </a:r>
            <a:r>
              <a:rPr lang="cs-CZ" dirty="0" err="1"/>
              <a:t>Woodhead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Limited, Cambridge, 1st </a:t>
            </a:r>
            <a:r>
              <a:rPr lang="cs-CZ" dirty="0" err="1"/>
              <a:t>eddition</a:t>
            </a:r>
            <a:r>
              <a:rPr lang="cs-CZ" dirty="0"/>
              <a:t>. 459 p. ISBN 978-1-84569-811-9</a:t>
            </a:r>
          </a:p>
          <a:p>
            <a:r>
              <a:rPr lang="cs-CZ" dirty="0" err="1"/>
              <a:t>Carocho</a:t>
            </a:r>
            <a:r>
              <a:rPr lang="cs-CZ" dirty="0"/>
              <a:t>, M.; </a:t>
            </a:r>
            <a:r>
              <a:rPr lang="cs-CZ" dirty="0" err="1"/>
              <a:t>Morales</a:t>
            </a:r>
            <a:r>
              <a:rPr lang="cs-CZ" dirty="0"/>
              <a:t>, P.; </a:t>
            </a:r>
            <a:r>
              <a:rPr lang="cs-CZ" dirty="0" err="1"/>
              <a:t>Ferreira</a:t>
            </a:r>
            <a:r>
              <a:rPr lang="cs-CZ" dirty="0"/>
              <a:t>, I. C. F. R. (2015): Natural Food </a:t>
            </a:r>
            <a:r>
              <a:rPr lang="cs-CZ" dirty="0" err="1"/>
              <a:t>Additives</a:t>
            </a:r>
            <a:r>
              <a:rPr lang="cs-CZ" dirty="0"/>
              <a:t>: Quo </a:t>
            </a:r>
            <a:r>
              <a:rPr lang="cs-CZ" dirty="0" err="1"/>
              <a:t>vadis</a:t>
            </a:r>
            <a:r>
              <a:rPr lang="cs-CZ" dirty="0"/>
              <a:t>? </a:t>
            </a:r>
            <a:r>
              <a:rPr lang="cs-CZ" dirty="0" err="1"/>
              <a:t>Trends</a:t>
            </a:r>
            <a:r>
              <a:rPr lang="cs-CZ" dirty="0"/>
              <a:t> in Food Science &amp; Technology 45, 284 – 295. </a:t>
            </a:r>
          </a:p>
          <a:p>
            <a:r>
              <a:rPr lang="en-US" dirty="0" err="1"/>
              <a:t>Carocho</a:t>
            </a:r>
            <a:r>
              <a:rPr lang="en-US" dirty="0"/>
              <a:t>, M., Barreiro, M. F., Morales, P., &amp; Ferreira, I. C. F. R. (2014). Adding molecules to Food, pros and cons: a review of synthetic and natural food additives. Comprehensive Reviews in Food Science and Food Safety, 13, 377e399</a:t>
            </a:r>
            <a:endParaRPr lang="cs-CZ" dirty="0"/>
          </a:p>
          <a:p>
            <a:r>
              <a:rPr lang="cs-CZ" dirty="0"/>
              <a:t>EFSA </a:t>
            </a:r>
            <a:r>
              <a:rPr lang="cs-CZ" dirty="0" err="1"/>
              <a:t>Regulation</a:t>
            </a:r>
            <a:r>
              <a:rPr lang="cs-CZ" dirty="0"/>
              <a:t>. </a:t>
            </a:r>
            <a:r>
              <a:rPr lang="cs-CZ" dirty="0" err="1"/>
              <a:t>European</a:t>
            </a:r>
            <a:r>
              <a:rPr lang="cs-CZ" dirty="0"/>
              <a:t> food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, </a:t>
            </a:r>
            <a:r>
              <a:rPr lang="cs-CZ" dirty="0" err="1"/>
              <a:t>Regulation</a:t>
            </a:r>
            <a:r>
              <a:rPr lang="cs-CZ" dirty="0"/>
              <a:t> No. 1333/2008. http:// eur-lex.europa.eu/</a:t>
            </a:r>
            <a:r>
              <a:rPr lang="cs-CZ" dirty="0" err="1"/>
              <a:t>legal-content</a:t>
            </a:r>
            <a:r>
              <a:rPr lang="cs-CZ" dirty="0"/>
              <a:t>/EN/TXT/HTML/?uri¼CELEX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6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</a:t>
            </a:r>
            <a:r>
              <a:rPr lang="cs-CZ" dirty="0"/>
              <a:t>ni</a:t>
            </a:r>
            <a:r>
              <a:rPr lang="en-US" dirty="0"/>
              <a:t>tion of food additives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788" y="1845734"/>
            <a:ext cx="10058400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„Food additive is any substance not normally consumed as a food itself and not normally used as a characteristic ingredient of a food, whether or not it has nutritive value, the intentional addition of which to a food for a technological purpose in the manufacture, processing, preparation, treatment, packaging, transport or storage of such food results, or may reasonably expected to result, in it or its by-products becoming directly or indirectly a component such food.“ (Regulation (EC) No 1333/2008)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57414"/>
            <a:ext cx="2288931" cy="22889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">
            <a:off x="8503334" y="3857413"/>
            <a:ext cx="2288931" cy="22889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6" b="30571"/>
          <a:stretch/>
        </p:blipFill>
        <p:spPr>
          <a:xfrm>
            <a:off x="4651130" y="4387362"/>
            <a:ext cx="2444262" cy="80889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717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the </a:t>
            </a:r>
            <a:r>
              <a:rPr lang="cs-CZ" dirty="0"/>
              <a:t>food</a:t>
            </a:r>
            <a:r>
              <a:rPr lang="en-US" dirty="0"/>
              <a:t> additives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60453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origin of the additives: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synthetic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natural identical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natural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groups of food additives: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preservatives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antioxidants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colours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sweeteners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acids and acidity regulators</a:t>
            </a: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and other compounds according to Regulation (EC) No 1333/2008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67" y="3429000"/>
            <a:ext cx="3640455" cy="24281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1467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controversial additives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141" y="1737360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550" dirty="0"/>
              <a:t>preservatives: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/>
              <a:t>benzoates( E 210 – E 213), sorbates (E 200 – E203), propionates (E280 – E283)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/>
              <a:t>parabens (E214 – E 219)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/>
              <a:t>SO</a:t>
            </a:r>
            <a:r>
              <a:rPr lang="en-GB" sz="1550" baseline="-25000" dirty="0"/>
              <a:t>2 </a:t>
            </a:r>
            <a:r>
              <a:rPr lang="en-GB" sz="1550" dirty="0"/>
              <a:t>(E 220)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/>
              <a:t>nitrites (E250)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50" dirty="0"/>
              <a:t>antioxidants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/>
              <a:t>butylated </a:t>
            </a:r>
            <a:r>
              <a:rPr lang="en-GB" sz="1550" dirty="0" err="1"/>
              <a:t>hydroxyanisole</a:t>
            </a:r>
            <a:r>
              <a:rPr lang="en-GB" sz="1550" dirty="0"/>
              <a:t> (E 320)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/>
              <a:t>butylated </a:t>
            </a:r>
            <a:r>
              <a:rPr lang="en-GB" sz="1550" dirty="0" err="1"/>
              <a:t>hydroxytoluene</a:t>
            </a:r>
            <a:r>
              <a:rPr lang="en-GB" sz="1550" dirty="0"/>
              <a:t> (E321)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50" dirty="0"/>
              <a:t>colours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 err="1"/>
              <a:t>indigocarmine</a:t>
            </a:r>
            <a:r>
              <a:rPr lang="en-GB" sz="1550" dirty="0"/>
              <a:t> (E 132)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 err="1"/>
              <a:t>tartrazine</a:t>
            </a:r>
            <a:r>
              <a:rPr lang="en-GB" sz="1550" dirty="0"/>
              <a:t> (E102)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 err="1"/>
              <a:t>ponceau</a:t>
            </a:r>
            <a:r>
              <a:rPr lang="en-GB" sz="1550" dirty="0"/>
              <a:t> 4R (E 124)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50" dirty="0"/>
              <a:t>sweeteners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 err="1"/>
              <a:t>acetsulfame</a:t>
            </a:r>
            <a:r>
              <a:rPr lang="en-GB" sz="1550" dirty="0"/>
              <a:t> 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50" dirty="0"/>
              <a:t>aspartame</a:t>
            </a:r>
          </a:p>
        </p:txBody>
      </p:sp>
      <p:pic>
        <p:nvPicPr>
          <p:cNvPr id="6" name="Obrázek 5" descr="Question mark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0936">
            <a:off x="5460310" y="4038161"/>
            <a:ext cx="668216" cy="1169378"/>
          </a:xfrm>
          <a:prstGeom prst="rect">
            <a:avLst/>
          </a:prstGeom>
        </p:spPr>
      </p:pic>
      <p:pic>
        <p:nvPicPr>
          <p:cNvPr id="7" name="Obrázek 6" descr="Question mark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015">
            <a:off x="5912233" y="2749129"/>
            <a:ext cx="668216" cy="1169378"/>
          </a:xfrm>
          <a:prstGeom prst="rect">
            <a:avLst/>
          </a:prstGeom>
        </p:spPr>
      </p:pic>
      <p:pic>
        <p:nvPicPr>
          <p:cNvPr id="8" name="Obrázek 7" descr="Question mark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12" y="2331118"/>
            <a:ext cx="668216" cy="1169378"/>
          </a:xfrm>
          <a:prstGeom prst="rect">
            <a:avLst/>
          </a:prstGeom>
        </p:spPr>
      </p:pic>
      <p:pic>
        <p:nvPicPr>
          <p:cNvPr id="9" name="Obrázek 8" descr="Question mark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449">
            <a:off x="9038476" y="2754405"/>
            <a:ext cx="668216" cy="1169378"/>
          </a:xfrm>
          <a:prstGeom prst="rect">
            <a:avLst/>
          </a:prstGeom>
        </p:spPr>
      </p:pic>
      <p:pic>
        <p:nvPicPr>
          <p:cNvPr id="10" name="Obrázek 9" descr="Question mark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442">
            <a:off x="9484042" y="4075643"/>
            <a:ext cx="668216" cy="116937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41" y="3581994"/>
            <a:ext cx="1372088" cy="26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5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food additives as an alternative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lack of the official definition of natural food additives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/>
              <a:t>active compounds from plants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herbs, spices, fruits</a:t>
            </a:r>
            <a:r>
              <a:rPr lang="cs-CZ" sz="2000" dirty="0"/>
              <a:t> and </a:t>
            </a:r>
            <a:r>
              <a:rPr lang="cs-CZ" sz="2000" dirty="0" err="1"/>
              <a:t>vegetables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/>
              <a:t>antimicrobial compounds produced by microorganisms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organic acids (lactic, propionic etc.)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err="1"/>
              <a:t>bacteriocins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/>
              <a:t>specific active compounds from animal products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err="1"/>
              <a:t>lactoperoxidase</a:t>
            </a:r>
            <a:r>
              <a:rPr lang="en-US" sz="2000" dirty="0"/>
              <a:t> system of milk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lysozyme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err="1"/>
              <a:t>ovotransferrin</a:t>
            </a:r>
            <a:r>
              <a:rPr lang="en-US" sz="2000" dirty="0"/>
              <a:t> and </a:t>
            </a:r>
            <a:r>
              <a:rPr lang="en-US" sz="2000" dirty="0" err="1"/>
              <a:t>lactoferrin</a:t>
            </a: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en-US" sz="2000" dirty="0" err="1"/>
              <a:t>ochineal</a:t>
            </a:r>
            <a:r>
              <a:rPr lang="en-US" sz="2000" dirty="0"/>
              <a:t>, </a:t>
            </a:r>
            <a:r>
              <a:rPr lang="en-US" sz="2000" dirty="0" err="1"/>
              <a:t>carminic</a:t>
            </a:r>
            <a:r>
              <a:rPr lang="en-US" sz="2000" dirty="0"/>
              <a:t> acid and carmines (E120)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55" y="3504388"/>
            <a:ext cx="4375638" cy="27974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5899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natural food additives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62" y="1863707"/>
            <a:ext cx="8159261" cy="40669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6931" y="6057044"/>
            <a:ext cx="8459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Carocho</a:t>
            </a:r>
            <a:r>
              <a:rPr lang="cs-CZ" sz="1200" dirty="0"/>
              <a:t>, M.; </a:t>
            </a:r>
            <a:r>
              <a:rPr lang="cs-CZ" sz="1200" dirty="0" err="1"/>
              <a:t>Morales</a:t>
            </a:r>
            <a:r>
              <a:rPr lang="cs-CZ" sz="1200" dirty="0"/>
              <a:t>, P.; </a:t>
            </a:r>
            <a:r>
              <a:rPr lang="cs-CZ" sz="1200" dirty="0" err="1"/>
              <a:t>Ferreira</a:t>
            </a:r>
            <a:r>
              <a:rPr lang="cs-CZ" sz="1200" dirty="0"/>
              <a:t>, I. (2015): Natural food </a:t>
            </a:r>
            <a:r>
              <a:rPr lang="cs-CZ" sz="1200" dirty="0" err="1"/>
              <a:t>additives</a:t>
            </a:r>
            <a:r>
              <a:rPr lang="cs-CZ" sz="1200" dirty="0"/>
              <a:t>: </a:t>
            </a:r>
            <a:r>
              <a:rPr lang="cs-CZ" sz="1200" i="1" dirty="0"/>
              <a:t>Quo </a:t>
            </a:r>
            <a:r>
              <a:rPr lang="cs-CZ" sz="1200" i="1" dirty="0" err="1"/>
              <a:t>vadis</a:t>
            </a:r>
            <a:r>
              <a:rPr lang="cs-CZ" sz="1200" i="1" dirty="0"/>
              <a:t>?</a:t>
            </a:r>
            <a:r>
              <a:rPr lang="cs-CZ" sz="1200" dirty="0"/>
              <a:t> </a:t>
            </a:r>
            <a:r>
              <a:rPr lang="cs-CZ" sz="1200" dirty="0" err="1"/>
              <a:t>Trends</a:t>
            </a:r>
            <a:r>
              <a:rPr lang="cs-CZ" sz="1200" dirty="0"/>
              <a:t> in Food Science &amp; Technology, 45, 284 – 295.</a:t>
            </a:r>
          </a:p>
        </p:txBody>
      </p:sp>
    </p:spTree>
    <p:extLst>
      <p:ext uri="{BB962C8B-B14F-4D97-AF65-F5344CB8AC3E}">
        <p14:creationId xmlns:p14="http://schemas.microsoft.com/office/powerpoint/2010/main" val="12705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596BC-D483-419A-A6E6-2A89AB8D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700" dirty="0"/>
              <a:t>controversial </a:t>
            </a:r>
            <a:r>
              <a:rPr lang="en-GB" sz="4700" b="1" dirty="0"/>
              <a:t>versus</a:t>
            </a:r>
            <a:r>
              <a:rPr lang="en-GB" sz="4700" dirty="0"/>
              <a:t> natural additives</a:t>
            </a:r>
            <a:br>
              <a:rPr lang="en-GB" dirty="0"/>
            </a:br>
            <a:r>
              <a:rPr lang="en-GB" sz="2700" b="1" dirty="0">
                <a:solidFill>
                  <a:schemeClr val="accent2"/>
                </a:solidFill>
              </a:rPr>
              <a:t>what to consider when dealing with this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2F237E2-DDF9-4AB3-A1CE-AF51EC6A90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905256"/>
            <a:ext cx="10058400" cy="252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acceptability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impact on the quality of the final product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E21409-7C10-43C4-94C7-581693DB3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87" y="4358937"/>
            <a:ext cx="3435031" cy="18512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87B25BE-EE71-4068-B83F-7762A76E0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4329" y="4358937"/>
            <a:ext cx="1762699" cy="17658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CE92B2C-0458-45E9-A24A-219AD5475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358937"/>
            <a:ext cx="2419401" cy="17417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8218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way of the addition of natural food additives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1580" y="183694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an ingredient of the food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traditional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whole parts of plants or the plant waste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ingredient does not need an E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number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impact of the growing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microbial contamination – immediate usage or conservation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drying, high pressure processing, SO</a:t>
            </a:r>
            <a:r>
              <a:rPr lang="en-A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sorbates, benzoates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overharvesting?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9D559B-E0BB-4EF9-9B89-CAE6CD884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76" y="4225770"/>
            <a:ext cx="3285104" cy="20600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263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92DF8-4679-49D3-9AEB-D63BFDDB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way of the addition of natural food additives</a:t>
            </a:r>
            <a:endParaRPr lang="cs-CZ" sz="4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99610B-4609-4B65-A09D-DBB07212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as an extract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standardized concentration of active compounds - better for food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necessity of legislative approval to being used – E </a:t>
            </a:r>
            <a:r>
              <a:rPr lang="cs-CZ" sz="2000" dirty="0" err="1">
                <a:solidFill>
                  <a:schemeClr val="tx1"/>
                </a:solidFill>
              </a:rPr>
              <a:t>number</a:t>
            </a:r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limited ways of extraction – water, oil, ethanol or modern (and expensive) 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lower stability of natural additives in comparison with their synthetic cousins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microbial contamination – immediate usage or conservation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pasteurization, drying, additives (ascorbic acid, sorbates, benzoates)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EEDB42-0C0F-4C29-9559-417C3050F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4465" r="2458" b="4644"/>
          <a:stretch/>
        </p:blipFill>
        <p:spPr>
          <a:xfrm>
            <a:off x="6794444" y="4208015"/>
            <a:ext cx="4361236" cy="2194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713188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769</Words>
  <Application>Microsoft Office PowerPoint</Application>
  <PresentationFormat>Widescreen</PresentationFormat>
  <Paragraphs>100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Retrospektiva</vt:lpstr>
      <vt:lpstr>‘Natural’ food additives – Are they worth it?</vt:lpstr>
      <vt:lpstr>definition of food additives</vt:lpstr>
      <vt:lpstr>division of the food additives</vt:lpstr>
      <vt:lpstr>controversial additives</vt:lpstr>
      <vt:lpstr>natural food additives as an alternative</vt:lpstr>
      <vt:lpstr>division of natural food additives</vt:lpstr>
      <vt:lpstr>controversial versus natural additives what to consider when dealing with this</vt:lpstr>
      <vt:lpstr>way of the addition of natural food additives</vt:lpstr>
      <vt:lpstr>way of the addition of natural food additives</vt:lpstr>
      <vt:lpstr>PowerPoint Presentation</vt:lpstr>
      <vt:lpstr>conclusion remarks</vt:lpstr>
      <vt:lpstr>Thank you for your attention.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‘Natural’ food additives – Are they worth it?</dc:title>
  <dc:creator>Uzivatel</dc:creator>
  <cp:lastModifiedBy>NovakovaM</cp:lastModifiedBy>
  <cp:revision>19</cp:revision>
  <dcterms:created xsi:type="dcterms:W3CDTF">2019-03-06T18:55:55Z</dcterms:created>
  <dcterms:modified xsi:type="dcterms:W3CDTF">2019-03-12T11:16:06Z</dcterms:modified>
</cp:coreProperties>
</file>