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302" r:id="rId2"/>
    <p:sldId id="330" r:id="rId3"/>
    <p:sldId id="331" r:id="rId4"/>
    <p:sldId id="299" r:id="rId5"/>
    <p:sldId id="300" r:id="rId6"/>
    <p:sldId id="333" r:id="rId7"/>
    <p:sldId id="332" r:id="rId8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2" autoAdjust="0"/>
    <p:restoredTop sz="94660"/>
  </p:normalViewPr>
  <p:slideViewPr>
    <p:cSldViewPr>
      <p:cViewPr>
        <p:scale>
          <a:sx n="110" d="100"/>
          <a:sy n="110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3D3A-AAA0-47B3-83A1-108FAD945071}" type="datetimeFigureOut">
              <a:rPr lang="cs-CZ" smtClean="0"/>
              <a:t>27.4.2018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153BD-1A26-4013-A7C9-ED8BFF35E2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374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D1C3E-D215-4338-AF1C-BEAB326E076E}" type="datetimeFigureOut">
              <a:rPr lang="cs-CZ" smtClean="0"/>
              <a:t>27.4.2018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3D749-8DDF-42FE-BAB6-87C7CA6FD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59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3D749-8DDF-42FE-BAB6-87C7CA6FD41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28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3D749-8DDF-42FE-BAB6-87C7CA6FD41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82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3D749-8DDF-42FE-BAB6-87C7CA6FD41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27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978D-5DD8-4212-8EAD-AE047C3846C5}" type="datetime1">
              <a:rPr lang="cs-CZ" smtClean="0"/>
              <a:t>27.4.2018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EE52-69D7-41BA-8176-42FFFB7E79D3}" type="datetime1">
              <a:rPr lang="cs-CZ" smtClean="0"/>
              <a:t>27.4.2018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05F3-24AC-4FFD-BBC6-65CE4FB94313}" type="datetime1">
              <a:rPr lang="cs-CZ" smtClean="0"/>
              <a:t>27.4.2018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C442-88E7-4F78-BC53-0659244B90BF}" type="datetime1">
              <a:rPr lang="cs-CZ" smtClean="0"/>
              <a:t>27.4.2018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B098-6F14-4484-BD98-916A682074FB}" type="datetime1">
              <a:rPr lang="cs-CZ" smtClean="0"/>
              <a:t>27.4.2018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0E9458-9BBE-4402-95F5-E27EF4185405}" type="datetime1">
              <a:rPr lang="cs-CZ" smtClean="0"/>
              <a:t>27.4.2018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7B81-F8E8-4E50-AAFF-107ED5A27910}" type="datetime1">
              <a:rPr lang="cs-CZ" smtClean="0"/>
              <a:t>27.4.2018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5BD9-BEEC-458C-98F3-44188C049F8E}" type="datetime1">
              <a:rPr lang="cs-CZ" smtClean="0"/>
              <a:t>27.4.2018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B52A-4637-4BDF-BEDD-6BC38AA07B63}" type="datetime1">
              <a:rPr lang="cs-CZ" smtClean="0"/>
              <a:t>27.4.2018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D8A8-F168-4B26-AF0A-A5723EA9DB71}" type="datetime1">
              <a:rPr lang="cs-CZ" smtClean="0"/>
              <a:t>27.4.2018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E0AAA0-D1ED-43B3-BB52-FA10BFABDF9F}" type="datetime1">
              <a:rPr lang="cs-CZ" smtClean="0"/>
              <a:t>27.4.2018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91D414-C886-4E0B-8B5C-9DD66DFC3A47}" type="datetime1">
              <a:rPr lang="cs-CZ" smtClean="0"/>
              <a:t>27.4.2018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_Mimo%20Erasmus/_P&#345;ehled%20MoU_201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_Mimo%20Erasmus/_P&#345;ehled%20MoU_2016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fp.cz/BGF-2016-DC" TargetMode="External"/><Relationship Id="rId3" Type="http://schemas.openxmlformats.org/officeDocument/2006/relationships/hyperlink" Target="http://www.vscht.cz/studium/studium-v-zahranici/erasmus-plus-studium" TargetMode="External"/><Relationship Id="rId7" Type="http://schemas.openxmlformats.org/officeDocument/2006/relationships/hyperlink" Target="http://www.fulbright.cz/" TargetMode="External"/><Relationship Id="rId12" Type="http://schemas.openxmlformats.org/officeDocument/2006/relationships/hyperlink" Target="http://recruitment.jrc.ec.europa.eu/?type=TR" TargetMode="External"/><Relationship Id="rId2" Type="http://schemas.openxmlformats.org/officeDocument/2006/relationships/hyperlink" Target="http://www.dzs.cz/cz/akademicka-informacni-agentur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-regensburg.de/bayhost/tschechien/index.html" TargetMode="External"/><Relationship Id="rId11" Type="http://schemas.openxmlformats.org/officeDocument/2006/relationships/hyperlink" Target="http://visegradfund.org/home/" TargetMode="External"/><Relationship Id="rId5" Type="http://schemas.openxmlformats.org/officeDocument/2006/relationships/hyperlink" Target="https://www.daad.de/de/" TargetMode="External"/><Relationship Id="rId10" Type="http://schemas.openxmlformats.org/officeDocument/2006/relationships/hyperlink" Target="http://www.msmt.cz/mezinarodni-vztahy/stipendia-programy-a-projekty" TargetMode="External"/><Relationship Id="rId4" Type="http://schemas.openxmlformats.org/officeDocument/2006/relationships/hyperlink" Target="http://erasmusintern.org/" TargetMode="External"/><Relationship Id="rId9" Type="http://schemas.openxmlformats.org/officeDocument/2006/relationships/hyperlink" Target="http://www.em-a.eu/en/erasmus-mundus/erasmus-mundus-master-cours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1"/>
                </a:solidFill>
              </a:rPr>
              <a:t>ERASMUS+ </a:t>
            </a:r>
            <a:r>
              <a:rPr lang="cs-CZ" sz="3000" dirty="0" smtClean="0">
                <a:solidFill>
                  <a:schemeClr val="tx1"/>
                </a:solidFill>
              </a:rPr>
              <a:t>pro Ph.D</a:t>
            </a:r>
            <a:r>
              <a:rPr lang="cs-CZ" sz="3000" dirty="0">
                <a:solidFill>
                  <a:schemeClr val="tx1"/>
                </a:solidFill>
              </a:rPr>
              <a:t>. </a:t>
            </a:r>
            <a:r>
              <a:rPr lang="cs-CZ" sz="3000" dirty="0" smtClean="0">
                <a:solidFill>
                  <a:schemeClr val="tx1"/>
                </a:solidFill>
              </a:rPr>
              <a:t>studenty</a:t>
            </a:r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200" b="1" dirty="0" smtClean="0">
                <a:latin typeface="Calibri" panose="020F0502020204030204" pitchFamily="34" charset="0"/>
              </a:rPr>
              <a:t>Studijní </a:t>
            </a:r>
            <a:r>
              <a:rPr lang="cs-CZ" sz="2200" b="1" dirty="0">
                <a:latin typeface="Calibri" panose="020F0502020204030204" pitchFamily="34" charset="0"/>
              </a:rPr>
              <a:t>pobyty </a:t>
            </a:r>
            <a:r>
              <a:rPr lang="cs-CZ" sz="2200" dirty="0" smtClean="0">
                <a:latin typeface="Calibri" panose="020F0502020204030204" pitchFamily="34" charset="0"/>
              </a:rPr>
              <a:t>(SMS) (3-12 </a:t>
            </a:r>
            <a:r>
              <a:rPr lang="cs-CZ" sz="2200" dirty="0">
                <a:latin typeface="Calibri" panose="020F0502020204030204" pitchFamily="34" charset="0"/>
              </a:rPr>
              <a:t>měsíců) – předměty / bakalářská nebo diplomová práce </a:t>
            </a:r>
          </a:p>
          <a:p>
            <a:r>
              <a:rPr lang="cs-CZ" sz="2200" b="1" dirty="0" smtClean="0">
                <a:latin typeface="Calibri" panose="020F0502020204030204" pitchFamily="34" charset="0"/>
              </a:rPr>
              <a:t>Praktické </a:t>
            </a:r>
            <a:r>
              <a:rPr lang="cs-CZ" sz="2200" b="1" dirty="0">
                <a:latin typeface="Calibri" panose="020F0502020204030204" pitchFamily="34" charset="0"/>
              </a:rPr>
              <a:t>stáže </a:t>
            </a:r>
            <a:r>
              <a:rPr lang="cs-CZ" sz="2200" dirty="0" smtClean="0">
                <a:latin typeface="Calibri" panose="020F0502020204030204" pitchFamily="34" charset="0"/>
              </a:rPr>
              <a:t>(SMP) (2-12 </a:t>
            </a:r>
            <a:r>
              <a:rPr lang="cs-CZ" sz="2200" dirty="0">
                <a:latin typeface="Calibri" panose="020F0502020204030204" pitchFamily="34" charset="0"/>
              </a:rPr>
              <a:t>měsíců) – pro studenty v doktorském studijním cyklu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1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220766"/>
              </p:ext>
            </p:extLst>
          </p:nvPr>
        </p:nvGraphicFramePr>
        <p:xfrm>
          <a:off x="395536" y="2996952"/>
          <a:ext cx="8280921" cy="3482445"/>
        </p:xfrm>
        <a:graphic>
          <a:graphicData uri="http://schemas.openxmlformats.org/drawingml/2006/table">
            <a:tbl>
              <a:tblPr/>
              <a:tblGrid>
                <a:gridCol w="1903419"/>
                <a:gridCol w="3167791"/>
                <a:gridCol w="1553526"/>
                <a:gridCol w="1656185"/>
              </a:tblGrid>
              <a:tr h="38945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400" b="1" dirty="0">
                          <a:solidFill>
                            <a:schemeClr val="tx2"/>
                          </a:solidFill>
                        </a:rPr>
                        <a:t>Skupina</a:t>
                      </a: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400" b="1" dirty="0">
                          <a:solidFill>
                            <a:schemeClr val="tx2"/>
                          </a:solidFill>
                        </a:rPr>
                        <a:t>Cílová země</a:t>
                      </a: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400" b="1" dirty="0" smtClean="0">
                          <a:solidFill>
                            <a:schemeClr val="tx2"/>
                          </a:solidFill>
                        </a:rPr>
                        <a:t>STUDIJNÍ POBYT</a:t>
                      </a:r>
                      <a:endParaRPr lang="it-IT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400" b="1" dirty="0" smtClean="0">
                          <a:solidFill>
                            <a:schemeClr val="tx2"/>
                          </a:solidFill>
                        </a:rPr>
                        <a:t>PRAKTICKÁ STÁŽ</a:t>
                      </a:r>
                      <a:endParaRPr lang="it-IT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5636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Skupina 1</a:t>
                      </a:r>
                    </a:p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Účastnické země s vyššími životními náklady</a:t>
                      </a: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Dánsko</a:t>
                      </a:r>
                      <a:r>
                        <a:rPr kumimoji="0" lang="cs-CZ" sz="1600" kern="1200" dirty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600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Finsko, Irsko</a:t>
                      </a:r>
                      <a:r>
                        <a:rPr kumimoji="0" lang="cs-CZ" sz="1600" kern="1200" dirty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600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Island, Lichtenštejnsko, Lucembursko, Norsko, Švédsko, Velká Británie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100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510 </a:t>
                      </a:r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EUR/měsíc</a:t>
                      </a:r>
                      <a:endParaRPr lang="cs-CZ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660 </a:t>
                      </a:r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EUR/měsíc</a:t>
                      </a:r>
                      <a:endParaRPr lang="cs-CZ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2327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Skupina 2</a:t>
                      </a:r>
                    </a:p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Účastnické země se středně vysokými životními náklady</a:t>
                      </a: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cs-CZ" sz="1600" kern="1200" dirty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Belgie, </a:t>
                      </a:r>
                      <a:r>
                        <a:rPr kumimoji="0" lang="cs-CZ" sz="1600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Francie, Itálie, Kypr, Malta, Německo, Nizozemsko, Portugalsko, Rakousko, </a:t>
                      </a:r>
                      <a:r>
                        <a:rPr lang="cs-CZ" sz="1600" dirty="0" smtClean="0">
                          <a:solidFill>
                            <a:schemeClr val="tx2"/>
                          </a:solidFill>
                        </a:rPr>
                        <a:t>Řecko</a:t>
                      </a:r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cs-CZ" sz="1600" dirty="0" smtClean="0">
                          <a:solidFill>
                            <a:schemeClr val="tx2"/>
                          </a:solidFill>
                        </a:rPr>
                        <a:t>Španělsko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 </a:t>
                      </a:r>
                    </a:p>
                    <a:p>
                      <a:pPr algn="ctr"/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450 </a:t>
                      </a:r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EUR/měsíc</a:t>
                      </a:r>
                      <a:endParaRPr lang="cs-CZ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 </a:t>
                      </a:r>
                    </a:p>
                    <a:p>
                      <a:pPr algn="ctr"/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00 </a:t>
                      </a:r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EUR/měsíc</a:t>
                      </a:r>
                      <a:endParaRPr lang="cs-CZ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72327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Skupina 3</a:t>
                      </a:r>
                    </a:p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Účastnické země s nižšími životními náklady</a:t>
                      </a: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Bulharsko, Estonsko, </a:t>
                      </a:r>
                      <a:r>
                        <a:rPr kumimoji="0" lang="cs-CZ" sz="1600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Chorvatsko, Litva</a:t>
                      </a:r>
                      <a:r>
                        <a:rPr kumimoji="0" lang="cs-CZ" sz="1600" kern="1200" dirty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, Lotyšsko, Maďarsko, </a:t>
                      </a:r>
                      <a:r>
                        <a:rPr kumimoji="0" lang="cs-CZ" sz="1600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Makedonie, Polsko</a:t>
                      </a:r>
                      <a:r>
                        <a:rPr kumimoji="0" lang="cs-CZ" sz="1600" kern="1200" dirty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, Rumunsko, Slovensko, </a:t>
                      </a:r>
                      <a:r>
                        <a:rPr kumimoji="0" lang="cs-CZ" sz="1600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Slovinsko, Turecko</a:t>
                      </a:r>
                      <a:endParaRPr kumimoji="0" lang="cs-CZ" sz="1600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 </a:t>
                      </a:r>
                    </a:p>
                    <a:p>
                      <a:pPr algn="ctr"/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330 </a:t>
                      </a:r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EUR/měsíc</a:t>
                      </a:r>
                      <a:endParaRPr lang="cs-CZ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 </a:t>
                      </a:r>
                    </a:p>
                    <a:p>
                      <a:pPr algn="ctr"/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480 </a:t>
                      </a:r>
                      <a:r>
                        <a:rPr lang="cs-CZ" sz="1800" dirty="0">
                          <a:solidFill>
                            <a:schemeClr val="tx2"/>
                          </a:solidFill>
                        </a:rPr>
                        <a:t>EUR/měsíc</a:t>
                      </a:r>
                      <a:endParaRPr lang="cs-CZ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55637" marR="55637" marT="27818" marB="27818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1"/>
                </a:solidFill>
              </a:rPr>
              <a:t>ERASMUS+</a:t>
            </a:r>
            <a:r>
              <a:rPr lang="cs-CZ" sz="3000" dirty="0" smtClean="0">
                <a:solidFill>
                  <a:schemeClr val="tx1"/>
                </a:solidFill>
              </a:rPr>
              <a:t> </a:t>
            </a:r>
            <a:r>
              <a:rPr lang="cs-CZ" sz="3000" dirty="0">
                <a:solidFill>
                  <a:schemeClr val="tx1"/>
                </a:solidFill>
              </a:rPr>
              <a:t>Praktická </a:t>
            </a:r>
            <a:r>
              <a:rPr lang="cs-CZ" sz="3000" dirty="0" smtClean="0">
                <a:solidFill>
                  <a:schemeClr val="tx1"/>
                </a:solidFill>
              </a:rPr>
              <a:t>stáž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6381328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34148" y="1700808"/>
            <a:ext cx="822960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b="1" dirty="0" smtClean="0">
                <a:solidFill>
                  <a:sysClr val="windowText" lastClr="000000"/>
                </a:solidFill>
                <a:latin typeface="Calibri"/>
              </a:rPr>
              <a:t>Výběr pracoviště: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 Dle tématu disertační práce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 Dle doporučení školitele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3) Univerzita, výzkumná organizace, firma zabývající se</a:t>
            </a:r>
          </a:p>
          <a:p>
            <a:pPr marL="0" lvl="0" indent="0">
              <a:buNone/>
              <a:defRPr/>
            </a:pPr>
            <a:r>
              <a:rPr lang="cs-CZ" sz="2800" noProof="0" dirty="0" smtClean="0">
                <a:solidFill>
                  <a:sysClr val="windowText" lastClr="000000"/>
                </a:solidFill>
                <a:latin typeface="Calibri"/>
              </a:rPr>
              <a:t>     </a:t>
            </a:r>
            <a:r>
              <a:rPr lang="cs-CZ" sz="2800" dirty="0">
                <a:solidFill>
                  <a:sysClr val="windowText" lastClr="000000"/>
                </a:solidFill>
                <a:latin typeface="Calibri"/>
              </a:rPr>
              <a:t>výzkumem 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Pracoviště </a:t>
            </a: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NEMUSÍ být partnerskou univerzitou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VŠCHT, ale </a:t>
            </a: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MUSÍ být v zapojené zemi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Pozor na neoprávněné instituce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(orgány EU, instituce spravující EU programy)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800" dirty="0" smtClean="0">
                <a:solidFill>
                  <a:sysClr val="windowText" lastClr="000000"/>
                </a:solidFill>
                <a:latin typeface="Calibri"/>
                <a:sym typeface="Wingdings"/>
              </a:rPr>
              <a:t>Přihlašování: únor/březen, příp. 2.kolo během roku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  <a:sym typeface="Wingding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800" b="0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24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tx1"/>
                </a:solidFill>
              </a:rPr>
              <a:t>ERASMUS+</a:t>
            </a:r>
            <a:r>
              <a:rPr lang="cs-CZ" dirty="0" smtClean="0"/>
              <a:t> </a:t>
            </a:r>
            <a:r>
              <a:rPr lang="cs-CZ" sz="3000" dirty="0">
                <a:solidFill>
                  <a:schemeClr val="tx1"/>
                </a:solidFill>
              </a:rPr>
              <a:t>Praktická stáž: Formuláře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95536" y="1527048"/>
            <a:ext cx="8568952" cy="478227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1) 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Papírová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přihláška (</a:t>
            </a:r>
            <a:r>
              <a:rPr lang="cs-C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Application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form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Studijní dohoda (</a:t>
            </a:r>
            <a:r>
              <a:rPr lang="cs-C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Learning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agreement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for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traineeship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Jazykový certifikát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Výpis 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známek v AJ,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+ příp. kopie 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diplomu</a:t>
            </a:r>
            <a:endParaRPr lang="cs-CZ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5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CV a motivační dopis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6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Dohoda o uznání 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stáže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(14 dní před odjezdem)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7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Online </a:t>
            </a:r>
            <a:r>
              <a:rPr lang="cs-C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Language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Assessment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 (OLS test, 14 dní před 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	odjezdem)</a:t>
            </a:r>
          </a:p>
          <a:p>
            <a:pPr marL="0" lvl="0" indent="0">
              <a:buNone/>
            </a:pP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8) Čestné prohlášení</a:t>
            </a:r>
            <a:endParaRPr lang="cs-CZ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9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Finanční dohoda (podpis 14 dní před odjezdem)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11) Pojištění léčebných výloh (doporučujeme 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+úraz, 	+</a:t>
            </a: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odpovědnost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</a:p>
          <a:p>
            <a:pPr marL="0" lvl="0" indent="0">
              <a:buClrTx/>
              <a:buSzTx/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 pitchFamily="34" charset="0"/>
              </a:rPr>
              <a:t>Student: zajištění ubytování, pojištění, víza, ISP apod.</a:t>
            </a: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6381328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325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Stáže a stipendia </a:t>
            </a:r>
            <a:r>
              <a:rPr lang="cs-CZ" dirty="0" smtClean="0">
                <a:solidFill>
                  <a:schemeClr val="tx1"/>
                </a:solidFill>
              </a:rPr>
              <a:t>- další programy a možnosti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381328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18801" y="1628800"/>
            <a:ext cx="8619255" cy="47525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900" b="1" dirty="0" smtClean="0">
                <a:solidFill>
                  <a:prstClr val="black"/>
                </a:solidFill>
                <a:latin typeface="Calibri"/>
              </a:rPr>
              <a:t>ATHENS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(Advanced Technology Higher Education Network, Socrates)</a:t>
            </a:r>
            <a:endParaRPr lang="cs-CZ" sz="2400" dirty="0" smtClean="0">
              <a:solidFill>
                <a:prstClr val="black"/>
              </a:solidFill>
              <a:latin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=   týdenní intenzivní odborné kurzy na vybraných technických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     univerzitách v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Evropě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pro Mgr. studenty</a:t>
            </a: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prstClr val="black"/>
                </a:solidFill>
                <a:latin typeface="Calibri"/>
              </a:rPr>
              <a:t>financování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: doprava (do limitu), pobytové náklady (paušál dle země)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termíny přihlašování: leden/září; běhy: březen, listopad </a:t>
            </a:r>
          </a:p>
          <a:p>
            <a:r>
              <a:rPr lang="cs-CZ" sz="2900" b="1" dirty="0" smtClean="0">
                <a:solidFill>
                  <a:prstClr val="black"/>
                </a:solidFill>
                <a:latin typeface="Calibri"/>
              </a:rPr>
              <a:t>MOBI/FREE-MOVER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mimo rámec existujících stipendijních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programů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pro Mgr. a PhD studenty, celoroční přihlašování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výzkumné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stáže, odborné 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workshopy, konference, školení, letní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školy</a:t>
            </a: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prstClr val="black"/>
                </a:solidFill>
                <a:latin typeface="Calibri"/>
              </a:rPr>
              <a:t>financování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: výše 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stipendia dle délky pobytu, cílové země, účelu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pobytu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prstClr val="black"/>
                </a:solidFill>
                <a:latin typeface="Calibri"/>
                <a:hlinkClick r:id="rId3" action="ppaction://hlinkfile"/>
              </a:rPr>
              <a:t>s</a:t>
            </a:r>
            <a:r>
              <a:rPr lang="cs-CZ" sz="2400" dirty="0" smtClean="0">
                <a:solidFill>
                  <a:prstClr val="black"/>
                </a:solidFill>
                <a:latin typeface="Calibri"/>
                <a:hlinkClick r:id="rId3" action="ppaction://hlinkfile"/>
              </a:rPr>
              <a:t>eznam partnerských institucí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na webu, destinace: po celém světě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26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632" y="260648"/>
            <a:ext cx="8734744" cy="75895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Stáže a stipendia </a:t>
            </a:r>
            <a:r>
              <a:rPr lang="cs-CZ" dirty="0">
                <a:solidFill>
                  <a:schemeClr val="tx1"/>
                </a:solidFill>
              </a:rPr>
              <a:t>- další programy a </a:t>
            </a:r>
            <a:r>
              <a:rPr lang="cs-CZ" dirty="0" smtClean="0">
                <a:solidFill>
                  <a:schemeClr val="tx1"/>
                </a:solidFill>
              </a:rPr>
              <a:t>možnosti 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6381328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395536" y="1667129"/>
            <a:ext cx="8424936" cy="4991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MASTER DOUBLE DEGREE (DVOJÍ DIPLOM)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diplomy (od domácí a zahraniční univerzity)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nabídek: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Francie: „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Chemical and Process Engineering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 (AJ/FJ)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Francie: různé obory (FJ)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Francie: „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Applied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Chemistry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 (Ústav organické chemie) (AJ)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Itálie: „Biotechnology“ (AJ)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arenR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Švýcarsko: „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Drug Synthesis and Manufacturing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 (AJ)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   </a:t>
            </a: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financování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stipendium Erasmus+, příp. MOBI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DOKTORÁT POD DVOJÍM VEDENÍM („</a:t>
            </a:r>
            <a:r>
              <a:rPr kumimoji="0" lang="cs-CZ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cotutelle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diplomy (od domácí a zahraniční univerzity)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 action="ppaction://hlinkfile"/>
              </a:rPr>
              <a:t>přehled partnerských institucí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webu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financování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stipendium Erasmus+, MOBI, Francouzská ambasáda, Německá ambasáda, přijímající instituce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9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6</a:t>
            </a:fld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43508" y="260648"/>
            <a:ext cx="8856984" cy="75895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Stáže a stipendia </a:t>
            </a:r>
            <a:r>
              <a:rPr lang="cs-CZ" dirty="0">
                <a:solidFill>
                  <a:schemeClr val="tx1"/>
                </a:solidFill>
              </a:rPr>
              <a:t>- další programy a </a:t>
            </a:r>
            <a:r>
              <a:rPr lang="cs-CZ" dirty="0" smtClean="0">
                <a:solidFill>
                  <a:schemeClr val="tx1"/>
                </a:solidFill>
              </a:rPr>
              <a:t>možnosti III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DZS – Dům zahraniční spolupráce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CEEPUS</a:t>
            </a: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(středoevropský program; Bc., Mgr., PhD)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AKTION</a:t>
            </a: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(Rakousko; Mgr., PhD., post-doc)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AIA – Akademická informační agentura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(meziuniverzitní spolupráce po celém světě)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DAAD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(Německo; Bc., Mgr., PhD, mladí vědci)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Česko-bavorská vysokoškolská agentura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(Bavorsko, Bc., Mgr., PhD, mladí vědci) </a:t>
            </a: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VISEGRAD FUND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(V4 + Albánie, Černá Hora, Srbsko aj.; Mgr., PhD, mladí vědci)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ERASMUS MUNDUS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(Evropa; společné studijní programy)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FULBRIGHT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(USA; Mgr., PhD, mladí vědci)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600" b="1" dirty="0" err="1" smtClean="0">
                <a:solidFill>
                  <a:prstClr val="black"/>
                </a:solidFill>
                <a:latin typeface="Calibri"/>
              </a:rPr>
              <a:t>The</a:t>
            </a:r>
            <a:r>
              <a:rPr lang="cs-CZ" sz="2600" b="1" dirty="0" smtClean="0">
                <a:solidFill>
                  <a:prstClr val="black"/>
                </a:solidFill>
                <a:latin typeface="Calibri"/>
              </a:rPr>
              <a:t> KELLNER FAMILY FOUNDATION </a:t>
            </a:r>
            <a:r>
              <a:rPr lang="cs-CZ" sz="2600" dirty="0" smtClean="0">
                <a:solidFill>
                  <a:prstClr val="black"/>
                </a:solidFill>
                <a:latin typeface="Calibri"/>
              </a:rPr>
              <a:t>(studium v UK, USA, NL, D, podpora vědeckých týmů)</a:t>
            </a:r>
          </a:p>
          <a:p>
            <a:pPr lvl="0"/>
            <a:r>
              <a:rPr lang="cs-CZ" sz="2600" b="1" dirty="0" smtClean="0">
                <a:solidFill>
                  <a:prstClr val="black"/>
                </a:solidFill>
                <a:latin typeface="Calibri"/>
              </a:rPr>
              <a:t>JOINT RESEARCH CENTRE </a:t>
            </a:r>
            <a:r>
              <a:rPr lang="cs-CZ" sz="26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cs-CZ" sz="2600" dirty="0" err="1" smtClean="0">
                <a:solidFill>
                  <a:prstClr val="black"/>
                </a:solidFill>
                <a:latin typeface="Calibri"/>
              </a:rPr>
              <a:t>European</a:t>
            </a:r>
            <a:r>
              <a:rPr lang="cs-CZ" sz="2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600" dirty="0" err="1" smtClean="0">
                <a:solidFill>
                  <a:prstClr val="black"/>
                </a:solidFill>
                <a:latin typeface="Calibri"/>
              </a:rPr>
              <a:t>Commission</a:t>
            </a:r>
            <a:r>
              <a:rPr lang="cs-CZ" sz="2600" dirty="0" smtClean="0">
                <a:solidFill>
                  <a:prstClr val="black"/>
                </a:solidFill>
                <a:latin typeface="Calibri"/>
              </a:rPr>
              <a:t>) – praktické stáže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7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6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>
                <a:solidFill>
                  <a:schemeClr val="tx1"/>
                </a:solidFill>
              </a:rPr>
              <a:t>Stáže a stipendia </a:t>
            </a:r>
            <a:r>
              <a:rPr lang="cs-CZ" sz="3000" dirty="0">
                <a:solidFill>
                  <a:schemeClr val="tx1"/>
                </a:solidFill>
              </a:rPr>
              <a:t>– důležité odkazy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6381328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649538"/>
            <a:ext cx="8229600" cy="4731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VŠCHT/studium v zahraničí: 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http://www.vscht.cz/studium/studium-v-zahranici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VŠCHT/aktuality: 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hlinkClick r:id="rId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http://www.vscht.cz/studium/studium-v-zahranici/news</a:t>
            </a:r>
          </a:p>
          <a:p>
            <a:pPr lvl="0"/>
            <a:r>
              <a:rPr lang="cs-CZ" sz="17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ERASMUS</a:t>
            </a:r>
            <a:r>
              <a:rPr lang="cs-CZ" sz="17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+ : </a:t>
            </a:r>
            <a:r>
              <a:rPr lang="cs-CZ" sz="1700" dirty="0">
                <a:solidFill>
                  <a:prstClr val="black"/>
                </a:solidFill>
                <a:latin typeface="Calibri"/>
                <a:ea typeface="Calibri"/>
                <a:cs typeface="Times New Roman"/>
                <a:hlinkClick r:id="rId3"/>
              </a:rPr>
              <a:t>http://</a:t>
            </a:r>
            <a:r>
              <a:rPr lang="cs-CZ" sz="17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  <a:hlinkClick r:id="rId3"/>
              </a:rPr>
              <a:t>www.vscht.cz/studium/studium-v-zahranici/erasmus-plus-studium</a:t>
            </a:r>
            <a:endParaRPr lang="cs-CZ" sz="17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1371600" lvl="3" indent="0">
              <a:buNone/>
            </a:pPr>
            <a:r>
              <a:rPr lang="cs-CZ" sz="17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cs-CZ" sz="17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  <a:hlinkClick r:id="rId4"/>
              </a:rPr>
              <a:t>http</a:t>
            </a:r>
            <a:r>
              <a:rPr lang="cs-CZ" sz="1700" dirty="0">
                <a:solidFill>
                  <a:prstClr val="black"/>
                </a:solidFill>
                <a:latin typeface="Calibri"/>
                <a:ea typeface="Calibri"/>
                <a:cs typeface="Times New Roman"/>
                <a:hlinkClick r:id="rId4"/>
              </a:rPr>
              <a:t>://erasmusintern.org/</a:t>
            </a:r>
            <a:endParaRPr lang="cs-CZ" sz="17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DZS/AIA: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 http://www.dzs.cz/cz/akademicka-informacni-agentura/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DAAD: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 https://www.daad.de/de/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Česko-bavorská VŠ agentura: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http://www.uni-regensburg.de/bayhost/tschechien/index.html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FULBRIGHT: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/>
              </a:rPr>
              <a:t> http://www.fulbright.cz/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Francouzský institut: </a:t>
            </a:r>
            <a:r>
              <a:rPr kumimoji="0" lang="cs-CZ" sz="17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8"/>
              </a:rPr>
              <a:t>http://www.ifp.cz/BGF-2016-DC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ERASMUS MUNDUS: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	</a:t>
            </a:r>
            <a:r>
              <a:rPr kumimoji="0" lang="cs-CZ" sz="17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9"/>
              </a:rPr>
              <a:t>http://www.em-a.eu/en/erasmus-mundus/erasmus-mundus-master-</a:t>
            </a:r>
            <a:r>
              <a:rPr kumimoji="0" lang="cs-CZ" sz="17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	</a:t>
            </a:r>
            <a:r>
              <a:rPr kumimoji="0" lang="cs-CZ" sz="17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9"/>
              </a:rPr>
              <a:t>courses.html</a:t>
            </a:r>
            <a:endParaRPr kumimoji="0" lang="cs-CZ" sz="17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MŠMT: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10"/>
              </a:rPr>
              <a:t> </a:t>
            </a:r>
            <a:r>
              <a:rPr kumimoji="0" lang="cs-CZ" sz="17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10"/>
              </a:rPr>
              <a:t>http://www.msmt.cz/mezinarodni-vztahy/stipendia-programy-a-projekty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VISEGRAD FUND</a:t>
            </a: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11"/>
              </a:rPr>
              <a:t>: </a:t>
            </a:r>
            <a:r>
              <a:rPr kumimoji="0" lang="cs-CZ" sz="17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11"/>
              </a:rPr>
              <a:t>http://visegradfund.org/home/</a:t>
            </a:r>
            <a:endParaRPr kumimoji="0" lang="cs-CZ" sz="17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lvl="0"/>
            <a:r>
              <a:rPr lang="cs-CZ" sz="17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Joint </a:t>
            </a:r>
            <a:r>
              <a:rPr lang="cs-CZ" sz="1700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Research</a:t>
            </a:r>
            <a:r>
              <a:rPr lang="cs-CZ" sz="17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Centre: </a:t>
            </a:r>
            <a:r>
              <a:rPr lang="cs-CZ" sz="1700" u="sng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  <a:hlinkClick r:id="rId12"/>
              </a:rPr>
              <a:t>http</a:t>
            </a:r>
            <a:r>
              <a:rPr lang="cs-CZ" sz="1700" u="sng" dirty="0">
                <a:solidFill>
                  <a:prstClr val="black"/>
                </a:solidFill>
                <a:latin typeface="Calibri"/>
                <a:ea typeface="Calibri"/>
                <a:cs typeface="Times New Roman"/>
                <a:hlinkClick r:id="rId12"/>
              </a:rPr>
              <a:t>://recruitment.jrc.ec.europa.eu/?</a:t>
            </a:r>
            <a:r>
              <a:rPr lang="cs-CZ" sz="1700" u="sng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  <a:hlinkClick r:id="rId12"/>
              </a:rPr>
              <a:t>type=TR</a:t>
            </a:r>
            <a:endParaRPr lang="cs-CZ" sz="1700" u="sng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700" b="0" i="0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7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6044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3799</TotalTime>
  <Words>717</Words>
  <Application>Microsoft Office PowerPoint</Application>
  <PresentationFormat>Předvádění na obrazovce (4:3)</PresentationFormat>
  <Paragraphs>120</Paragraphs>
  <Slides>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ERASMUS+ pro Ph.D. studenty</vt:lpstr>
      <vt:lpstr>ERASMUS+ Praktická stáž</vt:lpstr>
      <vt:lpstr>ERASMUS+ Praktická stáž: Formuláře</vt:lpstr>
      <vt:lpstr>Stáže a stipendia - další programy a možnosti I</vt:lpstr>
      <vt:lpstr>Stáže a stipendia - další programy a možnosti II</vt:lpstr>
      <vt:lpstr>Stáže a stipendia - další programy a možnosti III</vt:lpstr>
      <vt:lpstr>Stáže a stipendia – důležité odkazy</vt:lpstr>
    </vt:vector>
  </TitlesOfParts>
  <Company>VSCHT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mezinárodním systémem podpory vědců</dc:title>
  <dc:creator>Stepankova Hana</dc:creator>
  <cp:lastModifiedBy>Stepankova Hana</cp:lastModifiedBy>
  <cp:revision>248</cp:revision>
  <cp:lastPrinted>2018-04-26T06:19:19Z</cp:lastPrinted>
  <dcterms:created xsi:type="dcterms:W3CDTF">2016-03-08T10:01:57Z</dcterms:created>
  <dcterms:modified xsi:type="dcterms:W3CDTF">2018-04-27T11:52:36Z</dcterms:modified>
</cp:coreProperties>
</file>