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media/image33.jpg" ContentType="image/jpg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96" r:id="rId1"/>
  </p:sldMasterIdLst>
  <p:notesMasterIdLst>
    <p:notesMasterId r:id="rId52"/>
  </p:notesMasterIdLst>
  <p:handoutMasterIdLst>
    <p:handoutMasterId r:id="rId53"/>
  </p:handoutMasterIdLst>
  <p:sldIdLst>
    <p:sldId id="417" r:id="rId2"/>
    <p:sldId id="418" r:id="rId3"/>
    <p:sldId id="419" r:id="rId4"/>
    <p:sldId id="420" r:id="rId5"/>
    <p:sldId id="365" r:id="rId6"/>
    <p:sldId id="295" r:id="rId7"/>
    <p:sldId id="328" r:id="rId8"/>
    <p:sldId id="351" r:id="rId9"/>
    <p:sldId id="301" r:id="rId10"/>
    <p:sldId id="304" r:id="rId11"/>
    <p:sldId id="352" r:id="rId12"/>
    <p:sldId id="379" r:id="rId13"/>
    <p:sldId id="298" r:id="rId14"/>
    <p:sldId id="432" r:id="rId15"/>
    <p:sldId id="433" r:id="rId16"/>
    <p:sldId id="303" r:id="rId17"/>
    <p:sldId id="395" r:id="rId18"/>
    <p:sldId id="399" r:id="rId19"/>
    <p:sldId id="400" r:id="rId20"/>
    <p:sldId id="423" r:id="rId21"/>
    <p:sldId id="414" r:id="rId22"/>
    <p:sldId id="403" r:id="rId23"/>
    <p:sldId id="404" r:id="rId24"/>
    <p:sldId id="412" r:id="rId25"/>
    <p:sldId id="415" r:id="rId26"/>
    <p:sldId id="426" r:id="rId27"/>
    <p:sldId id="421" r:id="rId28"/>
    <p:sldId id="376" r:id="rId29"/>
    <p:sldId id="269" r:id="rId30"/>
    <p:sldId id="396" r:id="rId31"/>
    <p:sldId id="271" r:id="rId32"/>
    <p:sldId id="277" r:id="rId33"/>
    <p:sldId id="427" r:id="rId34"/>
    <p:sldId id="428" r:id="rId35"/>
    <p:sldId id="305" r:id="rId36"/>
    <p:sldId id="270" r:id="rId37"/>
    <p:sldId id="431" r:id="rId38"/>
    <p:sldId id="434" r:id="rId39"/>
    <p:sldId id="435" r:id="rId40"/>
    <p:sldId id="422" r:id="rId41"/>
    <p:sldId id="405" r:id="rId42"/>
    <p:sldId id="398" r:id="rId43"/>
    <p:sldId id="406" r:id="rId44"/>
    <p:sldId id="391" r:id="rId45"/>
    <p:sldId id="393" r:id="rId46"/>
    <p:sldId id="407" r:id="rId47"/>
    <p:sldId id="408" r:id="rId48"/>
    <p:sldId id="409" r:id="rId49"/>
    <p:sldId id="410" r:id="rId50"/>
    <p:sldId id="411" r:id="rId51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yl Středně sytá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Střední styl 2 – zvýraznění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A107856-5554-42FB-B03E-39F5DBC370BA}" styleName="Střední styl 4 – zvýraznění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793" autoAdjust="0"/>
    <p:restoredTop sz="94629" autoAdjust="0"/>
  </p:normalViewPr>
  <p:slideViewPr>
    <p:cSldViewPr>
      <p:cViewPr>
        <p:scale>
          <a:sx n="70" d="100"/>
          <a:sy n="70" d="100"/>
        </p:scale>
        <p:origin x="-2892" y="-9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0008"/>
    </p:cViewPr>
  </p:outlineViewPr>
  <p:notesTextViewPr>
    <p:cViewPr>
      <p:scale>
        <a:sx n="75" d="100"/>
        <a:sy n="7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image" Target="../media/image26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image" Target="../media/image2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733D3A-AAA0-47B3-83A1-108FAD945071}" type="datetimeFigureOut">
              <a:rPr lang="cs-CZ" smtClean="0"/>
              <a:t>26.4.2018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7153BD-1A26-4013-A7C9-ED8BFF35E2E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4513740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BD1C3E-D215-4338-AF1C-BEAB326E076E}" type="datetimeFigureOut">
              <a:rPr lang="cs-CZ" smtClean="0"/>
              <a:t>26.4.2018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43D749-8DDF-42FE-BAB6-87C7CA6FD41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2959295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43D749-8DDF-42FE-BAB6-87C7CA6FD417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751927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43D749-8DDF-42FE-BAB6-87C7CA6FD417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203644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43D749-8DDF-42FE-BAB6-87C7CA6FD417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944889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43D749-8DDF-42FE-BAB6-87C7CA6FD417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402945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43D749-8DDF-42FE-BAB6-87C7CA6FD417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227058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43D749-8DDF-42FE-BAB6-87C7CA6FD417}" type="slidenum">
              <a:rPr lang="cs-CZ" smtClean="0"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3384830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43D749-8DDF-42FE-BAB6-87C7CA6FD417}" type="slidenum">
              <a:rPr lang="cs-CZ" smtClean="0"/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053231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43D749-8DDF-42FE-BAB6-87C7CA6FD417}" type="slidenum">
              <a:rPr lang="cs-CZ" smtClean="0"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6701273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43D749-8DDF-42FE-BAB6-87C7CA6FD417}" type="slidenum">
              <a:rPr lang="cs-CZ" smtClean="0"/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7232725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43D749-8DDF-42FE-BAB6-87C7CA6FD417}" type="slidenum">
              <a:rPr lang="cs-CZ" smtClean="0"/>
              <a:t>28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151121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43D749-8DDF-42FE-BAB6-87C7CA6FD417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8713084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43D749-8DDF-42FE-BAB6-87C7CA6FD417}" type="slidenum">
              <a:rPr lang="cs-CZ" smtClean="0"/>
              <a:t>29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027628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43D749-8DDF-42FE-BAB6-87C7CA6FD417}" type="slidenum">
              <a:rPr lang="cs-CZ" smtClean="0"/>
              <a:t>30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4031684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43D749-8DDF-42FE-BAB6-87C7CA6FD417}" type="slidenum">
              <a:rPr lang="cs-CZ" smtClean="0"/>
              <a:t>31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0825244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43D749-8DDF-42FE-BAB6-87C7CA6FD417}" type="slidenum">
              <a:rPr lang="cs-CZ" smtClean="0"/>
              <a:t>32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4428574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43D749-8DDF-42FE-BAB6-87C7CA6FD417}" type="slidenum">
              <a:rPr lang="cs-CZ" smtClean="0"/>
              <a:t>35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4365956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43D749-8DDF-42FE-BAB6-87C7CA6FD417}" type="slidenum">
              <a:rPr lang="cs-CZ" smtClean="0"/>
              <a:t>36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7804457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43D749-8DDF-42FE-BAB6-87C7CA6FD417}" type="slidenum">
              <a:rPr lang="cs-CZ" smtClean="0"/>
              <a:t>37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7804457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43D749-8DDF-42FE-BAB6-87C7CA6FD417}" type="slidenum">
              <a:rPr lang="cs-CZ" smtClean="0"/>
              <a:t>40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18627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43D749-8DDF-42FE-BAB6-87C7CA6FD417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5422700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43D749-8DDF-42FE-BAB6-87C7CA6FD417}" type="slidenum">
              <a:rPr lang="cs-CZ" smtClean="0"/>
              <a:t>41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2657831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43D749-8DDF-42FE-BAB6-87C7CA6FD417}" type="slidenum">
              <a:rPr lang="cs-CZ" smtClean="0"/>
              <a:t>42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7752590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43D749-8DDF-42FE-BAB6-87C7CA6FD417}" type="slidenum">
              <a:rPr lang="cs-CZ" smtClean="0"/>
              <a:t>43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5700040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43D749-8DDF-42FE-BAB6-87C7CA6FD417}" type="slidenum">
              <a:rPr lang="cs-CZ" smtClean="0"/>
              <a:t>44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9890735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43D749-8DDF-42FE-BAB6-87C7CA6FD417}" type="slidenum">
              <a:rPr lang="cs-CZ" smtClean="0"/>
              <a:t>45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6073693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43D749-8DDF-42FE-BAB6-87C7CA6FD417}" type="slidenum">
              <a:rPr lang="cs-CZ" smtClean="0"/>
              <a:t>46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4816439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43D749-8DDF-42FE-BAB6-87C7CA6FD417}" type="slidenum">
              <a:rPr lang="cs-CZ" smtClean="0"/>
              <a:t>47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9649823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43D749-8DDF-42FE-BAB6-87C7CA6FD417}" type="slidenum">
              <a:rPr lang="cs-CZ" smtClean="0"/>
              <a:t>48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6302638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43D749-8DDF-42FE-BAB6-87C7CA6FD417}" type="slidenum">
              <a:rPr lang="cs-CZ" smtClean="0"/>
              <a:t>49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7869260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43D749-8DDF-42FE-BAB6-87C7CA6FD417}" type="slidenum">
              <a:rPr lang="cs-CZ" smtClean="0"/>
              <a:t>50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123956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43D749-8DDF-42FE-BAB6-87C7CA6FD417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12174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43D749-8DDF-42FE-BAB6-87C7CA6FD417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467688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43D749-8DDF-42FE-BAB6-87C7CA6FD417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627100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E2E9E7-4C34-44F7-B854-DBC1092BFA9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3944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43D749-8DDF-42FE-BAB6-87C7CA6FD417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944889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43D749-8DDF-42FE-BAB6-87C7CA6FD417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203644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bdélník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Obdélník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Obdélník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Obdélník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Obdélník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cs-CZ" smtClean="0"/>
              <a:t>Kliknutím lze upravit styl předlohy.</a:t>
            </a:r>
            <a:endParaRPr kumimoji="0" lang="en-US"/>
          </a:p>
        </p:txBody>
      </p:sp>
      <p:sp>
        <p:nvSpPr>
          <p:cNvPr id="28" name="Zástupný symbol pro datum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D978D-5DD8-4212-8EAD-AE047C3846C5}" type="datetime1">
              <a:rPr lang="cs-CZ" smtClean="0"/>
              <a:t>26.4.2018</a:t>
            </a:fld>
            <a:endParaRPr lang="cs-CZ"/>
          </a:p>
        </p:txBody>
      </p:sp>
      <p:sp>
        <p:nvSpPr>
          <p:cNvPr id="17" name="Zástupný symbol pro zápatí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Přímá spojnice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Obdélník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Ovál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Ovál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Zástupný symbol pro číslo snímku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CF64766C-44F9-412C-8564-9A1E1BED6601}" type="slidenum">
              <a:rPr lang="cs-CZ" smtClean="0"/>
              <a:t>‹#›</a:t>
            </a:fld>
            <a:endParaRPr lang="cs-CZ"/>
          </a:p>
        </p:txBody>
      </p:sp>
      <p:sp>
        <p:nvSpPr>
          <p:cNvPr id="8" name="Nadpis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DEE52-69D7-41BA-8176-42FFFB7E79D3}" type="datetime1">
              <a:rPr lang="cs-CZ" smtClean="0"/>
              <a:t>26.4.2018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4766C-44F9-412C-8564-9A1E1BED6601}" type="slidenum">
              <a:rPr lang="cs-CZ" smtClean="0"/>
              <a:t>‹#›</a:t>
            </a:fld>
            <a:endParaRPr lang="cs-CZ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Obdélník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Obdélník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Obdélník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Obdélník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Obdélník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Přímá spojnice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Ovál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ál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CF64766C-44F9-412C-8564-9A1E1BED6601}" type="slidenum">
              <a:rPr lang="cs-CZ" smtClean="0"/>
              <a:t>‹#›</a:t>
            </a:fld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505F3-24AC-4FFD-BBC6-65CE4FB94313}" type="datetime1">
              <a:rPr lang="cs-CZ" smtClean="0"/>
              <a:t>26.4.2018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chemeClr val="tx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87704" y="1142928"/>
            <a:ext cx="3656648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59" y="1577340"/>
            <a:ext cx="3977640" cy="4154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4/26/2018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435542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7C442-88E7-4F78-BC53-0659244B90BF}" type="datetime1">
              <a:rPr lang="cs-CZ" smtClean="0"/>
              <a:t>26.4.2018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CF64766C-44F9-412C-8564-9A1E1BED6601}" type="slidenum">
              <a:rPr lang="cs-CZ" smtClean="0"/>
              <a:t>‹#›</a:t>
            </a:fld>
            <a:endParaRPr lang="cs-CZ"/>
          </a:p>
        </p:txBody>
      </p:sp>
      <p:sp>
        <p:nvSpPr>
          <p:cNvPr id="8" name="Zástupný symbol pro obsah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délník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Obdélník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Obdélník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Obdélník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Obdélník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Obdélník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13" name="Obdélník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Obdélník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3B098-6F14-4484-BD98-916A682074FB}" type="datetime1">
              <a:rPr lang="cs-CZ" smtClean="0"/>
              <a:t>26.4.2018</a:t>
            </a:fld>
            <a:endParaRPr lang="cs-CZ"/>
          </a:p>
        </p:txBody>
      </p:sp>
      <p:sp>
        <p:nvSpPr>
          <p:cNvPr id="8" name="Přímá spojnice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Ovál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ál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CF64766C-44F9-412C-8564-9A1E1BED6601}" type="slidenum">
              <a:rPr lang="cs-CZ" smtClean="0"/>
              <a:t>‹#›</a:t>
            </a:fld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DF0E9458-9BBE-4402-95F5-E27EF4185405}" type="datetime1">
              <a:rPr lang="cs-CZ" smtClean="0"/>
              <a:t>26.4.2018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4766C-44F9-412C-8564-9A1E1BED6601}" type="slidenum">
              <a:rPr lang="cs-CZ" smtClean="0"/>
              <a:t>‹#›</a:t>
            </a:fld>
            <a:endParaRPr lang="cs-CZ"/>
          </a:p>
        </p:txBody>
      </p:sp>
      <p:sp>
        <p:nvSpPr>
          <p:cNvPr id="8" name="Přímá spojnice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Zástupný symbol pro obsah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12" name="Zástupný symbol pro obsah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ovnání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římá spojnice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Obdélník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Obdélník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Obdélník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Obdélník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Obdélník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Obdélník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37B81-F8E8-4E50-AAFF-107ED5A27910}" type="datetime1">
              <a:rPr lang="cs-CZ" smtClean="0"/>
              <a:t>26.4.2018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cs-CZ"/>
          </a:p>
        </p:txBody>
      </p:sp>
      <p:sp>
        <p:nvSpPr>
          <p:cNvPr id="15" name="Přímá spojnice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Obdélník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Zástupný symbol pro obsah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26" name="Zástupný symbol pro obsah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25" name="Ovál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Ovál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CF64766C-44F9-412C-8564-9A1E1BED6601}" type="slidenum">
              <a:rPr lang="cs-CZ" smtClean="0"/>
              <a:t>‹#›</a:t>
            </a:fld>
            <a:endParaRPr lang="cs-CZ"/>
          </a:p>
        </p:txBody>
      </p:sp>
      <p:sp>
        <p:nvSpPr>
          <p:cNvPr id="23" name="Nadpis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75BD9-BEEC-458C-98F3-44188C049F8E}" type="datetime1">
              <a:rPr lang="cs-CZ" smtClean="0"/>
              <a:t>26.4.2018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CF64766C-44F9-412C-8564-9A1E1BED6601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Obdélník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Obdélník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Obdélník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Obdélník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Obdélník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6B52A-4637-4BDF-BEDD-6BC38AA07B63}" type="datetime1">
              <a:rPr lang="cs-CZ" smtClean="0"/>
              <a:t>26.4.2018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CF64766C-44F9-412C-8564-9A1E1BED6601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bdélník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Obdélník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Obdélník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Obdélník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Obdélník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Obdélník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8" name="Obdélník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Přímá spojnice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Zástupný symbol pro obsah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10" name="Ovál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ál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CF64766C-44F9-412C-8564-9A1E1BED6601}" type="slidenum">
              <a:rPr lang="cs-CZ" smtClean="0"/>
              <a:t>‹#›</a:t>
            </a:fld>
            <a:endParaRPr lang="cs-CZ"/>
          </a:p>
        </p:txBody>
      </p:sp>
      <p:sp>
        <p:nvSpPr>
          <p:cNvPr id="21" name="Obdélník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BD8A8-F168-4B26-AF0A-A5723EA9DB71}" type="datetime1">
              <a:rPr lang="cs-CZ" smtClean="0"/>
              <a:t>26.4.2018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cs-CZ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římá spojnice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Obdélník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Obdélník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Obdélník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Obdélník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Obdélník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Obdélník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bdélník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Ovál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Ovál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CF64766C-44F9-412C-8564-9A1E1BED6601}" type="slidenum">
              <a:rPr lang="cs-CZ" smtClean="0"/>
              <a:t>‹#›</a:t>
            </a:fld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cs-CZ" smtClean="0"/>
              <a:t>Kliknutím na ikonu přidáte obrázek.</a:t>
            </a:r>
            <a:endParaRPr kumimoji="0" lang="en-US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22" name="Obdélník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EFE0AAA0-D1ED-43B3-BB52-FA10BFABDF9F}" type="datetime1">
              <a:rPr lang="cs-CZ" smtClean="0"/>
              <a:t>26.4.2018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délník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Obdélník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Obdélník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Obdélník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Obdélník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Zástupný symbol pro datum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C891D414-C886-4E0B-8B5C-9DD66DFC3A47}" type="datetime1">
              <a:rPr lang="cs-CZ" smtClean="0"/>
              <a:t>26.4.2018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8" name="Obdélník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Přímá spojnice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Ovál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ál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Zástupný symbol pro číslo snímku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CF64766C-44F9-412C-8564-9A1E1BED6601}" type="slidenum">
              <a:rPr lang="cs-CZ" smtClean="0"/>
              <a:t>‹#›</a:t>
            </a:fld>
            <a:endParaRPr lang="cs-CZ"/>
          </a:p>
        </p:txBody>
      </p:sp>
      <p:sp>
        <p:nvSpPr>
          <p:cNvPr id="22" name="Zástupný symbol pro nadpis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13" name="Zástupný symbol pro text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  <a:p>
            <a:pPr lvl="1" eaLnBrk="1" latinLnBrk="0" hangingPunct="1"/>
            <a:r>
              <a:rPr kumimoji="0" lang="cs-CZ" smtClean="0"/>
              <a:t>Druhá úroveň</a:t>
            </a:r>
          </a:p>
          <a:p>
            <a:pPr lvl="2" eaLnBrk="1" latinLnBrk="0" hangingPunct="1"/>
            <a:r>
              <a:rPr kumimoji="0" lang="cs-CZ" smtClean="0"/>
              <a:t>Třetí úroveň</a:t>
            </a:r>
          </a:p>
          <a:p>
            <a:pPr lvl="3" eaLnBrk="1" latinLnBrk="0" hangingPunct="1"/>
            <a:r>
              <a:rPr kumimoji="0" lang="cs-CZ" smtClean="0"/>
              <a:t>Čtvrtá úroveň</a:t>
            </a:r>
          </a:p>
          <a:p>
            <a:pPr lvl="4" eaLnBrk="1" latinLnBrk="0" hangingPunct="1"/>
            <a:r>
              <a:rPr kumimoji="0" lang="cs-CZ" smtClean="0"/>
              <a:t>Pátá úroveň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p:hf hdr="0" ftr="0" dt="0"/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ec.europa.eu/research/mariecurieactions/apply-now/jobs-for-you/index_en.htm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euraxess.ec.europa.eu/jobs/search/field_is_eu_founded/h2020-marie-sk%C5%82odowska-curie-actions-cofund-868" TargetMode="External"/><Relationship Id="rId4" Type="http://schemas.openxmlformats.org/officeDocument/2006/relationships/hyperlink" Target="http://cordis.europa.eu/home_en.html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hyperlink" Target="http://ec.europa.eu/research/mariecurieactions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uraxess.cz/cs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hyperlink" Target="https://euraxess.ec.europa.eu/jobs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ec.europa.eu/research/infrastructures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ec.europa.eu/research/participants/portal/desktop/en/home.html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://ec.europa.eu/research/participants/data/ref/h2020/other/guides_for_applicants/h2020-guide-appl-msca-if_en.pdf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s://genderedinnovations.stanford.edu/" TargetMode="External"/><Relationship Id="rId13" Type="http://schemas.openxmlformats.org/officeDocument/2006/relationships/image" Target="../media/image21.jpeg"/><Relationship Id="rId3" Type="http://schemas.openxmlformats.org/officeDocument/2006/relationships/hyperlink" Target="https://gro.vscht.cz/" TargetMode="External"/><Relationship Id="rId7" Type="http://schemas.openxmlformats.org/officeDocument/2006/relationships/hyperlink" Target="http://www.nkc.cz/" TargetMode="External"/><Relationship Id="rId12" Type="http://schemas.openxmlformats.org/officeDocument/2006/relationships/hyperlink" Target="http://intranet.vscht.cz/images/0!0/uzel/0017753/Cena%20JH%20-%20logo%20RGB.jpg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enderaveda.cz/" TargetMode="External"/><Relationship Id="rId11" Type="http://schemas.openxmlformats.org/officeDocument/2006/relationships/image" Target="../media/image20.jpeg"/><Relationship Id="rId5" Type="http://schemas.openxmlformats.org/officeDocument/2006/relationships/hyperlink" Target="http://ec.europa.eu/research/science-society/document_library/pdf_06/gendered_innovations.pdf" TargetMode="External"/><Relationship Id="rId10" Type="http://schemas.openxmlformats.org/officeDocument/2006/relationships/image" Target="../media/image19.png"/><Relationship Id="rId4" Type="http://schemas.openxmlformats.org/officeDocument/2006/relationships/hyperlink" Target="http://intranet.vscht.cz/vav/gender/hamackova" TargetMode="External"/><Relationship Id="rId9" Type="http://schemas.openxmlformats.org/officeDocument/2006/relationships/image" Target="../media/image18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ec.europa.eu/research/soe/index.cfm?pg=opportunities_msca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e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7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26.emf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emf"/><Relationship Id="rId3" Type="http://schemas.openxmlformats.org/officeDocument/2006/relationships/oleObject" Target="../embeddings/oleObject4.bin"/><Relationship Id="rId7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0.e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29.emf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hyperlink" Target="http://www.h2020.cz/cs/publikace" TargetMode="External"/><Relationship Id="rId3" Type="http://schemas.openxmlformats.org/officeDocument/2006/relationships/image" Target="../media/image32.png"/><Relationship Id="rId7" Type="http://schemas.openxmlformats.org/officeDocument/2006/relationships/hyperlink" Target="http://www.h2020.cz/cs/seznamy/vykladovy-slovnik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h2020.cz/" TargetMode="External"/><Relationship Id="rId5" Type="http://schemas.openxmlformats.org/officeDocument/2006/relationships/hyperlink" Target="http://cordis.europa.eu/home_en.html" TargetMode="External"/><Relationship Id="rId10" Type="http://schemas.openxmlformats.org/officeDocument/2006/relationships/hyperlink" Target="https://www.czelo.cz/cs" TargetMode="External"/><Relationship Id="rId4" Type="http://schemas.openxmlformats.org/officeDocument/2006/relationships/hyperlink" Target="http://ec.europa.eu/research/participants/portal/desktop/en/home.html" TargetMode="External"/><Relationship Id="rId9" Type="http://schemas.openxmlformats.org/officeDocument/2006/relationships/hyperlink" Target="http://www.h2020.cz/cs/seznamy/narodni-kontakty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nlupa.cz/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researchapp.vscht.cz/seminars/126-mezinarodni-projekty-a-moznosti-zahranicnich-stazi" TargetMode="Externa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mailto:karolina.friessova@vscht.cz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hyperlink" Target="mailto:marika.kurova@vscht.cz" TargetMode="External"/><Relationship Id="rId4" Type="http://schemas.openxmlformats.org/officeDocument/2006/relationships/hyperlink" Target="mailto:hana.%20stepankova@vscht.cz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://ec.europa.eu/programmes/horizon2020/en/area/partnerships-industry-and-member-states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2020.cz/" TargetMode="Externa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ec.europa.eu/research/mariecurieactions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51520" y="3063332"/>
            <a:ext cx="8784976" cy="3336776"/>
          </a:xfrm>
        </p:spPr>
        <p:txBody>
          <a:bodyPr>
            <a:normAutofit fontScale="85000" lnSpcReduction="10000"/>
          </a:bodyPr>
          <a:lstStyle/>
          <a:p>
            <a:endParaRPr lang="cs-CZ" dirty="0"/>
          </a:p>
          <a:p>
            <a:endParaRPr lang="cs-CZ" sz="2000" dirty="0" smtClean="0">
              <a:solidFill>
                <a:schemeClr val="tx1"/>
              </a:solidFill>
            </a:endParaRPr>
          </a:p>
          <a:p>
            <a:r>
              <a:rPr lang="cs-CZ" sz="2600" dirty="0" smtClean="0">
                <a:solidFill>
                  <a:schemeClr val="tx1"/>
                </a:solidFill>
              </a:rPr>
              <a:t>K. Friessová,  H. Štěpánková, M. Kůrová</a:t>
            </a:r>
          </a:p>
          <a:p>
            <a:r>
              <a:rPr lang="cs-CZ" sz="2600" dirty="0" smtClean="0">
                <a:solidFill>
                  <a:schemeClr val="tx1"/>
                </a:solidFill>
              </a:rPr>
              <a:t>Oddělení pro Vědu a výzkum</a:t>
            </a:r>
          </a:p>
          <a:p>
            <a:endParaRPr lang="cs-CZ" sz="2000" dirty="0">
              <a:solidFill>
                <a:schemeClr val="tx1"/>
              </a:solidFill>
            </a:endParaRPr>
          </a:p>
          <a:p>
            <a:endParaRPr lang="cs-CZ" sz="2000" dirty="0" smtClean="0">
              <a:solidFill>
                <a:schemeClr val="tx1"/>
              </a:solidFill>
            </a:endParaRPr>
          </a:p>
          <a:p>
            <a:endParaRPr lang="cs-CZ" sz="2000" dirty="0" smtClean="0">
              <a:solidFill>
                <a:schemeClr val="tx1"/>
              </a:solidFill>
            </a:endParaRPr>
          </a:p>
          <a:p>
            <a:r>
              <a:rPr lang="cs-CZ" dirty="0" smtClean="0">
                <a:solidFill>
                  <a:schemeClr val="tx1"/>
                </a:solidFill>
              </a:rPr>
              <a:t>                                                  </a:t>
            </a:r>
          </a:p>
          <a:p>
            <a:endParaRPr lang="cs-CZ" dirty="0">
              <a:solidFill>
                <a:schemeClr val="tx1"/>
              </a:solidFill>
            </a:endParaRPr>
          </a:p>
          <a:p>
            <a:endParaRPr lang="cs-CZ" dirty="0" smtClean="0">
              <a:solidFill>
                <a:schemeClr val="tx1"/>
              </a:solidFill>
            </a:endParaRPr>
          </a:p>
          <a:p>
            <a:pPr algn="r"/>
            <a:r>
              <a:rPr lang="cs-CZ" dirty="0">
                <a:solidFill>
                  <a:schemeClr val="tx1"/>
                </a:solidFill>
              </a:rPr>
              <a:t> </a:t>
            </a:r>
            <a:r>
              <a:rPr lang="cs-CZ" dirty="0" smtClean="0">
                <a:solidFill>
                  <a:schemeClr val="tx1"/>
                </a:solidFill>
              </a:rPr>
              <a:t>                                                        </a:t>
            </a:r>
            <a:endParaRPr lang="cs-CZ" dirty="0">
              <a:solidFill>
                <a:schemeClr val="tx1"/>
              </a:solidFill>
            </a:endParaRPr>
          </a:p>
          <a:p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164232"/>
            <a:ext cx="7772400" cy="1752600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chemeClr val="tx1"/>
                </a:solidFill>
              </a:rPr>
              <a:t>Mezinárodní projekty a možnosti zahraničních stáží 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6054197"/>
            <a:ext cx="1345629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981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01752" y="332656"/>
            <a:ext cx="8534400" cy="758952"/>
          </a:xfrm>
        </p:spPr>
        <p:txBody>
          <a:bodyPr>
            <a:normAutofit fontScale="90000"/>
          </a:bodyPr>
          <a:lstStyle/>
          <a:p>
            <a:r>
              <a:rPr lang="cs-CZ" dirty="0" smtClean="0">
                <a:solidFill>
                  <a:schemeClr val="tx1"/>
                </a:solidFill>
              </a:rPr>
              <a:t>MSCA – mezinárodní a mezisektorové  pobyty </a:t>
            </a:r>
            <a:r>
              <a:rPr lang="cs-CZ" sz="2700" dirty="0" smtClean="0">
                <a:solidFill>
                  <a:schemeClr val="tx1"/>
                </a:solidFill>
              </a:rPr>
              <a:t>(</a:t>
            </a:r>
            <a:r>
              <a:rPr lang="cs-CZ" sz="2700" dirty="0" err="1" smtClean="0">
                <a:solidFill>
                  <a:schemeClr val="tx1"/>
                </a:solidFill>
              </a:rPr>
              <a:t>Research</a:t>
            </a:r>
            <a:r>
              <a:rPr lang="cs-CZ" sz="2700" dirty="0" smtClean="0">
                <a:solidFill>
                  <a:schemeClr val="tx1"/>
                </a:solidFill>
              </a:rPr>
              <a:t> </a:t>
            </a:r>
            <a:r>
              <a:rPr lang="en-US" sz="2700" dirty="0" smtClean="0">
                <a:solidFill>
                  <a:schemeClr val="tx1"/>
                </a:solidFill>
              </a:rPr>
              <a:t>&amp;</a:t>
            </a:r>
            <a:r>
              <a:rPr lang="cs-CZ" sz="2700" dirty="0" smtClean="0">
                <a:solidFill>
                  <a:schemeClr val="tx1"/>
                </a:solidFill>
              </a:rPr>
              <a:t> </a:t>
            </a:r>
            <a:r>
              <a:rPr lang="en-US" sz="2700" dirty="0" smtClean="0">
                <a:solidFill>
                  <a:schemeClr val="tx1"/>
                </a:solidFill>
              </a:rPr>
              <a:t>Innovation Staff Exchange – RISE</a:t>
            </a:r>
            <a:r>
              <a:rPr lang="cs-CZ" sz="2700" dirty="0" smtClean="0">
                <a:solidFill>
                  <a:schemeClr val="tx1"/>
                </a:solidFill>
              </a:rPr>
              <a:t>)</a:t>
            </a:r>
            <a:endParaRPr lang="cs-CZ" sz="2700" dirty="0">
              <a:solidFill>
                <a:schemeClr val="tx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301752" y="1881336"/>
            <a:ext cx="8503920" cy="4572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600" dirty="0"/>
              <a:t>Krátkodobé stáže pro výzkumníky a ostatní </a:t>
            </a:r>
            <a:r>
              <a:rPr lang="cs-CZ" sz="2600" dirty="0" smtClean="0"/>
              <a:t>zaměstnance</a:t>
            </a:r>
          </a:p>
          <a:p>
            <a:pPr marL="0" indent="0">
              <a:buNone/>
            </a:pPr>
            <a:r>
              <a:rPr lang="cs-CZ" sz="2600" dirty="0" smtClean="0"/>
              <a:t>(o projekty RISE žádá školitel)</a:t>
            </a:r>
          </a:p>
          <a:p>
            <a:pPr marL="0" indent="0">
              <a:buNone/>
            </a:pPr>
            <a:endParaRPr lang="cs-CZ" sz="2600" dirty="0" smtClean="0"/>
          </a:p>
          <a:p>
            <a:r>
              <a:rPr lang="cs-CZ" sz="2400" dirty="0"/>
              <a:t> výměna pracovníků v rámci společného projektu</a:t>
            </a:r>
          </a:p>
          <a:p>
            <a:r>
              <a:rPr lang="cs-CZ" sz="2400" dirty="0"/>
              <a:t> výzkumníci </a:t>
            </a:r>
            <a:r>
              <a:rPr lang="cs-CZ" sz="2400" dirty="0" smtClean="0"/>
              <a:t>(ER i ESR), </a:t>
            </a:r>
            <a:r>
              <a:rPr lang="cs-CZ" sz="2400" dirty="0" err="1" smtClean="0"/>
              <a:t>admin</a:t>
            </a:r>
            <a:r>
              <a:rPr lang="cs-CZ" sz="2400" dirty="0" smtClean="0"/>
              <a:t>. a techničtí pracovníci</a:t>
            </a:r>
          </a:p>
          <a:p>
            <a:r>
              <a:rPr lang="cs-CZ" sz="2400" dirty="0" smtClean="0"/>
              <a:t> délka výměny: 1-12 měsíců</a:t>
            </a:r>
          </a:p>
          <a:p>
            <a:r>
              <a:rPr lang="cs-CZ" sz="2400" dirty="0"/>
              <a:t> </a:t>
            </a:r>
            <a:r>
              <a:rPr lang="cs-CZ" sz="2400" dirty="0" smtClean="0"/>
              <a:t>je třeba zapojit minimálně 3 instituce</a:t>
            </a:r>
          </a:p>
          <a:p>
            <a:r>
              <a:rPr lang="cs-CZ" sz="2400" dirty="0" smtClean="0"/>
              <a:t>Spolupráce s partnery z třetích zemí (mimo Evropu) nebo mezi akademickým a neakademickým sektorem (podnik) </a:t>
            </a:r>
          </a:p>
          <a:p>
            <a:pPr marL="0" indent="0">
              <a:buNone/>
            </a:pPr>
            <a:r>
              <a:rPr lang="cs-CZ" sz="1700" dirty="0" smtClean="0"/>
              <a:t>	</a:t>
            </a:r>
            <a:endParaRPr lang="cs-CZ" sz="1700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4766C-44F9-412C-8564-9A1E1BED6601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92660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293784"/>
            <a:ext cx="8784976" cy="758952"/>
          </a:xfrm>
        </p:spPr>
        <p:txBody>
          <a:bodyPr>
            <a:normAutofit fontScale="90000"/>
          </a:bodyPr>
          <a:lstStyle/>
          <a:p>
            <a:r>
              <a:rPr lang="cs-CZ" b="1" dirty="0" smtClean="0">
                <a:solidFill>
                  <a:schemeClr val="tx1"/>
                </a:solidFill>
              </a:rPr>
              <a:t>MSCA-COFUND – </a:t>
            </a:r>
            <a:r>
              <a:rPr lang="cs-CZ" dirty="0" smtClean="0">
                <a:solidFill>
                  <a:schemeClr val="tx1"/>
                </a:solidFill>
              </a:rPr>
              <a:t>PhD a </a:t>
            </a:r>
            <a:r>
              <a:rPr lang="cs-CZ" dirty="0" err="1" smtClean="0">
                <a:solidFill>
                  <a:schemeClr val="tx1"/>
                </a:solidFill>
              </a:rPr>
              <a:t>postdoc</a:t>
            </a:r>
            <a:r>
              <a:rPr lang="cs-CZ" dirty="0" smtClean="0">
                <a:solidFill>
                  <a:schemeClr val="tx1"/>
                </a:solidFill>
              </a:rPr>
              <a:t> pozice</a:t>
            </a:r>
            <a:br>
              <a:rPr lang="cs-CZ" dirty="0" smtClean="0">
                <a:solidFill>
                  <a:schemeClr val="tx1"/>
                </a:solidFill>
              </a:rPr>
            </a:br>
            <a:r>
              <a:rPr lang="cs-CZ" sz="2700" dirty="0" smtClean="0">
                <a:solidFill>
                  <a:schemeClr val="tx1"/>
                </a:solidFill>
              </a:rPr>
              <a:t>Horizon </a:t>
            </a:r>
            <a:r>
              <a:rPr lang="cs-CZ" sz="2700" dirty="0">
                <a:solidFill>
                  <a:schemeClr val="tx1"/>
                </a:solidFill>
              </a:rPr>
              <a:t>2020, Marie </a:t>
            </a:r>
            <a:r>
              <a:rPr lang="cs-CZ" sz="2700" dirty="0" err="1">
                <a:solidFill>
                  <a:schemeClr val="tx1"/>
                </a:solidFill>
              </a:rPr>
              <a:t>Skłodowska</a:t>
            </a:r>
            <a:r>
              <a:rPr lang="cs-CZ" sz="2700" dirty="0">
                <a:solidFill>
                  <a:schemeClr val="tx1"/>
                </a:solidFill>
              </a:rPr>
              <a:t>-Curie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sz="2400" b="1" dirty="0" smtClean="0"/>
              <a:t>Spolufinancování</a:t>
            </a:r>
            <a:r>
              <a:rPr lang="cs-CZ" sz="2400" dirty="0" smtClean="0"/>
              <a:t> </a:t>
            </a:r>
            <a:r>
              <a:rPr lang="cs-CZ" sz="2400" dirty="0"/>
              <a:t>regionálních, národních a mezinárodních programů pro financování vědecko-výzkumných pobytů vč. doktorských studijních </a:t>
            </a:r>
            <a:r>
              <a:rPr lang="cs-CZ" sz="2400" dirty="0" smtClean="0"/>
              <a:t>programů</a:t>
            </a:r>
          </a:p>
          <a:p>
            <a:r>
              <a:rPr lang="cs-CZ" sz="1800" dirty="0" smtClean="0">
                <a:hlinkClick r:id="rId3"/>
              </a:rPr>
              <a:t>http</a:t>
            </a:r>
            <a:r>
              <a:rPr lang="cs-CZ" sz="1800" dirty="0">
                <a:hlinkClick r:id="rId3"/>
              </a:rPr>
              <a:t>://ec.europa.eu/research/mariecurieactions/apply-now/jobs-for-you/index_en.htm</a:t>
            </a:r>
            <a:endParaRPr lang="cs-CZ" sz="1800" dirty="0"/>
          </a:p>
          <a:p>
            <a:r>
              <a:rPr lang="cs-CZ" sz="2400" dirty="0" smtClean="0"/>
              <a:t>CORDIS </a:t>
            </a:r>
            <a:r>
              <a:rPr lang="cs-CZ" sz="2400" dirty="0"/>
              <a:t>– přehled řešených projektů</a:t>
            </a:r>
          </a:p>
          <a:p>
            <a:pPr marL="0" indent="0">
              <a:buNone/>
            </a:pPr>
            <a:r>
              <a:rPr lang="cs-CZ" sz="1800" dirty="0">
                <a:hlinkClick r:id="rId4"/>
              </a:rPr>
              <a:t> </a:t>
            </a:r>
            <a:r>
              <a:rPr lang="cs-CZ" sz="1800" dirty="0" smtClean="0">
                <a:hlinkClick r:id="rId4"/>
              </a:rPr>
              <a:t>   http</a:t>
            </a:r>
            <a:r>
              <a:rPr lang="cs-CZ" sz="1800" dirty="0">
                <a:hlinkClick r:id="rId4"/>
              </a:rPr>
              <a:t>://</a:t>
            </a:r>
            <a:r>
              <a:rPr lang="cs-CZ" sz="1800" dirty="0" smtClean="0">
                <a:hlinkClick r:id="rId4"/>
              </a:rPr>
              <a:t>cordis.europa.eu/home_en.html</a:t>
            </a:r>
            <a:r>
              <a:rPr lang="cs-CZ" sz="1800" dirty="0" smtClean="0"/>
              <a:t> </a:t>
            </a:r>
            <a:r>
              <a:rPr lang="cs-CZ" sz="2400" dirty="0" smtClean="0"/>
              <a:t>(klíčová slova COFUND a MSCA)</a:t>
            </a:r>
          </a:p>
          <a:p>
            <a:pPr marL="0" indent="0">
              <a:buNone/>
            </a:pPr>
            <a:endParaRPr lang="cs-CZ" sz="2400" dirty="0"/>
          </a:p>
          <a:p>
            <a:pPr marL="0" indent="0">
              <a:buNone/>
            </a:pPr>
            <a:r>
              <a:rPr lang="cs-CZ" sz="2400" dirty="0"/>
              <a:t>Příklad</a:t>
            </a:r>
            <a:r>
              <a:rPr lang="cs-CZ" sz="2400" dirty="0" smtClean="0"/>
              <a:t>: </a:t>
            </a:r>
            <a:r>
              <a:rPr lang="cs-CZ" sz="2400" dirty="0" err="1"/>
              <a:t>Martí</a:t>
            </a:r>
            <a:r>
              <a:rPr lang="cs-CZ" sz="2400" dirty="0"/>
              <a:t> i </a:t>
            </a:r>
            <a:r>
              <a:rPr lang="cs-CZ" sz="2400" dirty="0" err="1"/>
              <a:t>Franquès</a:t>
            </a:r>
            <a:r>
              <a:rPr lang="cs-CZ" sz="2400" dirty="0"/>
              <a:t> COFUND </a:t>
            </a:r>
            <a:r>
              <a:rPr lang="cs-CZ" sz="2400" dirty="0" err="1"/>
              <a:t>Fellowships</a:t>
            </a:r>
            <a:r>
              <a:rPr lang="cs-CZ" sz="2400" dirty="0"/>
              <a:t> </a:t>
            </a:r>
            <a:r>
              <a:rPr lang="cs-CZ" sz="2400" dirty="0" err="1" smtClean="0"/>
              <a:t>Programme</a:t>
            </a:r>
            <a:r>
              <a:rPr lang="cs-CZ" sz="2400" dirty="0" smtClean="0"/>
              <a:t>, </a:t>
            </a:r>
            <a:r>
              <a:rPr lang="cs-CZ" sz="2400" dirty="0" err="1" smtClean="0"/>
              <a:t>Spain</a:t>
            </a:r>
            <a:endParaRPr lang="cs-CZ" sz="2400" dirty="0" smtClean="0"/>
          </a:p>
          <a:p>
            <a:pPr marL="0" indent="0">
              <a:buNone/>
            </a:pPr>
            <a:r>
              <a:rPr lang="cs-CZ" sz="2400" dirty="0" err="1" smtClean="0"/>
              <a:t>Deadline</a:t>
            </a:r>
            <a:r>
              <a:rPr lang="cs-CZ" sz="2400" dirty="0" smtClean="0"/>
              <a:t>: 20/5/2018</a:t>
            </a:r>
          </a:p>
          <a:p>
            <a:pPr marL="0" indent="0">
              <a:buNone/>
            </a:pPr>
            <a:r>
              <a:rPr lang="cs-CZ" sz="2400" dirty="0" err="1" smtClean="0"/>
              <a:t>Starting</a:t>
            </a:r>
            <a:r>
              <a:rPr lang="cs-CZ" sz="2400" dirty="0" smtClean="0"/>
              <a:t> </a:t>
            </a:r>
            <a:r>
              <a:rPr lang="cs-CZ" sz="2400" dirty="0" err="1" smtClean="0"/>
              <a:t>date</a:t>
            </a:r>
            <a:r>
              <a:rPr lang="cs-CZ" sz="2400" dirty="0" smtClean="0"/>
              <a:t>: 1/10/2018</a:t>
            </a:r>
          </a:p>
          <a:p>
            <a:pPr marL="0" indent="0">
              <a:buNone/>
            </a:pPr>
            <a:r>
              <a:rPr lang="cs-CZ" sz="1900" dirty="0">
                <a:hlinkClick r:id="rId5"/>
              </a:rPr>
              <a:t>https://</a:t>
            </a:r>
            <a:r>
              <a:rPr lang="cs-CZ" sz="1900" dirty="0" smtClean="0">
                <a:hlinkClick r:id="rId5"/>
              </a:rPr>
              <a:t>euraxess.ec.europa.eu/jobs/search/field_is_eu_founded/h2020-marie-sk%C5%82odowska-curie-actions-cofund-868</a:t>
            </a:r>
            <a:r>
              <a:rPr lang="cs-CZ" sz="1900" dirty="0" smtClean="0"/>
              <a:t> 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4766C-44F9-412C-8564-9A1E1BED6601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35811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40" t="10361" r="19402"/>
          <a:stretch/>
        </p:blipFill>
        <p:spPr bwMode="auto">
          <a:xfrm>
            <a:off x="251520" y="2276872"/>
            <a:ext cx="4400183" cy="35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228600"/>
            <a:ext cx="8806382" cy="758952"/>
          </a:xfrm>
        </p:spPr>
        <p:txBody>
          <a:bodyPr>
            <a:normAutofit/>
          </a:bodyPr>
          <a:lstStyle/>
          <a:p>
            <a:r>
              <a:rPr lang="cs-CZ" dirty="0" smtClean="0">
                <a:solidFill>
                  <a:schemeClr val="tx1"/>
                </a:solidFill>
              </a:rPr>
              <a:t>MSCA – nabídka pozic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sz="2400" dirty="0">
                <a:hlinkClick r:id="rId4"/>
              </a:rPr>
              <a:t>http://ec.europa.eu/research/mariecurieactions/</a:t>
            </a:r>
            <a:endParaRPr lang="en-US" sz="2400" dirty="0"/>
          </a:p>
          <a:p>
            <a:pPr marL="0" indent="0">
              <a:buNone/>
            </a:pPr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4766C-44F9-412C-8564-9A1E1BED6601}" type="slidenum">
              <a:rPr lang="cs-CZ" smtClean="0"/>
              <a:t>12</a:t>
            </a:fld>
            <a:endParaRPr lang="cs-CZ"/>
          </a:p>
        </p:txBody>
      </p:sp>
      <p:sp>
        <p:nvSpPr>
          <p:cNvPr id="4" name="Ovál 3"/>
          <p:cNvSpPr/>
          <p:nvPr/>
        </p:nvSpPr>
        <p:spPr>
          <a:xfrm>
            <a:off x="2771799" y="4797152"/>
            <a:ext cx="1764335" cy="576064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Přímá spojnice 5"/>
          <p:cNvCxnSpPr>
            <a:endCxn id="11" idx="3"/>
          </p:cNvCxnSpPr>
          <p:nvPr/>
        </p:nvCxnSpPr>
        <p:spPr>
          <a:xfrm flipV="1">
            <a:off x="4536135" y="4544064"/>
            <a:ext cx="910901" cy="5411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24" t="26649" r="5702" b="56868"/>
          <a:stretch/>
        </p:blipFill>
        <p:spPr bwMode="auto">
          <a:xfrm>
            <a:off x="5076056" y="3366120"/>
            <a:ext cx="3835021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vál 10"/>
          <p:cNvSpPr/>
          <p:nvPr/>
        </p:nvSpPr>
        <p:spPr>
          <a:xfrm>
            <a:off x="4812738" y="3068960"/>
            <a:ext cx="4331261" cy="1728192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574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228600"/>
            <a:ext cx="8806382" cy="758952"/>
          </a:xfrm>
        </p:spPr>
        <p:txBody>
          <a:bodyPr>
            <a:normAutofit/>
          </a:bodyPr>
          <a:lstStyle/>
          <a:p>
            <a:r>
              <a:rPr lang="cs-CZ" dirty="0" smtClean="0">
                <a:solidFill>
                  <a:schemeClr val="tx1"/>
                </a:solidFill>
              </a:rPr>
              <a:t>EURAXESS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sz="2400" dirty="0">
                <a:hlinkClick r:id="rId3"/>
              </a:rPr>
              <a:t>https://</a:t>
            </a:r>
            <a:r>
              <a:rPr lang="cs-CZ" sz="2400" dirty="0" smtClean="0">
                <a:hlinkClick r:id="rId3"/>
              </a:rPr>
              <a:t>www.euraxess.cz/cs</a:t>
            </a:r>
            <a:endParaRPr lang="cs-CZ" sz="2400" dirty="0" smtClean="0"/>
          </a:p>
          <a:p>
            <a:pPr marL="0" indent="0">
              <a:buNone/>
            </a:pPr>
            <a:r>
              <a:rPr lang="cs-CZ" sz="2400" dirty="0" smtClean="0">
                <a:hlinkClick r:id="rId4"/>
              </a:rPr>
              <a:t>https</a:t>
            </a:r>
            <a:r>
              <a:rPr lang="cs-CZ" sz="2400" dirty="0">
                <a:hlinkClick r:id="rId4"/>
              </a:rPr>
              <a:t>://</a:t>
            </a:r>
            <a:r>
              <a:rPr lang="cs-CZ" sz="2400" dirty="0" smtClean="0">
                <a:hlinkClick r:id="rId4"/>
              </a:rPr>
              <a:t>euraxess.ec.europa.eu/jobs</a:t>
            </a:r>
            <a:endParaRPr lang="cs-CZ" sz="2400" dirty="0" smtClean="0"/>
          </a:p>
          <a:p>
            <a:pPr marL="0" indent="0">
              <a:buNone/>
            </a:pPr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4766C-44F9-412C-8564-9A1E1BED6601}" type="slidenum">
              <a:rPr lang="cs-CZ" smtClean="0"/>
              <a:t>13</a:t>
            </a:fld>
            <a:endParaRPr lang="cs-CZ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93" t="18920" r="5125" b="-1"/>
          <a:stretch/>
        </p:blipFill>
        <p:spPr bwMode="auto">
          <a:xfrm>
            <a:off x="344351" y="2492896"/>
            <a:ext cx="8548129" cy="4286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ál 3"/>
          <p:cNvSpPr/>
          <p:nvPr/>
        </p:nvSpPr>
        <p:spPr>
          <a:xfrm>
            <a:off x="1475656" y="2582875"/>
            <a:ext cx="864096" cy="576064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884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779014" y="2092868"/>
            <a:ext cx="3392170" cy="30623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buClr>
                <a:srgbClr val="000099"/>
              </a:buClr>
              <a:buFont typeface="Wingdings"/>
              <a:buChar char=""/>
              <a:tabLst>
                <a:tab pos="355600" algn="l"/>
              </a:tabLst>
            </a:pPr>
            <a:r>
              <a:rPr sz="2800" spc="-5" dirty="0">
                <a:latin typeface="Calibri"/>
                <a:cs typeface="Calibri"/>
              </a:rPr>
              <a:t>u</a:t>
            </a:r>
            <a:r>
              <a:rPr sz="2800" spc="-15" dirty="0">
                <a:latin typeface="Calibri"/>
                <a:cs typeface="Calibri"/>
              </a:rPr>
              <a:t>n</a:t>
            </a:r>
            <a:r>
              <a:rPr sz="2800" dirty="0">
                <a:latin typeface="Calibri"/>
                <a:cs typeface="Calibri"/>
              </a:rPr>
              <a:t>i</a:t>
            </a:r>
            <a:r>
              <a:rPr sz="2800" spc="-15" dirty="0">
                <a:latin typeface="Calibri"/>
                <a:cs typeface="Calibri"/>
              </a:rPr>
              <a:t>q</a:t>
            </a:r>
            <a:r>
              <a:rPr sz="2800" spc="-20" dirty="0">
                <a:latin typeface="Calibri"/>
                <a:cs typeface="Calibri"/>
              </a:rPr>
              <a:t>u</a:t>
            </a:r>
            <a:r>
              <a:rPr sz="2800" spc="-15" dirty="0">
                <a:latin typeface="Calibri"/>
                <a:cs typeface="Calibri"/>
              </a:rPr>
              <a:t>e</a:t>
            </a:r>
            <a:r>
              <a:rPr sz="2800" spc="40" dirty="0">
                <a:latin typeface="Calibri"/>
                <a:cs typeface="Calibri"/>
              </a:rPr>
              <a:t> </a:t>
            </a:r>
            <a:r>
              <a:rPr sz="2800" spc="-65" dirty="0">
                <a:latin typeface="Calibri"/>
                <a:cs typeface="Calibri"/>
              </a:rPr>
              <a:t>f</a:t>
            </a:r>
            <a:r>
              <a:rPr sz="2800" dirty="0">
                <a:latin typeface="Calibri"/>
                <a:cs typeface="Calibri"/>
              </a:rPr>
              <a:t>acil</a:t>
            </a:r>
            <a:r>
              <a:rPr sz="2800" spc="-10" dirty="0">
                <a:latin typeface="Calibri"/>
                <a:cs typeface="Calibri"/>
              </a:rPr>
              <a:t>i</a:t>
            </a:r>
            <a:r>
              <a:rPr sz="2800" spc="-15" dirty="0">
                <a:latin typeface="Calibri"/>
                <a:cs typeface="Calibri"/>
              </a:rPr>
              <a:t>ty</a:t>
            </a:r>
            <a:endParaRPr sz="28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8"/>
              </a:spcBef>
              <a:buClr>
                <a:srgbClr val="000099"/>
              </a:buClr>
              <a:buFont typeface="Wingdings"/>
              <a:buChar char=""/>
            </a:pPr>
            <a:endParaRPr sz="2900" dirty="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buClr>
                <a:srgbClr val="000099"/>
              </a:buClr>
              <a:buFont typeface="Wingdings"/>
              <a:buChar char=""/>
              <a:tabLst>
                <a:tab pos="355600" algn="l"/>
              </a:tabLst>
            </a:pPr>
            <a:r>
              <a:rPr sz="2800" spc="-65" dirty="0">
                <a:latin typeface="Calibri"/>
                <a:cs typeface="Calibri"/>
              </a:rPr>
              <a:t>e</a:t>
            </a:r>
            <a:r>
              <a:rPr sz="2800" spc="-75" dirty="0">
                <a:latin typeface="Calibri"/>
                <a:cs typeface="Calibri"/>
              </a:rPr>
              <a:t>x</a:t>
            </a:r>
            <a:r>
              <a:rPr sz="2800" spc="-15" dirty="0">
                <a:latin typeface="Calibri"/>
                <a:cs typeface="Calibri"/>
              </a:rPr>
              <a:t>cel</a:t>
            </a:r>
            <a:r>
              <a:rPr sz="2800" spc="-20" dirty="0">
                <a:latin typeface="Calibri"/>
                <a:cs typeface="Calibri"/>
              </a:rPr>
              <a:t>l</a:t>
            </a:r>
            <a:r>
              <a:rPr sz="2800" spc="-15" dirty="0">
                <a:latin typeface="Calibri"/>
                <a:cs typeface="Calibri"/>
              </a:rPr>
              <a:t>e</a:t>
            </a:r>
            <a:r>
              <a:rPr sz="2800" spc="-50" dirty="0">
                <a:latin typeface="Calibri"/>
                <a:cs typeface="Calibri"/>
              </a:rPr>
              <a:t>n</a:t>
            </a:r>
            <a:r>
              <a:rPr sz="2800" spc="-10" dirty="0">
                <a:latin typeface="Calibri"/>
                <a:cs typeface="Calibri"/>
              </a:rPr>
              <a:t>t</a:t>
            </a:r>
            <a:r>
              <a:rPr sz="2800" spc="-5" dirty="0">
                <a:latin typeface="Calibri"/>
                <a:cs typeface="Calibri"/>
              </a:rPr>
              <a:t> </a:t>
            </a:r>
            <a:r>
              <a:rPr sz="2800" spc="-50" dirty="0">
                <a:latin typeface="Calibri"/>
                <a:cs typeface="Calibri"/>
              </a:rPr>
              <a:t>r</a:t>
            </a:r>
            <a:r>
              <a:rPr sz="2800" spc="-15" dirty="0">
                <a:latin typeface="Calibri"/>
                <a:cs typeface="Calibri"/>
              </a:rPr>
              <a:t>esea</a:t>
            </a:r>
            <a:r>
              <a:rPr sz="2800" spc="-55" dirty="0">
                <a:latin typeface="Calibri"/>
                <a:cs typeface="Calibri"/>
              </a:rPr>
              <a:t>r</a:t>
            </a:r>
            <a:r>
              <a:rPr sz="2800" spc="-15" dirty="0">
                <a:latin typeface="Calibri"/>
                <a:cs typeface="Calibri"/>
              </a:rPr>
              <a:t>ch</a:t>
            </a:r>
            <a:endParaRPr sz="28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7"/>
              </a:spcBef>
              <a:buClr>
                <a:srgbClr val="000099"/>
              </a:buClr>
              <a:buFont typeface="Wingdings"/>
              <a:buChar char=""/>
            </a:pPr>
            <a:endParaRPr sz="2900" dirty="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buClr>
                <a:srgbClr val="000099"/>
              </a:buClr>
              <a:buFont typeface="Wingdings"/>
              <a:buChar char=""/>
              <a:tabLst>
                <a:tab pos="355600" algn="l"/>
              </a:tabLst>
            </a:pPr>
            <a:r>
              <a:rPr sz="2800" dirty="0">
                <a:latin typeface="Calibri"/>
                <a:cs typeface="Calibri"/>
              </a:rPr>
              <a:t>i</a:t>
            </a:r>
            <a:r>
              <a:rPr sz="2800" spc="-40" dirty="0">
                <a:latin typeface="Calibri"/>
                <a:cs typeface="Calibri"/>
              </a:rPr>
              <a:t>n</a:t>
            </a:r>
            <a:r>
              <a:rPr sz="2800" spc="-35" dirty="0">
                <a:latin typeface="Calibri"/>
                <a:cs typeface="Calibri"/>
              </a:rPr>
              <a:t>t</a:t>
            </a:r>
            <a:r>
              <a:rPr sz="2800" spc="-15" dirty="0">
                <a:latin typeface="Calibri"/>
                <a:cs typeface="Calibri"/>
              </a:rPr>
              <a:t>er</a:t>
            </a:r>
            <a:r>
              <a:rPr sz="2800" spc="-30" dirty="0">
                <a:latin typeface="Calibri"/>
                <a:cs typeface="Calibri"/>
              </a:rPr>
              <a:t>n</a:t>
            </a:r>
            <a:r>
              <a:rPr sz="2800" spc="-35" dirty="0">
                <a:latin typeface="Calibri"/>
                <a:cs typeface="Calibri"/>
              </a:rPr>
              <a:t>a</a:t>
            </a:r>
            <a:r>
              <a:rPr sz="2800" dirty="0">
                <a:latin typeface="Calibri"/>
                <a:cs typeface="Calibri"/>
              </a:rPr>
              <a:t>t</a:t>
            </a:r>
            <a:r>
              <a:rPr sz="2800" spc="-10" dirty="0">
                <a:latin typeface="Calibri"/>
                <a:cs typeface="Calibri"/>
              </a:rPr>
              <a:t>i</a:t>
            </a:r>
            <a:r>
              <a:rPr sz="2800" spc="-5" dirty="0">
                <a:latin typeface="Calibri"/>
                <a:cs typeface="Calibri"/>
              </a:rPr>
              <a:t>ona</a:t>
            </a:r>
            <a:r>
              <a:rPr sz="2800" dirty="0">
                <a:latin typeface="Calibri"/>
                <a:cs typeface="Calibri"/>
              </a:rPr>
              <a:t>l </a:t>
            </a:r>
            <a:r>
              <a:rPr sz="2800" spc="-20" dirty="0">
                <a:latin typeface="Calibri"/>
                <a:cs typeface="Calibri"/>
              </a:rPr>
              <a:t>o</a:t>
            </a:r>
            <a:r>
              <a:rPr sz="2800" spc="-45" dirty="0">
                <a:latin typeface="Calibri"/>
                <a:cs typeface="Calibri"/>
              </a:rPr>
              <a:t>v</a:t>
            </a:r>
            <a:r>
              <a:rPr sz="2800" spc="-15" dirty="0">
                <a:latin typeface="Calibri"/>
                <a:cs typeface="Calibri"/>
              </a:rPr>
              <a:t>er</a:t>
            </a:r>
            <a:r>
              <a:rPr sz="2800" spc="-25" dirty="0">
                <a:latin typeface="Calibri"/>
                <a:cs typeface="Calibri"/>
              </a:rPr>
              <a:t>l</a:t>
            </a:r>
            <a:r>
              <a:rPr sz="2800" spc="-15" dirty="0">
                <a:latin typeface="Calibri"/>
                <a:cs typeface="Calibri"/>
              </a:rPr>
              <a:t>ap</a:t>
            </a:r>
            <a:endParaRPr sz="28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  <a:buClr>
                <a:srgbClr val="000099"/>
              </a:buClr>
              <a:buFont typeface="Wingdings"/>
              <a:buChar char=""/>
            </a:pPr>
            <a:endParaRPr sz="2900" dirty="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buClr>
                <a:srgbClr val="000099"/>
              </a:buClr>
              <a:buFont typeface="Wingdings"/>
              <a:buChar char=""/>
              <a:tabLst>
                <a:tab pos="355600" algn="l"/>
              </a:tabLst>
            </a:pPr>
            <a:r>
              <a:rPr sz="2800" b="1" spc="-15" dirty="0">
                <a:solidFill>
                  <a:srgbClr val="FF0000"/>
                </a:solidFill>
                <a:latin typeface="Calibri"/>
                <a:cs typeface="Calibri"/>
              </a:rPr>
              <a:t>op</a:t>
            </a:r>
            <a:r>
              <a:rPr sz="2800" b="1" spc="-30" dirty="0">
                <a:solidFill>
                  <a:srgbClr val="FF0000"/>
                </a:solidFill>
                <a:latin typeface="Calibri"/>
                <a:cs typeface="Calibri"/>
              </a:rPr>
              <a:t>e</a:t>
            </a:r>
            <a:r>
              <a:rPr sz="2800" b="1" spc="-15" dirty="0">
                <a:solidFill>
                  <a:srgbClr val="FF0000"/>
                </a:solidFill>
                <a:latin typeface="Calibri"/>
                <a:cs typeface="Calibri"/>
              </a:rPr>
              <a:t>n</a:t>
            </a:r>
            <a:r>
              <a:rPr sz="2800" b="1" spc="1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800" b="1" spc="-15" dirty="0">
                <a:solidFill>
                  <a:srgbClr val="FF0000"/>
                </a:solidFill>
                <a:latin typeface="Calibri"/>
                <a:cs typeface="Calibri"/>
              </a:rPr>
              <a:t>acc</a:t>
            </a:r>
            <a:r>
              <a:rPr sz="2800" b="1" spc="-20" dirty="0">
                <a:solidFill>
                  <a:srgbClr val="FF0000"/>
                </a:solidFill>
                <a:latin typeface="Calibri"/>
                <a:cs typeface="Calibri"/>
              </a:rPr>
              <a:t>es</a:t>
            </a:r>
            <a:r>
              <a:rPr sz="2800" b="1" spc="-15" dirty="0">
                <a:solidFill>
                  <a:srgbClr val="FF0000"/>
                </a:solidFill>
                <a:latin typeface="Calibri"/>
                <a:cs typeface="Calibri"/>
              </a:rPr>
              <a:t>s</a:t>
            </a:r>
            <a:r>
              <a:rPr sz="2800" b="1" spc="1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FF0000"/>
                </a:solidFill>
                <a:latin typeface="Calibri"/>
                <a:cs typeface="Calibri"/>
              </a:rPr>
              <a:t>se</a:t>
            </a:r>
            <a:r>
              <a:rPr sz="2800" b="1" spc="15" dirty="0">
                <a:solidFill>
                  <a:srgbClr val="FF0000"/>
                </a:solidFill>
                <a:latin typeface="Calibri"/>
                <a:cs typeface="Calibri"/>
              </a:rPr>
              <a:t>r</a:t>
            </a:r>
            <a:r>
              <a:rPr sz="2800" b="1" spc="-20" dirty="0">
                <a:solidFill>
                  <a:srgbClr val="FF0000"/>
                </a:solidFill>
                <a:latin typeface="Calibri"/>
                <a:cs typeface="Calibri"/>
              </a:rPr>
              <a:t>vices</a:t>
            </a:r>
            <a:endParaRPr sz="2800" dirty="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051720" y="188640"/>
            <a:ext cx="4812030" cy="7822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905" algn="ctr">
              <a:lnSpc>
                <a:spcPct val="100000"/>
              </a:lnSpc>
              <a:spcBef>
                <a:spcPct val="0"/>
              </a:spcBef>
            </a:pPr>
            <a:r>
              <a:rPr sz="3000" dirty="0" smtClean="0">
                <a:latin typeface="+mj-lt"/>
                <a:ea typeface="+mj-ea"/>
                <a:cs typeface="+mj-cs"/>
              </a:rPr>
              <a:t>Research </a:t>
            </a:r>
            <a:r>
              <a:rPr sz="3000" dirty="0">
                <a:latin typeface="+mj-lt"/>
                <a:ea typeface="+mj-ea"/>
                <a:cs typeface="+mj-cs"/>
              </a:rPr>
              <a:t>infrastructures</a:t>
            </a:r>
          </a:p>
          <a:p>
            <a:pPr algn="ctr">
              <a:lnSpc>
                <a:spcPct val="100000"/>
              </a:lnSpc>
              <a:spcBef>
                <a:spcPts val="75"/>
              </a:spcBef>
            </a:pPr>
            <a:r>
              <a:rPr sz="2000" b="1" spc="-25" dirty="0">
                <a:latin typeface="Calibri"/>
                <a:cs typeface="Calibri"/>
                <a:hlinkClick r:id="rId3"/>
              </a:rPr>
              <a:t>ht</a:t>
            </a:r>
            <a:r>
              <a:rPr sz="2000" b="1" dirty="0">
                <a:latin typeface="Calibri"/>
                <a:cs typeface="Calibri"/>
                <a:hlinkClick r:id="rId3"/>
              </a:rPr>
              <a:t>tp:/</a:t>
            </a:r>
            <a:r>
              <a:rPr sz="2000" b="1" spc="-45" dirty="0">
                <a:latin typeface="Calibri"/>
                <a:cs typeface="Calibri"/>
                <a:hlinkClick r:id="rId3"/>
              </a:rPr>
              <a:t>/</a:t>
            </a:r>
            <a:r>
              <a:rPr sz="2000" b="1" spc="-5" dirty="0">
                <a:latin typeface="Calibri"/>
                <a:cs typeface="Calibri"/>
                <a:hlinkClick r:id="rId3"/>
              </a:rPr>
              <a:t>ec.eu</a:t>
            </a:r>
            <a:r>
              <a:rPr sz="2000" b="1" spc="-25" dirty="0">
                <a:latin typeface="Calibri"/>
                <a:cs typeface="Calibri"/>
                <a:hlinkClick r:id="rId3"/>
              </a:rPr>
              <a:t>r</a:t>
            </a:r>
            <a:r>
              <a:rPr sz="2000" b="1" dirty="0">
                <a:latin typeface="Calibri"/>
                <a:cs typeface="Calibri"/>
                <a:hlinkClick r:id="rId3"/>
              </a:rPr>
              <a:t>opa.eu/</a:t>
            </a:r>
            <a:r>
              <a:rPr sz="2000" b="1" spc="-30" dirty="0">
                <a:latin typeface="Calibri"/>
                <a:cs typeface="Calibri"/>
                <a:hlinkClick r:id="rId3"/>
              </a:rPr>
              <a:t>r</a:t>
            </a:r>
            <a:r>
              <a:rPr sz="2000" b="1" spc="-5" dirty="0">
                <a:latin typeface="Calibri"/>
                <a:cs typeface="Calibri"/>
                <a:hlinkClick r:id="rId3"/>
              </a:rPr>
              <a:t>esea</a:t>
            </a:r>
            <a:r>
              <a:rPr sz="2000" b="1" spc="-30" dirty="0">
                <a:latin typeface="Calibri"/>
                <a:cs typeface="Calibri"/>
                <a:hlinkClick r:id="rId3"/>
              </a:rPr>
              <a:t>r</a:t>
            </a:r>
            <a:r>
              <a:rPr sz="2000" b="1" spc="-5" dirty="0">
                <a:latin typeface="Calibri"/>
                <a:cs typeface="Calibri"/>
                <a:hlinkClick r:id="rId3"/>
              </a:rPr>
              <a:t>ch/inf</a:t>
            </a:r>
            <a:r>
              <a:rPr sz="2000" b="1" spc="-55" dirty="0">
                <a:latin typeface="Calibri"/>
                <a:cs typeface="Calibri"/>
                <a:hlinkClick r:id="rId3"/>
              </a:rPr>
              <a:t>r</a:t>
            </a:r>
            <a:r>
              <a:rPr sz="2000" b="1" spc="-10" dirty="0">
                <a:latin typeface="Calibri"/>
                <a:cs typeface="Calibri"/>
                <a:hlinkClick r:id="rId3"/>
              </a:rPr>
              <a:t>a</a:t>
            </a:r>
            <a:r>
              <a:rPr sz="2000" b="1" spc="-20" dirty="0">
                <a:latin typeface="Calibri"/>
                <a:cs typeface="Calibri"/>
                <a:hlinkClick r:id="rId3"/>
              </a:rPr>
              <a:t>s</a:t>
            </a:r>
            <a:r>
              <a:rPr sz="2000" b="1" dirty="0">
                <a:latin typeface="Calibri"/>
                <a:cs typeface="Calibri"/>
                <a:hlinkClick r:id="rId3"/>
              </a:rPr>
              <a:t>truc</a:t>
            </a:r>
            <a:r>
              <a:rPr sz="2000" b="1" spc="-15" dirty="0">
                <a:latin typeface="Calibri"/>
                <a:cs typeface="Calibri"/>
                <a:hlinkClick r:id="rId3"/>
              </a:rPr>
              <a:t>t</a:t>
            </a:r>
            <a:r>
              <a:rPr sz="2000" b="1" dirty="0">
                <a:latin typeface="Calibri"/>
                <a:cs typeface="Calibri"/>
                <a:hlinkClick r:id="rId3"/>
              </a:rPr>
              <a:t>u</a:t>
            </a:r>
            <a:r>
              <a:rPr sz="2000" b="1" spc="-30" dirty="0">
                <a:latin typeface="Calibri"/>
                <a:cs typeface="Calibri"/>
                <a:hlinkClick r:id="rId3"/>
              </a:rPr>
              <a:t>r</a:t>
            </a:r>
            <a:r>
              <a:rPr sz="2000" b="1" spc="-5" dirty="0">
                <a:latin typeface="Calibri"/>
                <a:cs typeface="Calibri"/>
                <a:hlinkClick r:id="rId3"/>
              </a:rPr>
              <a:t>es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323528" y="6372036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Zdroj: Mgr. Tomáš Mozga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693920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err="1">
                <a:solidFill>
                  <a:schemeClr val="tx1"/>
                </a:solidFill>
              </a:rPr>
              <a:t>Research</a:t>
            </a:r>
            <a:r>
              <a:rPr lang="cs-CZ" dirty="0">
                <a:solidFill>
                  <a:schemeClr val="tx1"/>
                </a:solidFill>
              </a:rPr>
              <a:t> </a:t>
            </a:r>
            <a:r>
              <a:rPr lang="cs-CZ" dirty="0" err="1" smtClean="0">
                <a:solidFill>
                  <a:schemeClr val="tx1"/>
                </a:solidFill>
              </a:rPr>
              <a:t>infrastructures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4766C-44F9-412C-8564-9A1E1BED6601}" type="slidenum">
              <a:rPr lang="cs-CZ" smtClean="0"/>
              <a:t>15</a:t>
            </a:fld>
            <a:endParaRPr lang="cs-CZ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90" t="11709" r="7135"/>
          <a:stretch/>
        </p:blipFill>
        <p:spPr bwMode="auto">
          <a:xfrm>
            <a:off x="35496" y="1268760"/>
            <a:ext cx="9113513" cy="518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323528" y="6444044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Zdroj: Mgr. Tomáš Mozga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393031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293784"/>
            <a:ext cx="8784976" cy="758952"/>
          </a:xfrm>
        </p:spPr>
        <p:txBody>
          <a:bodyPr>
            <a:normAutofit fontScale="90000"/>
          </a:bodyPr>
          <a:lstStyle/>
          <a:p>
            <a:r>
              <a:rPr lang="cs-CZ" dirty="0" smtClean="0">
                <a:solidFill>
                  <a:schemeClr val="tx1"/>
                </a:solidFill>
              </a:rPr>
              <a:t>Mobilita </a:t>
            </a:r>
            <a:r>
              <a:rPr lang="cs-CZ" dirty="0" err="1" smtClean="0">
                <a:solidFill>
                  <a:schemeClr val="tx1"/>
                </a:solidFill>
              </a:rPr>
              <a:t>postdoc</a:t>
            </a:r>
            <a:r>
              <a:rPr lang="cs-CZ" dirty="0" smtClean="0">
                <a:solidFill>
                  <a:schemeClr val="tx1"/>
                </a:solidFill>
              </a:rPr>
              <a:t/>
            </a:r>
            <a:br>
              <a:rPr lang="cs-CZ" dirty="0" smtClean="0">
                <a:solidFill>
                  <a:schemeClr val="tx1"/>
                </a:solidFill>
              </a:rPr>
            </a:br>
            <a:r>
              <a:rPr lang="cs-CZ" sz="2700" b="1" dirty="0" smtClean="0">
                <a:solidFill>
                  <a:schemeClr val="tx1"/>
                </a:solidFill>
              </a:rPr>
              <a:t>Horizon </a:t>
            </a:r>
            <a:r>
              <a:rPr lang="cs-CZ" sz="2700" b="1" dirty="0">
                <a:solidFill>
                  <a:schemeClr val="tx1"/>
                </a:solidFill>
              </a:rPr>
              <a:t>2020, Marie </a:t>
            </a:r>
            <a:r>
              <a:rPr lang="cs-CZ" sz="2700" b="1" dirty="0" err="1">
                <a:solidFill>
                  <a:schemeClr val="tx1"/>
                </a:solidFill>
              </a:rPr>
              <a:t>Skłodowska</a:t>
            </a:r>
            <a:r>
              <a:rPr lang="cs-CZ" sz="2700" b="1" dirty="0">
                <a:solidFill>
                  <a:schemeClr val="tx1"/>
                </a:solidFill>
              </a:rPr>
              <a:t>-Curie</a:t>
            </a:r>
            <a:endParaRPr lang="cs-CZ" sz="2700" dirty="0">
              <a:solidFill>
                <a:schemeClr val="tx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 smtClean="0"/>
              <a:t>Individuální vědecko-výzkumné pobyty </a:t>
            </a:r>
            <a:endParaRPr lang="cs-CZ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11" t="32101" r="20373" b="15545"/>
          <a:stretch/>
        </p:blipFill>
        <p:spPr bwMode="auto">
          <a:xfrm>
            <a:off x="90289" y="1976573"/>
            <a:ext cx="8999998" cy="45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323528" y="6464369"/>
            <a:ext cx="28803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smtClean="0"/>
              <a:t>Zdroj: </a:t>
            </a:r>
            <a:r>
              <a:rPr lang="cs-CZ" sz="1200" dirty="0" err="1" smtClean="0"/>
              <a:t>P.Perutková</a:t>
            </a:r>
            <a:r>
              <a:rPr lang="cs-CZ" sz="1200" dirty="0" smtClean="0"/>
              <a:t>, TC AV ČR</a:t>
            </a:r>
            <a:endParaRPr lang="en-US" sz="120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4766C-44F9-412C-8564-9A1E1BED6601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68098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000" dirty="0" smtClean="0">
                <a:solidFill>
                  <a:schemeClr val="tx1"/>
                </a:solidFill>
              </a:rPr>
              <a:t>H 2020 – Participant </a:t>
            </a:r>
            <a:r>
              <a:rPr lang="cs-CZ" sz="3000" dirty="0" err="1">
                <a:solidFill>
                  <a:schemeClr val="tx1"/>
                </a:solidFill>
              </a:rPr>
              <a:t>P</a:t>
            </a:r>
            <a:r>
              <a:rPr lang="cs-CZ" sz="3000" dirty="0" err="1" smtClean="0">
                <a:solidFill>
                  <a:schemeClr val="tx1"/>
                </a:solidFill>
              </a:rPr>
              <a:t>ortal</a:t>
            </a:r>
            <a:r>
              <a:rPr lang="cs-CZ" sz="3000" dirty="0" smtClean="0">
                <a:solidFill>
                  <a:schemeClr val="tx1"/>
                </a:solidFill>
              </a:rPr>
              <a:t> (PP)</a:t>
            </a:r>
            <a:endParaRPr lang="cs-CZ" sz="3000" dirty="0">
              <a:solidFill>
                <a:schemeClr val="tx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sz="2200" dirty="0">
                <a:hlinkClick r:id="rId3"/>
              </a:rPr>
              <a:t>http://ec.europa.eu/research/participants/portal//desktop/en/home.html</a:t>
            </a:r>
            <a:endParaRPr lang="cs-CZ" sz="22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57" t="9280" r="19627" b="7868"/>
          <a:stretch/>
        </p:blipFill>
        <p:spPr bwMode="auto">
          <a:xfrm>
            <a:off x="1571223" y="1988840"/>
            <a:ext cx="6601177" cy="4800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4766C-44F9-412C-8564-9A1E1BED6601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78204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01752" y="230400"/>
            <a:ext cx="8534400" cy="758952"/>
          </a:xfrm>
        </p:spPr>
        <p:txBody>
          <a:bodyPr>
            <a:normAutofit/>
          </a:bodyPr>
          <a:lstStyle/>
          <a:p>
            <a:r>
              <a:rPr lang="cs-CZ" sz="3000" dirty="0">
                <a:solidFill>
                  <a:schemeClr val="tx1"/>
                </a:solidFill>
              </a:rPr>
              <a:t>H 2020 – </a:t>
            </a:r>
            <a:r>
              <a:rPr lang="cs-CZ" sz="3000" dirty="0" smtClean="0">
                <a:solidFill>
                  <a:schemeClr val="tx1"/>
                </a:solidFill>
              </a:rPr>
              <a:t>PP – </a:t>
            </a:r>
            <a:r>
              <a:rPr lang="cs-CZ" sz="3000" dirty="0" err="1" smtClean="0">
                <a:solidFill>
                  <a:schemeClr val="tx1"/>
                </a:solidFill>
              </a:rPr>
              <a:t>Templates</a:t>
            </a:r>
            <a:r>
              <a:rPr lang="en-US" sz="3000" dirty="0" smtClean="0">
                <a:solidFill>
                  <a:schemeClr val="tx1"/>
                </a:solidFill>
              </a:rPr>
              <a:t> &amp;</a:t>
            </a:r>
            <a:r>
              <a:rPr lang="cs-CZ" sz="3000" dirty="0" smtClean="0">
                <a:solidFill>
                  <a:schemeClr val="tx1"/>
                </a:solidFill>
              </a:rPr>
              <a:t> </a:t>
            </a:r>
            <a:r>
              <a:rPr lang="en-US" sz="3000" dirty="0" smtClean="0">
                <a:solidFill>
                  <a:schemeClr val="tx1"/>
                </a:solidFill>
              </a:rPr>
              <a:t>forms</a:t>
            </a:r>
            <a:endParaRPr lang="cs-CZ" sz="3000" dirty="0">
              <a:solidFill>
                <a:schemeClr val="tx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54" t="11053" r="18750"/>
          <a:stretch/>
        </p:blipFill>
        <p:spPr bwMode="auto">
          <a:xfrm>
            <a:off x="179512" y="1518248"/>
            <a:ext cx="6764276" cy="5223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75" t="51924" r="34479"/>
          <a:stretch/>
        </p:blipFill>
        <p:spPr bwMode="auto">
          <a:xfrm>
            <a:off x="5810616" y="4437112"/>
            <a:ext cx="3297888" cy="2376000"/>
          </a:xfrm>
          <a:prstGeom prst="rect">
            <a:avLst/>
          </a:prstGeom>
          <a:noFill/>
          <a:ln w="508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Ovál 5"/>
          <p:cNvSpPr/>
          <p:nvPr/>
        </p:nvSpPr>
        <p:spPr>
          <a:xfrm>
            <a:off x="2051720" y="2204864"/>
            <a:ext cx="1152128" cy="432048"/>
          </a:xfrm>
          <a:prstGeom prst="ellipse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vál 8"/>
          <p:cNvSpPr/>
          <p:nvPr/>
        </p:nvSpPr>
        <p:spPr>
          <a:xfrm>
            <a:off x="6300192" y="5013176"/>
            <a:ext cx="1656184" cy="432048"/>
          </a:xfrm>
          <a:prstGeom prst="ellipse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vál 7"/>
          <p:cNvSpPr/>
          <p:nvPr/>
        </p:nvSpPr>
        <p:spPr>
          <a:xfrm>
            <a:off x="251520" y="2636912"/>
            <a:ext cx="1656184" cy="288032"/>
          </a:xfrm>
          <a:prstGeom prst="ellipse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1" name="Přímá spojnice se šipkou 10"/>
          <p:cNvCxnSpPr/>
          <p:nvPr/>
        </p:nvCxnSpPr>
        <p:spPr>
          <a:xfrm flipV="1">
            <a:off x="3707904" y="5085184"/>
            <a:ext cx="2016224" cy="165618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4766C-44F9-412C-8564-9A1E1BED6601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4916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000" dirty="0">
                <a:solidFill>
                  <a:schemeClr val="tx1"/>
                </a:solidFill>
              </a:rPr>
              <a:t>H 2020 – PP </a:t>
            </a:r>
            <a:r>
              <a:rPr lang="cs-CZ" sz="3000" dirty="0" smtClean="0">
                <a:solidFill>
                  <a:schemeClr val="tx1"/>
                </a:solidFill>
              </a:rPr>
              <a:t>–</a:t>
            </a:r>
            <a:r>
              <a:rPr lang="en-US" sz="3000" dirty="0" err="1">
                <a:solidFill>
                  <a:schemeClr val="tx1"/>
                </a:solidFill>
              </a:rPr>
              <a:t>P</a:t>
            </a:r>
            <a:r>
              <a:rPr lang="cs-CZ" sz="3000" dirty="0" err="1" smtClean="0">
                <a:solidFill>
                  <a:schemeClr val="tx1"/>
                </a:solidFill>
              </a:rPr>
              <a:t>roposal</a:t>
            </a:r>
            <a:r>
              <a:rPr lang="cs-CZ" sz="3000" dirty="0" smtClean="0">
                <a:solidFill>
                  <a:schemeClr val="tx1"/>
                </a:solidFill>
              </a:rPr>
              <a:t> </a:t>
            </a:r>
            <a:r>
              <a:rPr lang="cs-CZ" sz="3000" dirty="0" err="1" smtClean="0">
                <a:solidFill>
                  <a:schemeClr val="tx1"/>
                </a:solidFill>
              </a:rPr>
              <a:t>template</a:t>
            </a:r>
            <a:endParaRPr lang="en-US" sz="3000" dirty="0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92" t="17713" r="33078" b="9693"/>
          <a:stretch/>
        </p:blipFill>
        <p:spPr bwMode="auto">
          <a:xfrm>
            <a:off x="2403559" y="1556792"/>
            <a:ext cx="4544705" cy="5033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4766C-44F9-412C-8564-9A1E1BED6601}" type="slidenum">
              <a:rPr lang="cs-CZ" smtClean="0"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52289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chemeClr val="tx1"/>
                </a:solidFill>
              </a:rPr>
              <a:t>Představení přednášejících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4766C-44F9-412C-8564-9A1E1BED6601}" type="slidenum">
              <a:rPr lang="cs-CZ" smtClean="0"/>
              <a:t>2</a:t>
            </a:fld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1"/>
          </p:nvPr>
        </p:nvSpPr>
        <p:spPr/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cs-CZ" sz="3600" b="1" dirty="0"/>
              <a:t>Karolína </a:t>
            </a:r>
            <a:r>
              <a:rPr lang="cs-CZ" sz="3600" b="1" dirty="0" smtClean="0"/>
              <a:t>Friessová</a:t>
            </a:r>
          </a:p>
          <a:p>
            <a:pPr marL="0" indent="0">
              <a:buNone/>
            </a:pPr>
            <a:endParaRPr lang="cs-CZ" sz="2700" dirty="0" smtClean="0"/>
          </a:p>
          <a:p>
            <a:pPr marL="274320" lvl="1">
              <a:buClr>
                <a:schemeClr val="accent1"/>
              </a:buClr>
              <a:buSzPct val="85000"/>
              <a:buFont typeface="Courier New" panose="02070309020205020404" pitchFamily="49" charset="0"/>
              <a:buChar char="o"/>
            </a:pPr>
            <a:r>
              <a:rPr lang="cs-CZ" sz="2900" dirty="0">
                <a:solidFill>
                  <a:schemeClr val="tx1"/>
                </a:solidFill>
              </a:rPr>
              <a:t>Zahraniční stáže</a:t>
            </a:r>
            <a:r>
              <a:rPr lang="en-US" sz="2900" dirty="0">
                <a:solidFill>
                  <a:schemeClr val="tx1"/>
                </a:solidFill>
              </a:rPr>
              <a:t>:</a:t>
            </a:r>
            <a:r>
              <a:rPr lang="cs-CZ" sz="2900" dirty="0">
                <a:solidFill>
                  <a:schemeClr val="tx1"/>
                </a:solidFill>
              </a:rPr>
              <a:t>  </a:t>
            </a:r>
          </a:p>
          <a:p>
            <a:pPr marL="0" lvl="4" indent="0">
              <a:buClr>
                <a:schemeClr val="accent1"/>
              </a:buClr>
              <a:buSzPct val="85000"/>
              <a:buNone/>
            </a:pPr>
            <a:r>
              <a:rPr lang="cs-CZ" sz="2900" dirty="0" smtClean="0"/>
              <a:t>      IST Lisabon,  Portugalsko </a:t>
            </a:r>
            <a:r>
              <a:rPr lang="cs-CZ" sz="2900" dirty="0"/>
              <a:t>(6 měsíců)</a:t>
            </a:r>
            <a:r>
              <a:rPr lang="en-US" sz="2900" dirty="0"/>
              <a:t>  </a:t>
            </a:r>
            <a:endParaRPr lang="cs-CZ" sz="2900" dirty="0" smtClean="0"/>
          </a:p>
          <a:p>
            <a:pPr marL="0" lvl="4" indent="0">
              <a:buClr>
                <a:schemeClr val="accent1"/>
              </a:buClr>
              <a:buSzPct val="85000"/>
              <a:buNone/>
            </a:pPr>
            <a:r>
              <a:rPr lang="cs-CZ" sz="2900" dirty="0" smtClean="0"/>
              <a:t>      </a:t>
            </a:r>
            <a:r>
              <a:rPr lang="en-US" sz="2900" dirty="0" smtClean="0"/>
              <a:t>IP</a:t>
            </a:r>
            <a:r>
              <a:rPr lang="cs-CZ" sz="2900" dirty="0" smtClean="0"/>
              <a:t>F</a:t>
            </a:r>
            <a:r>
              <a:rPr lang="en-US" sz="2900" dirty="0" smtClean="0"/>
              <a:t> Dresden</a:t>
            </a:r>
            <a:r>
              <a:rPr lang="en-US" sz="2900" dirty="0"/>
              <a:t>, </a:t>
            </a:r>
            <a:r>
              <a:rPr lang="en-US" sz="2900" dirty="0" err="1"/>
              <a:t>Německo</a:t>
            </a:r>
            <a:r>
              <a:rPr lang="en-US" sz="2900" dirty="0"/>
              <a:t> (27 </a:t>
            </a:r>
            <a:r>
              <a:rPr lang="en-US" sz="2900" dirty="0" err="1"/>
              <a:t>měsíců</a:t>
            </a:r>
            <a:r>
              <a:rPr lang="en-US" sz="2900" dirty="0" smtClean="0"/>
              <a:t>)</a:t>
            </a:r>
            <a:endParaRPr lang="cs-CZ" sz="2900" dirty="0" smtClean="0"/>
          </a:p>
          <a:p>
            <a:pPr marL="0" lvl="4" indent="0">
              <a:buClr>
                <a:schemeClr val="accent1"/>
              </a:buClr>
              <a:buSzPct val="85000"/>
              <a:buNone/>
            </a:pPr>
            <a:endParaRPr lang="en-US" sz="2900" dirty="0"/>
          </a:p>
          <a:p>
            <a:pPr marL="274320" lvl="1">
              <a:buClr>
                <a:schemeClr val="accent1"/>
              </a:buClr>
              <a:buSzPct val="85000"/>
              <a:buFont typeface="Courier New" panose="02070309020205020404" pitchFamily="49" charset="0"/>
              <a:buChar char="o"/>
            </a:pPr>
            <a:r>
              <a:rPr lang="cs-CZ" sz="2900" dirty="0">
                <a:solidFill>
                  <a:schemeClr val="tx1"/>
                </a:solidFill>
              </a:rPr>
              <a:t>2005 VŠCHT Praha, Ph.D. v oboru Fyzikální </a:t>
            </a:r>
            <a:r>
              <a:rPr lang="cs-CZ" sz="2900" dirty="0" smtClean="0">
                <a:solidFill>
                  <a:schemeClr val="tx1"/>
                </a:solidFill>
              </a:rPr>
              <a:t>chemie</a:t>
            </a:r>
          </a:p>
          <a:p>
            <a:pPr marL="274320" lvl="1">
              <a:buClr>
                <a:schemeClr val="accent1"/>
              </a:buClr>
              <a:buSzPct val="85000"/>
              <a:buFont typeface="Courier New" panose="02070309020205020404" pitchFamily="49" charset="0"/>
              <a:buChar char="o"/>
            </a:pPr>
            <a:endParaRPr lang="cs-CZ" sz="2900" dirty="0">
              <a:solidFill>
                <a:schemeClr val="tx1"/>
              </a:solidFill>
            </a:endParaRPr>
          </a:p>
          <a:p>
            <a:pPr marL="274320" lvl="1">
              <a:buClr>
                <a:schemeClr val="accent1"/>
              </a:buClr>
              <a:buSzPct val="85000"/>
              <a:buFont typeface="Courier New" panose="02070309020205020404" pitchFamily="49" charset="0"/>
              <a:buChar char="o"/>
            </a:pPr>
            <a:r>
              <a:rPr lang="cs-CZ" sz="2900" dirty="0">
                <a:solidFill>
                  <a:schemeClr val="tx1"/>
                </a:solidFill>
              </a:rPr>
              <a:t>2009 – 2012 člen řešitelského týmu a projektový manažer projektu </a:t>
            </a:r>
            <a:r>
              <a:rPr lang="cs-CZ" sz="2900" dirty="0" err="1">
                <a:solidFill>
                  <a:schemeClr val="tx1"/>
                </a:solidFill>
              </a:rPr>
              <a:t>DoubleNanoMem</a:t>
            </a:r>
            <a:r>
              <a:rPr lang="cs-CZ" sz="2900" dirty="0">
                <a:solidFill>
                  <a:schemeClr val="tx1"/>
                </a:solidFill>
              </a:rPr>
              <a:t>, </a:t>
            </a:r>
            <a:r>
              <a:rPr lang="cs-CZ" sz="2900" dirty="0" smtClean="0">
                <a:solidFill>
                  <a:schemeClr val="tx1"/>
                </a:solidFill>
              </a:rPr>
              <a:t>7.RP</a:t>
            </a:r>
          </a:p>
          <a:p>
            <a:pPr marL="274320" lvl="1">
              <a:buClr>
                <a:schemeClr val="accent1"/>
              </a:buClr>
              <a:buSzPct val="85000"/>
              <a:buFont typeface="Courier New" panose="02070309020205020404" pitchFamily="49" charset="0"/>
              <a:buChar char="o"/>
            </a:pPr>
            <a:endParaRPr lang="cs-CZ" sz="2900" dirty="0">
              <a:solidFill>
                <a:schemeClr val="tx1"/>
              </a:solidFill>
            </a:endParaRPr>
          </a:p>
          <a:p>
            <a:pPr marL="274320" lvl="1">
              <a:buClr>
                <a:schemeClr val="accent1"/>
              </a:buClr>
              <a:buSzPct val="85000"/>
              <a:buFont typeface="Courier New" panose="02070309020205020404" pitchFamily="49" charset="0"/>
              <a:buChar char="o"/>
            </a:pPr>
            <a:r>
              <a:rPr lang="cs-CZ" sz="2900" dirty="0">
                <a:solidFill>
                  <a:schemeClr val="tx1"/>
                </a:solidFill>
              </a:rPr>
              <a:t>2012 -   dosud na od</a:t>
            </a:r>
            <a:r>
              <a:rPr lang="en-US" sz="2900" dirty="0">
                <a:solidFill>
                  <a:schemeClr val="tx1"/>
                </a:solidFill>
              </a:rPr>
              <a:t>d</a:t>
            </a:r>
            <a:r>
              <a:rPr lang="cs-CZ" sz="2900" dirty="0">
                <a:solidFill>
                  <a:schemeClr val="tx1"/>
                </a:solidFill>
              </a:rPr>
              <a:t>. VaV VŠCHT </a:t>
            </a:r>
            <a:r>
              <a:rPr lang="cs-CZ" sz="2900" dirty="0" smtClean="0">
                <a:solidFill>
                  <a:schemeClr val="tx1"/>
                </a:solidFill>
              </a:rPr>
              <a:t>Praha, </a:t>
            </a:r>
            <a:r>
              <a:rPr lang="cs-CZ" sz="2900" dirty="0">
                <a:solidFill>
                  <a:schemeClr val="tx1"/>
                </a:solidFill>
              </a:rPr>
              <a:t>EU projekty, Norské fondy, Inter-</a:t>
            </a:r>
            <a:r>
              <a:rPr lang="cs-CZ" sz="2900" dirty="0" err="1">
                <a:solidFill>
                  <a:schemeClr val="tx1"/>
                </a:solidFill>
              </a:rPr>
              <a:t>Inform</a:t>
            </a:r>
            <a:r>
              <a:rPr lang="cs-CZ" sz="2900" dirty="0">
                <a:solidFill>
                  <a:schemeClr val="tx1"/>
                </a:solidFill>
              </a:rPr>
              <a:t> MŠMT</a:t>
            </a:r>
          </a:p>
          <a:p>
            <a:pPr marL="274320" lvl="1">
              <a:buClr>
                <a:schemeClr val="accent1"/>
              </a:buClr>
              <a:buSzPct val="85000"/>
              <a:buFont typeface="Courier New" panose="02070309020205020404" pitchFamily="49" charset="0"/>
              <a:buChar char="o"/>
            </a:pPr>
            <a:endParaRPr lang="cs-CZ" sz="2900" dirty="0">
              <a:solidFill>
                <a:schemeClr val="tx1"/>
              </a:solidFill>
            </a:endParaRPr>
          </a:p>
          <a:p>
            <a:pPr marL="274320" lvl="1">
              <a:buClr>
                <a:schemeClr val="accent1"/>
              </a:buClr>
              <a:buSzPct val="85000"/>
              <a:buFont typeface="Courier New" panose="02070309020205020404" pitchFamily="49" charset="0"/>
              <a:buChar char="o"/>
            </a:pPr>
            <a:r>
              <a:rPr lang="cs-CZ" sz="2900" dirty="0">
                <a:solidFill>
                  <a:schemeClr val="tx1"/>
                </a:solidFill>
              </a:rPr>
              <a:t>2 děti, manželka doc. </a:t>
            </a:r>
            <a:r>
              <a:rPr lang="cs-CZ" sz="2900" dirty="0" err="1">
                <a:solidFill>
                  <a:schemeClr val="tx1"/>
                </a:solidFill>
              </a:rPr>
              <a:t>Friesse</a:t>
            </a:r>
            <a:r>
              <a:rPr lang="cs-CZ" sz="2900" dirty="0">
                <a:solidFill>
                  <a:schemeClr val="tx1"/>
                </a:solidFill>
              </a:rPr>
              <a:t>, kolo</a:t>
            </a:r>
            <a:r>
              <a:rPr lang="cs-CZ" sz="2900" dirty="0" smtClean="0">
                <a:solidFill>
                  <a:schemeClr val="tx1"/>
                </a:solidFill>
              </a:rPr>
              <a:t>, lyže  cestování</a:t>
            </a:r>
            <a:r>
              <a:rPr lang="cs-CZ" sz="2900" dirty="0">
                <a:solidFill>
                  <a:schemeClr val="tx1"/>
                </a:solidFill>
              </a:rPr>
              <a:t> </a:t>
            </a:r>
            <a:r>
              <a:rPr lang="cs-CZ" sz="2900" dirty="0" smtClean="0">
                <a:solidFill>
                  <a:schemeClr val="tx1"/>
                </a:solidFill>
                <a:sym typeface="Wingdings" panose="05000000000000000000" pitchFamily="2" charset="2"/>
              </a:rPr>
              <a:t></a:t>
            </a:r>
            <a:endParaRPr lang="en-US" sz="2900" dirty="0">
              <a:solidFill>
                <a:schemeClr val="tx1"/>
              </a:solidFill>
            </a:endParaRPr>
          </a:p>
          <a:p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2"/>
          </p:nvPr>
        </p:nvSpPr>
        <p:spPr>
          <a:xfrm>
            <a:off x="4644008" y="1371600"/>
            <a:ext cx="4235896" cy="4681728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cs-CZ" sz="3600" b="1" dirty="0"/>
              <a:t>Hanka </a:t>
            </a:r>
            <a:r>
              <a:rPr lang="cs-CZ" sz="3600" b="1" dirty="0" smtClean="0"/>
              <a:t>Štěpánková</a:t>
            </a:r>
          </a:p>
          <a:p>
            <a:pPr marL="0" indent="0">
              <a:buNone/>
            </a:pPr>
            <a:endParaRPr lang="cs-CZ" dirty="0" smtClean="0"/>
          </a:p>
          <a:p>
            <a:pPr>
              <a:buFont typeface="Courier New" panose="02070309020205020404" pitchFamily="49" charset="0"/>
              <a:buChar char="o"/>
            </a:pPr>
            <a:r>
              <a:rPr lang="cs-CZ" sz="2900" dirty="0"/>
              <a:t>1997 – VŠE , Fakulta mezinárodních vztahů,  specializace EEI,  vedení účetnictví při </a:t>
            </a:r>
            <a:r>
              <a:rPr lang="cs-CZ" sz="2900" dirty="0" smtClean="0"/>
              <a:t>studiu</a:t>
            </a:r>
          </a:p>
          <a:p>
            <a:pPr>
              <a:buFont typeface="Courier New" panose="02070309020205020404" pitchFamily="49" charset="0"/>
              <a:buChar char="o"/>
            </a:pPr>
            <a:endParaRPr lang="cs-CZ" sz="2900" dirty="0"/>
          </a:p>
          <a:p>
            <a:pPr>
              <a:buFont typeface="Courier New" panose="02070309020205020404" pitchFamily="49" charset="0"/>
              <a:buChar char="o"/>
            </a:pPr>
            <a:r>
              <a:rPr lang="cs-CZ" sz="2900" dirty="0"/>
              <a:t>2000 - 2003 </a:t>
            </a:r>
            <a:r>
              <a:rPr lang="cs-CZ" sz="2900" dirty="0" err="1"/>
              <a:t>Sulzer</a:t>
            </a:r>
            <a:r>
              <a:rPr lang="cs-CZ" sz="2900" dirty="0"/>
              <a:t> </a:t>
            </a:r>
            <a:r>
              <a:rPr lang="cs-CZ" sz="2900" dirty="0" err="1"/>
              <a:t>Medica</a:t>
            </a:r>
            <a:r>
              <a:rPr lang="cs-CZ" sz="2900" dirty="0"/>
              <a:t>, finanční manažer a hlavní účetní </a:t>
            </a:r>
            <a:endParaRPr lang="cs-CZ" sz="2900" dirty="0" smtClean="0"/>
          </a:p>
          <a:p>
            <a:pPr>
              <a:buFont typeface="Courier New" panose="02070309020205020404" pitchFamily="49" charset="0"/>
              <a:buChar char="o"/>
            </a:pPr>
            <a:endParaRPr lang="cs-CZ" sz="2900" dirty="0"/>
          </a:p>
          <a:p>
            <a:pPr>
              <a:buFont typeface="Courier New" panose="02070309020205020404" pitchFamily="49" charset="0"/>
              <a:buChar char="o"/>
            </a:pPr>
            <a:r>
              <a:rPr lang="cs-CZ" sz="2900" dirty="0"/>
              <a:t>2003 - 2007  </a:t>
            </a:r>
            <a:r>
              <a:rPr lang="cs-CZ" sz="2900" dirty="0" err="1"/>
              <a:t>Imperial</a:t>
            </a:r>
            <a:r>
              <a:rPr lang="cs-CZ" sz="2900" dirty="0"/>
              <a:t> </a:t>
            </a:r>
            <a:r>
              <a:rPr lang="cs-CZ" sz="2900" dirty="0" err="1"/>
              <a:t>College</a:t>
            </a:r>
            <a:r>
              <a:rPr lang="cs-CZ" sz="2900" dirty="0"/>
              <a:t> London</a:t>
            </a:r>
            <a:r>
              <a:rPr lang="en-US" sz="2900" dirty="0"/>
              <a:t>, </a:t>
            </a:r>
            <a:r>
              <a:rPr lang="cs-CZ" sz="2900" dirty="0" err="1"/>
              <a:t>Research</a:t>
            </a:r>
            <a:r>
              <a:rPr lang="cs-CZ" sz="2900" dirty="0"/>
              <a:t> </a:t>
            </a:r>
            <a:r>
              <a:rPr lang="cs-CZ" sz="2900" dirty="0" err="1"/>
              <a:t>Services</a:t>
            </a:r>
            <a:r>
              <a:rPr lang="cs-CZ" sz="2900" dirty="0"/>
              <a:t> </a:t>
            </a:r>
            <a:r>
              <a:rPr lang="cs-CZ" sz="2900" dirty="0" err="1"/>
              <a:t>Administrator</a:t>
            </a:r>
            <a:r>
              <a:rPr lang="cs-CZ" sz="2900" dirty="0"/>
              <a:t> (FP 5 -7</a:t>
            </a:r>
            <a:r>
              <a:rPr lang="cs-CZ" sz="2900" dirty="0" smtClean="0"/>
              <a:t>)</a:t>
            </a:r>
          </a:p>
          <a:p>
            <a:pPr>
              <a:buFont typeface="Courier New" panose="02070309020205020404" pitchFamily="49" charset="0"/>
              <a:buChar char="o"/>
            </a:pPr>
            <a:endParaRPr lang="cs-CZ" sz="2900" dirty="0"/>
          </a:p>
          <a:p>
            <a:pPr>
              <a:buFont typeface="Courier New" panose="02070309020205020404" pitchFamily="49" charset="0"/>
              <a:buChar char="o"/>
            </a:pPr>
            <a:r>
              <a:rPr lang="cs-CZ" sz="2900" dirty="0"/>
              <a:t>2008 -  dosud VŠCHT Praha  EU projekty  (kooperativní, ERC, FET), OPVK, </a:t>
            </a:r>
            <a:r>
              <a:rPr lang="cs-CZ" sz="2900" dirty="0" smtClean="0"/>
              <a:t>OPPA</a:t>
            </a:r>
          </a:p>
          <a:p>
            <a:pPr>
              <a:buFont typeface="Courier New" panose="02070309020205020404" pitchFamily="49" charset="0"/>
              <a:buChar char="o"/>
            </a:pPr>
            <a:endParaRPr lang="cs-CZ" sz="2900" dirty="0" smtClean="0"/>
          </a:p>
          <a:p>
            <a:pPr>
              <a:buFont typeface="Courier New" panose="02070309020205020404" pitchFamily="49" charset="0"/>
              <a:buChar char="o"/>
            </a:pPr>
            <a:r>
              <a:rPr lang="cs-CZ" sz="2900" dirty="0" smtClean="0"/>
              <a:t>4 </a:t>
            </a:r>
            <a:r>
              <a:rPr lang="cs-CZ" sz="2900" dirty="0"/>
              <a:t>děti, manželka prof. Štěpánka, volejbal, běžky, háčkování a marmelády </a:t>
            </a:r>
            <a:r>
              <a:rPr lang="cs-CZ" sz="2900" dirty="0">
                <a:sym typeface="Wingdings" panose="05000000000000000000" pitchFamily="2" charset="2"/>
              </a:rPr>
              <a:t></a:t>
            </a:r>
          </a:p>
          <a:p>
            <a:endParaRPr lang="en-US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11110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>
                <a:solidFill>
                  <a:schemeClr val="tx1"/>
                </a:solidFill>
              </a:rPr>
              <a:t>Guide</a:t>
            </a:r>
            <a:r>
              <a:rPr lang="cs-CZ" dirty="0" smtClean="0">
                <a:solidFill>
                  <a:schemeClr val="tx1"/>
                </a:solidFill>
              </a:rPr>
              <a:t> </a:t>
            </a:r>
            <a:r>
              <a:rPr lang="cs-CZ" dirty="0" err="1" smtClean="0">
                <a:solidFill>
                  <a:schemeClr val="tx1"/>
                </a:solidFill>
              </a:rPr>
              <a:t>for</a:t>
            </a:r>
            <a:r>
              <a:rPr lang="cs-CZ" dirty="0" smtClean="0">
                <a:solidFill>
                  <a:schemeClr val="tx1"/>
                </a:solidFill>
              </a:rPr>
              <a:t> </a:t>
            </a:r>
            <a:r>
              <a:rPr lang="cs-CZ" dirty="0" err="1" smtClean="0">
                <a:solidFill>
                  <a:schemeClr val="tx1"/>
                </a:solidFill>
              </a:rPr>
              <a:t>applicants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4766C-44F9-412C-8564-9A1E1BED6601}" type="slidenum">
              <a:rPr lang="cs-CZ" smtClean="0"/>
              <a:t>20</a:t>
            </a:fld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1"/>
          </p:nvPr>
        </p:nvSpPr>
        <p:spPr>
          <a:xfrm>
            <a:off x="3923928" y="1700808"/>
            <a:ext cx="4881744" cy="4398240"/>
          </a:xfrm>
        </p:spPr>
        <p:txBody>
          <a:bodyPr/>
          <a:lstStyle/>
          <a:p>
            <a:r>
              <a:rPr lang="cs-CZ" dirty="0">
                <a:hlinkClick r:id="rId2"/>
              </a:rPr>
              <a:t>http://</a:t>
            </a:r>
            <a:r>
              <a:rPr lang="cs-CZ" dirty="0" smtClean="0">
                <a:hlinkClick r:id="rId2"/>
              </a:rPr>
              <a:t>ec.europa.eu/research/participants/data/ref/h2020/other/guides_for_applicants/h2020-guide-appl-msca-if_en.pdf</a:t>
            </a:r>
            <a:r>
              <a:rPr lang="cs-CZ" dirty="0" smtClean="0"/>
              <a:t> </a:t>
            </a:r>
          </a:p>
          <a:p>
            <a:endParaRPr lang="cs-CZ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27" t="12500" r="35291" b="3054"/>
          <a:stretch/>
        </p:blipFill>
        <p:spPr bwMode="auto">
          <a:xfrm>
            <a:off x="467544" y="1584089"/>
            <a:ext cx="3168352" cy="4514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16517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chemeClr val="tx1"/>
                </a:solidFill>
              </a:rPr>
              <a:t>H 2020 – PP –Hodnotící kritéria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4766C-44F9-412C-8564-9A1E1BED6601}" type="slidenum">
              <a:rPr lang="cs-CZ" smtClean="0"/>
              <a:t>21</a:t>
            </a:fld>
            <a:endParaRPr lang="cs-CZ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1961768" y="1467697"/>
            <a:ext cx="5274528" cy="5224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588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chemeClr val="tx1"/>
                </a:solidFill>
              </a:rPr>
              <a:t>H 2020 </a:t>
            </a:r>
            <a:r>
              <a:rPr lang="cs-CZ" dirty="0" smtClean="0">
                <a:solidFill>
                  <a:schemeClr val="tx1"/>
                </a:solidFill>
              </a:rPr>
              <a:t>– Gender </a:t>
            </a:r>
            <a:r>
              <a:rPr lang="cs-CZ" dirty="0" err="1" smtClean="0">
                <a:solidFill>
                  <a:schemeClr val="tx1"/>
                </a:solidFill>
              </a:rPr>
              <a:t>issues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4766C-44F9-412C-8564-9A1E1BED6601}" type="slidenum">
              <a:rPr lang="cs-CZ" smtClean="0"/>
              <a:t>22</a:t>
            </a:fld>
            <a:endParaRPr lang="cs-CZ"/>
          </a:p>
        </p:txBody>
      </p:sp>
      <p:sp>
        <p:nvSpPr>
          <p:cNvPr id="8" name="Zástupný symbol pro obsah 12"/>
          <p:cNvSpPr txBox="1">
            <a:spLocks/>
          </p:cNvSpPr>
          <p:nvPr/>
        </p:nvSpPr>
        <p:spPr>
          <a:xfrm>
            <a:off x="457199" y="1484784"/>
            <a:ext cx="7125953" cy="4896544"/>
          </a:xfrm>
          <a:prstGeom prst="rect">
            <a:avLst/>
          </a:prstGeom>
        </p:spPr>
        <p:txBody>
          <a:bodyPr>
            <a:no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200" dirty="0" smtClean="0"/>
              <a:t>VŠCHT Praha- projekt 7.RP TRIGGER  a PEDICEV </a:t>
            </a:r>
            <a:r>
              <a:rPr lang="cs-CZ" sz="2200" dirty="0" smtClean="0">
                <a:hlinkClick r:id="rId3"/>
              </a:rPr>
              <a:t>https://gro.vscht.cz</a:t>
            </a:r>
            <a:endParaRPr lang="cs-CZ" sz="2200" dirty="0" smtClean="0"/>
          </a:p>
          <a:p>
            <a:r>
              <a:rPr lang="cs-CZ" sz="2200" b="1" dirty="0" smtClean="0"/>
              <a:t>Cena Julie Hamáčkové  -  na VŠCHT Praha</a:t>
            </a:r>
            <a:br>
              <a:rPr lang="cs-CZ" sz="2200" b="1" dirty="0" smtClean="0"/>
            </a:br>
            <a:r>
              <a:rPr lang="cs-CZ" sz="2200" dirty="0" smtClean="0">
                <a:hlinkClick r:id="rId4"/>
              </a:rPr>
              <a:t>http://intranet.vscht.cz/vav/gender/hamackova</a:t>
            </a:r>
            <a:endParaRPr lang="cs-CZ" sz="2200" dirty="0" smtClean="0"/>
          </a:p>
          <a:p>
            <a:r>
              <a:rPr lang="cs-CZ" sz="2200" dirty="0" smtClean="0"/>
              <a:t>GENDERED INNOVATION   -  příručka zpracovaná  v 7.RP, osahuje vysvětlení a příklady projektů </a:t>
            </a:r>
            <a:br>
              <a:rPr lang="cs-CZ" sz="2200" dirty="0" smtClean="0"/>
            </a:br>
            <a:r>
              <a:rPr lang="cs-CZ" sz="2200" dirty="0" smtClean="0">
                <a:hlinkClick r:id="rId5"/>
              </a:rPr>
              <a:t>http://ec.europa.eu/research/science-society/document_library/pdf_06/gendered_innovations.pdf</a:t>
            </a:r>
            <a:r>
              <a:rPr lang="cs-CZ" sz="2200" dirty="0" smtClean="0"/>
              <a:t> </a:t>
            </a:r>
          </a:p>
          <a:p>
            <a:r>
              <a:rPr lang="cs-CZ" sz="2200" b="1" dirty="0" smtClean="0"/>
              <a:t>Národní kontaktní centrum – gender a věda </a:t>
            </a:r>
            <a:r>
              <a:rPr lang="cs-CZ" sz="2200" dirty="0" smtClean="0">
                <a:hlinkClick r:id="rId6"/>
              </a:rPr>
              <a:t>http://www.genderaveda.cz</a:t>
            </a:r>
            <a:r>
              <a:rPr lang="cs-CZ" sz="2200" dirty="0" smtClean="0"/>
              <a:t>,  </a:t>
            </a:r>
            <a:r>
              <a:rPr lang="cs-CZ" sz="2200" dirty="0" smtClean="0">
                <a:hlinkClick r:id="rId7"/>
              </a:rPr>
              <a:t>http://www.nkc.cz</a:t>
            </a:r>
            <a:endParaRPr lang="cs-CZ" sz="2200" dirty="0" smtClean="0"/>
          </a:p>
          <a:p>
            <a:r>
              <a:rPr lang="en-US" sz="2200" dirty="0" smtClean="0"/>
              <a:t>Stanford University</a:t>
            </a:r>
            <a:r>
              <a:rPr lang="cs-CZ" sz="2200" dirty="0" smtClean="0"/>
              <a:t>, </a:t>
            </a:r>
            <a:r>
              <a:rPr lang="cs-CZ" sz="2200" dirty="0" err="1" smtClean="0"/>
              <a:t>California</a:t>
            </a:r>
            <a:r>
              <a:rPr lang="cs-CZ" sz="2200" dirty="0" smtClean="0"/>
              <a:t> 94305. USA </a:t>
            </a:r>
            <a:r>
              <a:rPr lang="cs-CZ" sz="2200" dirty="0" smtClean="0">
                <a:hlinkClick r:id="rId8"/>
              </a:rPr>
              <a:t>https://genderedinnovations.stanford.edu/</a:t>
            </a:r>
            <a:r>
              <a:rPr lang="cs-CZ" sz="2200" dirty="0" smtClean="0"/>
              <a:t>  </a:t>
            </a:r>
            <a:endParaRPr lang="cs-CZ" sz="2200" dirty="0"/>
          </a:p>
        </p:txBody>
      </p:sp>
      <p:pic>
        <p:nvPicPr>
          <p:cNvPr id="11" name="Picture 2" descr="Proč a jak na genderovou rovnost ve vědě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3153" y="4725144"/>
            <a:ext cx="1093303" cy="1439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8359" y="2996952"/>
            <a:ext cx="986089" cy="1439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Obrázek 12">
            <a:hlinkClick r:id="rId3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7093" y="836824"/>
            <a:ext cx="721331" cy="1008000"/>
          </a:xfrm>
          <a:prstGeom prst="rect">
            <a:avLst/>
          </a:prstGeom>
        </p:spPr>
      </p:pic>
      <p:pic>
        <p:nvPicPr>
          <p:cNvPr id="14" name="Picture 2" descr="šířka 215px">
            <a:hlinkClick r:id="rId12" tooltip="šířka 215px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948" y="2109985"/>
            <a:ext cx="952500" cy="742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8784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tx1"/>
                </a:solidFill>
              </a:rPr>
              <a:t>Hodnocení projektů - feedback </a:t>
            </a:r>
            <a:r>
              <a:rPr lang="cs-CZ" sz="1600" dirty="0" smtClean="0">
                <a:solidFill>
                  <a:schemeClr val="tx1"/>
                </a:solidFill>
              </a:rPr>
              <a:t>(pro příště)</a:t>
            </a:r>
            <a:endParaRPr lang="cs-CZ" sz="1600" dirty="0">
              <a:solidFill>
                <a:schemeClr val="tx1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46" t="22164" r="8806" b="64081"/>
          <a:stretch/>
        </p:blipFill>
        <p:spPr bwMode="auto">
          <a:xfrm>
            <a:off x="1115615" y="1535012"/>
            <a:ext cx="6660000" cy="861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4766C-44F9-412C-8564-9A1E1BED6601}" type="slidenum">
              <a:rPr lang="cs-CZ" smtClean="0"/>
              <a:t>23</a:t>
            </a:fld>
            <a:endParaRPr lang="cs-CZ"/>
          </a:p>
        </p:txBody>
      </p:sp>
      <p:pic>
        <p:nvPicPr>
          <p:cNvPr id="11" name="Zástupný symbol pro obsah 4"/>
          <p:cNvPicPr>
            <a:picLocks noGrp="1" noChangeAspect="1"/>
          </p:cNvPicPr>
          <p:nvPr>
            <p:ph sz="quarter" idx="1"/>
          </p:nvPr>
        </p:nvPicPr>
        <p:blipFill rotWithShape="1">
          <a:blip r:embed="rId4"/>
          <a:srcRect l="5281" t="9524" r="20033" b="8201"/>
          <a:stretch/>
        </p:blipFill>
        <p:spPr bwMode="auto">
          <a:xfrm>
            <a:off x="1362891" y="2418455"/>
            <a:ext cx="6165447" cy="4212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12" name="Přímá spojnice 11"/>
          <p:cNvCxnSpPr/>
          <p:nvPr/>
        </p:nvCxnSpPr>
        <p:spPr>
          <a:xfrm>
            <a:off x="1500444" y="3789040"/>
            <a:ext cx="93610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12"/>
          <p:cNvCxnSpPr/>
          <p:nvPr/>
        </p:nvCxnSpPr>
        <p:spPr>
          <a:xfrm>
            <a:off x="1500444" y="5877272"/>
            <a:ext cx="93610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615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tx1"/>
                </a:solidFill>
              </a:rPr>
              <a:t>Druhá šance – </a:t>
            </a:r>
            <a:r>
              <a:rPr lang="cs-CZ" dirty="0" err="1" smtClean="0">
                <a:solidFill>
                  <a:schemeClr val="tx1"/>
                </a:solidFill>
              </a:rPr>
              <a:t>Seal</a:t>
            </a:r>
            <a:r>
              <a:rPr lang="cs-CZ" dirty="0" smtClean="0">
                <a:solidFill>
                  <a:schemeClr val="tx1"/>
                </a:solidFill>
              </a:rPr>
              <a:t> </a:t>
            </a:r>
            <a:r>
              <a:rPr lang="cs-CZ" dirty="0" err="1" smtClean="0">
                <a:solidFill>
                  <a:schemeClr val="tx1"/>
                </a:solidFill>
              </a:rPr>
              <a:t>of</a:t>
            </a:r>
            <a:r>
              <a:rPr lang="cs-CZ" dirty="0" smtClean="0">
                <a:solidFill>
                  <a:schemeClr val="tx1"/>
                </a:solidFill>
              </a:rPr>
              <a:t> Excellence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4766C-44F9-412C-8564-9A1E1BED6601}" type="slidenum">
              <a:rPr lang="cs-CZ" smtClean="0"/>
              <a:t>24</a:t>
            </a:fld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6111622" cy="45720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dirty="0"/>
          </a:p>
          <a:p>
            <a:r>
              <a:rPr lang="cs-CZ" sz="2400" dirty="0" smtClean="0"/>
              <a:t>Žadatelé s vynikajícím hodnocením (nad 85 %) ze seznamu </a:t>
            </a:r>
            <a:r>
              <a:rPr lang="cs-CZ" sz="2400" dirty="0"/>
              <a:t>„</a:t>
            </a:r>
            <a:r>
              <a:rPr lang="cs-CZ" sz="2400" b="1" dirty="0"/>
              <a:t>no </a:t>
            </a:r>
            <a:r>
              <a:rPr lang="cs-CZ" sz="2400" b="1" dirty="0" err="1"/>
              <a:t>money</a:t>
            </a:r>
            <a:r>
              <a:rPr lang="cs-CZ" sz="2400" dirty="0"/>
              <a:t>“ </a:t>
            </a:r>
            <a:r>
              <a:rPr lang="cs-CZ" sz="2400" dirty="0" smtClean="0"/>
              <a:t>projektů mohou žádat a národní/regionální zdroje</a:t>
            </a:r>
          </a:p>
          <a:p>
            <a:endParaRPr lang="cs-CZ" sz="2400" dirty="0" smtClean="0"/>
          </a:p>
          <a:p>
            <a:r>
              <a:rPr lang="cs-CZ" sz="2400" dirty="0" smtClean="0"/>
              <a:t>ČR: MŠMT otevřelo 2. výzvu v březnu 2018 (projekty nad 70 %)</a:t>
            </a:r>
          </a:p>
          <a:p>
            <a:r>
              <a:rPr lang="cs-CZ" sz="2400" dirty="0" smtClean="0"/>
              <a:t>Další země: </a:t>
            </a:r>
            <a:r>
              <a:rPr lang="cs-CZ" sz="2400" dirty="0" smtClean="0">
                <a:hlinkClick r:id="rId3"/>
              </a:rPr>
              <a:t>https</a:t>
            </a:r>
            <a:r>
              <a:rPr lang="cs-CZ" sz="2400" dirty="0">
                <a:hlinkClick r:id="rId3"/>
              </a:rPr>
              <a:t>://</a:t>
            </a:r>
            <a:r>
              <a:rPr lang="cs-CZ" sz="2400" dirty="0" smtClean="0">
                <a:hlinkClick r:id="rId3"/>
              </a:rPr>
              <a:t>ec.europa.eu/research/soe/index.cfm?pg=opportunities_msca</a:t>
            </a:r>
            <a:r>
              <a:rPr lang="cs-CZ" sz="2400" dirty="0" smtClean="0"/>
              <a:t>  </a:t>
            </a:r>
          </a:p>
          <a:p>
            <a:endParaRPr lang="cs-CZ" dirty="0" smtClean="0"/>
          </a:p>
          <a:p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3374" y="1844824"/>
            <a:ext cx="2381250" cy="302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038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tx1"/>
                </a:solidFill>
              </a:rPr>
              <a:t>Podpora mobility do zemí s nižší účastí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4766C-44F9-412C-8564-9A1E1BED6601}" type="slidenum">
              <a:rPr lang="cs-CZ" smtClean="0"/>
              <a:t>25</a:t>
            </a:fld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smtClean="0"/>
              <a:t>Tzv. „</a:t>
            </a:r>
            <a:r>
              <a:rPr lang="cs-CZ" dirty="0" err="1" smtClean="0"/>
              <a:t>Widening</a:t>
            </a:r>
            <a:r>
              <a:rPr lang="cs-CZ" dirty="0" smtClean="0"/>
              <a:t> </a:t>
            </a:r>
            <a:r>
              <a:rPr lang="cs-CZ" dirty="0" err="1" smtClean="0"/>
              <a:t>fellowships</a:t>
            </a:r>
            <a:r>
              <a:rPr lang="cs-CZ" dirty="0" smtClean="0"/>
              <a:t>“</a:t>
            </a:r>
          </a:p>
          <a:p>
            <a:r>
              <a:rPr lang="cs-CZ" dirty="0" smtClean="0"/>
              <a:t>Nově v pracovním programu MSCA-IF 2018, 2019</a:t>
            </a:r>
          </a:p>
          <a:p>
            <a:r>
              <a:rPr lang="cs-CZ" dirty="0" err="1" smtClean="0"/>
              <a:t>Treshold</a:t>
            </a:r>
            <a:r>
              <a:rPr lang="cs-CZ" dirty="0" smtClean="0"/>
              <a:t>: 70 %</a:t>
            </a:r>
          </a:p>
          <a:p>
            <a:r>
              <a:rPr lang="cs-CZ" dirty="0" smtClean="0"/>
              <a:t>30-35 projektů z „</a:t>
            </a:r>
            <a:r>
              <a:rPr lang="cs-CZ" b="1" dirty="0" smtClean="0"/>
              <a:t>no </a:t>
            </a:r>
            <a:r>
              <a:rPr lang="cs-CZ" b="1" dirty="0" err="1" smtClean="0"/>
              <a:t>money</a:t>
            </a:r>
            <a:r>
              <a:rPr lang="cs-CZ" dirty="0" smtClean="0"/>
              <a:t>“ seznamu</a:t>
            </a:r>
          </a:p>
          <a:p>
            <a:r>
              <a:rPr lang="cs-CZ" dirty="0" err="1" smtClean="0"/>
              <a:t>Widening</a:t>
            </a:r>
            <a:r>
              <a:rPr lang="cs-CZ" dirty="0" smtClean="0"/>
              <a:t> </a:t>
            </a:r>
            <a:r>
              <a:rPr lang="cs-CZ" dirty="0" err="1" smtClean="0"/>
              <a:t>countries</a:t>
            </a:r>
            <a:r>
              <a:rPr lang="cs-CZ" dirty="0" smtClean="0"/>
              <a:t>: </a:t>
            </a:r>
          </a:p>
          <a:p>
            <a:pPr lvl="1"/>
            <a:r>
              <a:rPr lang="cs-CZ" b="1" dirty="0" err="1"/>
              <a:t>Member</a:t>
            </a:r>
            <a:r>
              <a:rPr lang="cs-CZ" b="1" dirty="0"/>
              <a:t> </a:t>
            </a:r>
            <a:r>
              <a:rPr lang="cs-CZ" b="1" dirty="0" err="1"/>
              <a:t>States</a:t>
            </a:r>
            <a:r>
              <a:rPr lang="cs-CZ" dirty="0"/>
              <a:t>: </a:t>
            </a:r>
            <a:r>
              <a:rPr lang="cs-CZ" dirty="0" err="1"/>
              <a:t>Bulgaria</a:t>
            </a:r>
            <a:r>
              <a:rPr lang="cs-CZ" dirty="0"/>
              <a:t>, </a:t>
            </a:r>
            <a:r>
              <a:rPr lang="cs-CZ" dirty="0" err="1"/>
              <a:t>Croatia</a:t>
            </a:r>
            <a:r>
              <a:rPr lang="cs-CZ" dirty="0"/>
              <a:t>, </a:t>
            </a:r>
            <a:r>
              <a:rPr lang="cs-CZ" dirty="0" err="1"/>
              <a:t>Cyprus</a:t>
            </a:r>
            <a:r>
              <a:rPr lang="cs-CZ" dirty="0"/>
              <a:t>, Czech </a:t>
            </a:r>
            <a:r>
              <a:rPr lang="cs-CZ" dirty="0" smtClean="0"/>
              <a:t>Republic, </a:t>
            </a:r>
            <a:r>
              <a:rPr lang="cs-CZ" dirty="0" err="1" smtClean="0"/>
              <a:t>Estonia</a:t>
            </a:r>
            <a:r>
              <a:rPr lang="cs-CZ" dirty="0"/>
              <a:t>, </a:t>
            </a:r>
            <a:r>
              <a:rPr lang="cs-CZ" dirty="0" err="1"/>
              <a:t>Hungary</a:t>
            </a:r>
            <a:r>
              <a:rPr lang="cs-CZ" dirty="0"/>
              <a:t>, </a:t>
            </a:r>
            <a:r>
              <a:rPr lang="cs-CZ" dirty="0" err="1"/>
              <a:t>Latvia</a:t>
            </a:r>
            <a:r>
              <a:rPr lang="cs-CZ" dirty="0"/>
              <a:t>, </a:t>
            </a:r>
            <a:r>
              <a:rPr lang="cs-CZ" dirty="0" err="1"/>
              <a:t>Lithuania</a:t>
            </a:r>
            <a:r>
              <a:rPr lang="cs-CZ" dirty="0"/>
              <a:t>, </a:t>
            </a:r>
            <a:r>
              <a:rPr lang="cs-CZ" dirty="0" err="1"/>
              <a:t>Luxembourg</a:t>
            </a:r>
            <a:r>
              <a:rPr lang="cs-CZ" dirty="0"/>
              <a:t>, </a:t>
            </a:r>
            <a:r>
              <a:rPr lang="cs-CZ" dirty="0" smtClean="0"/>
              <a:t>Malta, </a:t>
            </a:r>
            <a:r>
              <a:rPr lang="cs-CZ" dirty="0" err="1" smtClean="0"/>
              <a:t>Poland</a:t>
            </a:r>
            <a:r>
              <a:rPr lang="cs-CZ" dirty="0"/>
              <a:t>, Portugal, </a:t>
            </a:r>
            <a:r>
              <a:rPr lang="cs-CZ" dirty="0" err="1"/>
              <a:t>Romania</a:t>
            </a:r>
            <a:r>
              <a:rPr lang="cs-CZ" dirty="0"/>
              <a:t>, Slovakia and </a:t>
            </a:r>
            <a:r>
              <a:rPr lang="cs-CZ" dirty="0" err="1"/>
              <a:t>Slovenia</a:t>
            </a:r>
            <a:r>
              <a:rPr lang="cs-CZ" dirty="0"/>
              <a:t>.</a:t>
            </a:r>
          </a:p>
          <a:p>
            <a:pPr lvl="1"/>
            <a:r>
              <a:rPr lang="cs-CZ" b="1" dirty="0" err="1"/>
              <a:t>Associated</a:t>
            </a:r>
            <a:r>
              <a:rPr lang="cs-CZ" b="1" dirty="0"/>
              <a:t> </a:t>
            </a:r>
            <a:r>
              <a:rPr lang="cs-CZ" b="1" dirty="0" err="1"/>
              <a:t>Countries</a:t>
            </a:r>
            <a:r>
              <a:rPr lang="cs-CZ" dirty="0"/>
              <a:t>: </a:t>
            </a:r>
            <a:r>
              <a:rPr lang="cs-CZ" dirty="0" err="1"/>
              <a:t>Albania</a:t>
            </a:r>
            <a:r>
              <a:rPr lang="cs-CZ" dirty="0"/>
              <a:t>, </a:t>
            </a:r>
            <a:r>
              <a:rPr lang="cs-CZ" dirty="0" err="1"/>
              <a:t>Armenia</a:t>
            </a:r>
            <a:r>
              <a:rPr lang="cs-CZ" dirty="0"/>
              <a:t>, </a:t>
            </a:r>
            <a:r>
              <a:rPr lang="cs-CZ" dirty="0" err="1"/>
              <a:t>Bosnia</a:t>
            </a:r>
            <a:r>
              <a:rPr lang="cs-CZ" dirty="0"/>
              <a:t> </a:t>
            </a:r>
            <a:r>
              <a:rPr lang="cs-CZ" dirty="0" smtClean="0"/>
              <a:t>and </a:t>
            </a:r>
            <a:r>
              <a:rPr lang="cs-CZ" dirty="0" err="1" smtClean="0"/>
              <a:t>Herzegovina</a:t>
            </a:r>
            <a:r>
              <a:rPr lang="cs-CZ" dirty="0"/>
              <a:t>, </a:t>
            </a:r>
            <a:r>
              <a:rPr lang="cs-CZ" dirty="0" err="1"/>
              <a:t>Faroe</a:t>
            </a:r>
            <a:r>
              <a:rPr lang="cs-CZ" dirty="0"/>
              <a:t> </a:t>
            </a:r>
            <a:r>
              <a:rPr lang="cs-CZ" dirty="0" err="1"/>
              <a:t>Islands</a:t>
            </a:r>
            <a:r>
              <a:rPr lang="cs-CZ" dirty="0"/>
              <a:t>, </a:t>
            </a:r>
            <a:r>
              <a:rPr lang="cs-CZ" dirty="0" err="1"/>
              <a:t>Former</a:t>
            </a:r>
            <a:r>
              <a:rPr lang="cs-CZ" dirty="0"/>
              <a:t> </a:t>
            </a:r>
            <a:r>
              <a:rPr lang="cs-CZ" dirty="0" err="1"/>
              <a:t>Yugoslav</a:t>
            </a:r>
            <a:r>
              <a:rPr lang="cs-CZ" dirty="0"/>
              <a:t> Republic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Macedonia</a:t>
            </a:r>
            <a:r>
              <a:rPr lang="cs-CZ" dirty="0"/>
              <a:t>, Georgia, Moldova, </a:t>
            </a:r>
            <a:r>
              <a:rPr lang="cs-CZ" dirty="0" err="1"/>
              <a:t>Montenegro</a:t>
            </a:r>
            <a:r>
              <a:rPr lang="cs-CZ" dirty="0"/>
              <a:t>, </a:t>
            </a:r>
            <a:r>
              <a:rPr lang="cs-CZ" dirty="0" err="1"/>
              <a:t>Serbia</a:t>
            </a:r>
            <a:r>
              <a:rPr lang="cs-CZ" dirty="0"/>
              <a:t>, </a:t>
            </a:r>
            <a:r>
              <a:rPr lang="cs-CZ" dirty="0" err="1" smtClean="0"/>
              <a:t>Tunisia,Turkey</a:t>
            </a:r>
            <a:r>
              <a:rPr lang="cs-CZ" dirty="0" smtClean="0"/>
              <a:t> </a:t>
            </a:r>
            <a:r>
              <a:rPr lang="cs-CZ" dirty="0"/>
              <a:t>and </a:t>
            </a:r>
            <a:r>
              <a:rPr lang="cs-CZ" dirty="0" err="1"/>
              <a:t>Ukraine</a:t>
            </a:r>
            <a:endParaRPr lang="cs-CZ" dirty="0" smtClean="0"/>
          </a:p>
          <a:p>
            <a:endParaRPr lang="cs-CZ" dirty="0" smtClean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65345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dnadpis 1"/>
          <p:cNvSpPr>
            <a:spLocks noGrp="1"/>
          </p:cNvSpPr>
          <p:nvPr>
            <p:ph type="subTitle" idx="1"/>
          </p:nvPr>
        </p:nvSpPr>
        <p:spPr>
          <a:xfrm>
            <a:off x="755576" y="2996952"/>
            <a:ext cx="7632848" cy="1752600"/>
          </a:xfrm>
        </p:spPr>
        <p:txBody>
          <a:bodyPr>
            <a:normAutofit fontScale="40000" lnSpcReduction="20000"/>
          </a:bodyPr>
          <a:lstStyle/>
          <a:p>
            <a:pPr algn="l"/>
            <a:r>
              <a:rPr lang="cs-CZ" sz="8000" cap="none" dirty="0" smtClean="0">
                <a:solidFill>
                  <a:schemeClr val="tx1"/>
                </a:solidFill>
              </a:rPr>
              <a:t>Kdy: </a:t>
            </a:r>
            <a:r>
              <a:rPr lang="cs-CZ" sz="8000" b="0" cap="none" dirty="0" smtClean="0">
                <a:solidFill>
                  <a:schemeClr val="tx1"/>
                </a:solidFill>
              </a:rPr>
              <a:t>30. května 2018 </a:t>
            </a:r>
          </a:p>
          <a:p>
            <a:pPr algn="l"/>
            <a:r>
              <a:rPr lang="cs-CZ" sz="8000" cap="none" dirty="0" smtClean="0">
                <a:solidFill>
                  <a:schemeClr val="tx1"/>
                </a:solidFill>
              </a:rPr>
              <a:t>Kde: </a:t>
            </a:r>
            <a:r>
              <a:rPr lang="cs-CZ" sz="8000" b="0" cap="none" dirty="0" smtClean="0">
                <a:solidFill>
                  <a:schemeClr val="tx1"/>
                </a:solidFill>
              </a:rPr>
              <a:t>zasedací místnost FCHI </a:t>
            </a:r>
            <a:endParaRPr lang="cs-CZ" sz="8000" b="0" cap="none" dirty="0">
              <a:solidFill>
                <a:schemeClr val="tx1"/>
              </a:solidFill>
            </a:endParaRPr>
          </a:p>
          <a:p>
            <a:pPr algn="l"/>
            <a:r>
              <a:rPr lang="cs-CZ" sz="8000" dirty="0">
                <a:solidFill>
                  <a:schemeClr val="tx1"/>
                </a:solidFill>
              </a:rPr>
              <a:t> </a:t>
            </a:r>
          </a:p>
          <a:p>
            <a:r>
              <a:rPr lang="cs-CZ" sz="4200" dirty="0">
                <a:solidFill>
                  <a:schemeClr val="tx1"/>
                </a:solidFill>
              </a:rPr>
              <a:t> </a:t>
            </a:r>
          </a:p>
        </p:txBody>
      </p:sp>
      <p:sp>
        <p:nvSpPr>
          <p:cNvPr id="3" name="Nadpis 2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Pozvánka - </a:t>
            </a:r>
            <a:r>
              <a:rPr lang="cs-CZ" sz="3100" dirty="0">
                <a:solidFill>
                  <a:schemeClr val="tx1"/>
                </a:solidFill>
              </a:rPr>
              <a:t>Workshop pro </a:t>
            </a:r>
            <a:r>
              <a:rPr lang="cs-CZ" sz="3100" dirty="0" smtClean="0">
                <a:solidFill>
                  <a:schemeClr val="tx1"/>
                </a:solidFill>
              </a:rPr>
              <a:t>zájemce o </a:t>
            </a:r>
            <a:r>
              <a:rPr lang="cs-CZ" sz="3100" dirty="0">
                <a:solidFill>
                  <a:schemeClr val="tx1"/>
                </a:solidFill>
              </a:rPr>
              <a:t>individuální vědecko-výzkumné </a:t>
            </a:r>
            <a:r>
              <a:rPr lang="cs-CZ" sz="3100" dirty="0" smtClean="0">
                <a:solidFill>
                  <a:schemeClr val="tx1"/>
                </a:solidFill>
              </a:rPr>
              <a:t>pobyty MSCA-IF a </a:t>
            </a:r>
            <a:r>
              <a:rPr lang="cs-CZ" sz="3100" dirty="0" err="1" smtClean="0">
                <a:solidFill>
                  <a:schemeClr val="tx1"/>
                </a:solidFill>
              </a:rPr>
              <a:t>Fulbrigthova</a:t>
            </a:r>
            <a:r>
              <a:rPr lang="cs-CZ" sz="3100" dirty="0" smtClean="0">
                <a:solidFill>
                  <a:schemeClr val="tx1"/>
                </a:solidFill>
              </a:rPr>
              <a:t> stipendia</a:t>
            </a:r>
            <a:endParaRPr lang="cs-CZ" sz="3100" dirty="0"/>
          </a:p>
        </p:txBody>
      </p:sp>
    </p:spTree>
    <p:extLst>
      <p:ext uri="{BB962C8B-B14F-4D97-AF65-F5344CB8AC3E}">
        <p14:creationId xmlns:p14="http://schemas.microsoft.com/office/powerpoint/2010/main" val="122683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dnadpis 1"/>
          <p:cNvSpPr>
            <a:spLocks noGrp="1"/>
          </p:cNvSpPr>
          <p:nvPr>
            <p:ph type="subTitle" idx="1"/>
          </p:nvPr>
        </p:nvSpPr>
        <p:spPr>
          <a:xfrm>
            <a:off x="755576" y="2996952"/>
            <a:ext cx="7632848" cy="1752600"/>
          </a:xfrm>
        </p:spPr>
        <p:txBody>
          <a:bodyPr>
            <a:normAutofit fontScale="25000" lnSpcReduction="20000"/>
          </a:bodyPr>
          <a:lstStyle/>
          <a:p>
            <a:pPr algn="l"/>
            <a:r>
              <a:rPr lang="cs-CZ" sz="9600" cap="none" dirty="0" smtClean="0">
                <a:solidFill>
                  <a:schemeClr val="tx1"/>
                </a:solidFill>
              </a:rPr>
              <a:t>Kdy: </a:t>
            </a:r>
            <a:r>
              <a:rPr lang="cs-CZ" sz="9600" b="0" cap="none" dirty="0" smtClean="0">
                <a:solidFill>
                  <a:schemeClr val="tx1"/>
                </a:solidFill>
              </a:rPr>
              <a:t>22.-23.května 2018 </a:t>
            </a:r>
          </a:p>
          <a:p>
            <a:pPr algn="l"/>
            <a:r>
              <a:rPr lang="cs-CZ" sz="9600" cap="none" dirty="0" smtClean="0">
                <a:solidFill>
                  <a:schemeClr val="tx1"/>
                </a:solidFill>
              </a:rPr>
              <a:t>Kde: </a:t>
            </a:r>
            <a:r>
              <a:rPr lang="cs-CZ" sz="9600" b="0" cap="none" dirty="0" smtClean="0">
                <a:solidFill>
                  <a:schemeClr val="tx1"/>
                </a:solidFill>
              </a:rPr>
              <a:t>Technologické centrum AV ČR</a:t>
            </a:r>
          </a:p>
          <a:p>
            <a:pPr algn="l"/>
            <a:endParaRPr lang="cs-CZ" sz="8000" cap="none" dirty="0">
              <a:solidFill>
                <a:schemeClr val="tx1"/>
              </a:solidFill>
            </a:endParaRPr>
          </a:p>
          <a:p>
            <a:pPr algn="l"/>
            <a:r>
              <a:rPr lang="cs-CZ" sz="8000" b="0" cap="none" dirty="0">
                <a:solidFill>
                  <a:schemeClr val="tx1"/>
                </a:solidFill>
              </a:rPr>
              <a:t>„Vstupenkou“ na workshop </a:t>
            </a:r>
            <a:r>
              <a:rPr lang="cs-CZ" sz="8000" b="0" cap="none" dirty="0" smtClean="0">
                <a:solidFill>
                  <a:schemeClr val="tx1"/>
                </a:solidFill>
              </a:rPr>
              <a:t>je </a:t>
            </a:r>
            <a:r>
              <a:rPr lang="cs-CZ" sz="8000" b="0" cap="none" dirty="0">
                <a:solidFill>
                  <a:schemeClr val="tx1"/>
                </a:solidFill>
              </a:rPr>
              <a:t>zaslání abstraktu </a:t>
            </a:r>
            <a:r>
              <a:rPr lang="cs-CZ" sz="8000" b="0" cap="none" dirty="0" smtClean="0">
                <a:solidFill>
                  <a:schemeClr val="tx1"/>
                </a:solidFill>
              </a:rPr>
              <a:t>projektu </a:t>
            </a:r>
            <a:r>
              <a:rPr lang="cs-CZ" sz="8000" b="0" cap="none" dirty="0">
                <a:solidFill>
                  <a:schemeClr val="tx1"/>
                </a:solidFill>
              </a:rPr>
              <a:t>a CV </a:t>
            </a:r>
            <a:r>
              <a:rPr lang="cs-CZ" sz="8000" b="0" cap="none" dirty="0" smtClean="0">
                <a:solidFill>
                  <a:schemeClr val="tx1"/>
                </a:solidFill>
              </a:rPr>
              <a:t>do </a:t>
            </a:r>
            <a:r>
              <a:rPr lang="cs-CZ" sz="8000" b="0" cap="none" dirty="0">
                <a:solidFill>
                  <a:schemeClr val="tx1"/>
                </a:solidFill>
              </a:rPr>
              <a:t>4</a:t>
            </a:r>
            <a:r>
              <a:rPr lang="cs-CZ" sz="8000" b="0" cap="none" dirty="0" smtClean="0">
                <a:solidFill>
                  <a:schemeClr val="tx1"/>
                </a:solidFill>
              </a:rPr>
              <a:t>. května 2018</a:t>
            </a:r>
            <a:r>
              <a:rPr lang="cs-CZ" sz="8000" dirty="0">
                <a:solidFill>
                  <a:schemeClr val="tx1"/>
                </a:solidFill>
              </a:rPr>
              <a:t> </a:t>
            </a:r>
          </a:p>
          <a:p>
            <a:r>
              <a:rPr lang="cs-CZ" sz="4200" dirty="0">
                <a:solidFill>
                  <a:schemeClr val="tx1"/>
                </a:solidFill>
              </a:rPr>
              <a:t> </a:t>
            </a:r>
          </a:p>
        </p:txBody>
      </p:sp>
      <p:sp>
        <p:nvSpPr>
          <p:cNvPr id="3" name="Nadpis 2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Pozvánka - </a:t>
            </a:r>
            <a:r>
              <a:rPr lang="cs-CZ" sz="3100" dirty="0">
                <a:solidFill>
                  <a:schemeClr val="tx1"/>
                </a:solidFill>
              </a:rPr>
              <a:t>Workshop pro žadatele o individuální vědecko-výzkumné pobyty </a:t>
            </a:r>
            <a:r>
              <a:rPr lang="cs-CZ" sz="3100" dirty="0" smtClean="0">
                <a:solidFill>
                  <a:schemeClr val="tx1"/>
                </a:solidFill>
              </a:rPr>
              <a:t>Marie </a:t>
            </a:r>
            <a:r>
              <a:rPr lang="cs-CZ" sz="3100" dirty="0" err="1" smtClean="0">
                <a:solidFill>
                  <a:schemeClr val="tx1"/>
                </a:solidFill>
              </a:rPr>
              <a:t>Skłodowska</a:t>
            </a:r>
            <a:r>
              <a:rPr lang="cs-CZ" sz="3100" dirty="0" smtClean="0">
                <a:solidFill>
                  <a:schemeClr val="tx1"/>
                </a:solidFill>
              </a:rPr>
              <a:t>-Curie (</a:t>
            </a:r>
            <a:r>
              <a:rPr lang="cs-CZ" sz="3100" dirty="0" err="1" smtClean="0">
                <a:solidFill>
                  <a:schemeClr val="tx1"/>
                </a:solidFill>
              </a:rPr>
              <a:t>Individual</a:t>
            </a:r>
            <a:r>
              <a:rPr lang="cs-CZ" sz="3100" dirty="0" smtClean="0">
                <a:solidFill>
                  <a:schemeClr val="tx1"/>
                </a:solidFill>
              </a:rPr>
              <a:t> </a:t>
            </a:r>
            <a:r>
              <a:rPr lang="cs-CZ" sz="3100" dirty="0" err="1" smtClean="0">
                <a:solidFill>
                  <a:schemeClr val="tx1"/>
                </a:solidFill>
              </a:rPr>
              <a:t>Fellowships</a:t>
            </a:r>
            <a:r>
              <a:rPr lang="cs-CZ" sz="3100" dirty="0">
                <a:solidFill>
                  <a:schemeClr val="tx1"/>
                </a:solidFill>
              </a:rPr>
              <a:t>, IF)</a:t>
            </a:r>
            <a:endParaRPr lang="cs-CZ" sz="3100" dirty="0"/>
          </a:p>
        </p:txBody>
      </p:sp>
    </p:spTree>
    <p:extLst>
      <p:ext uri="{BB962C8B-B14F-4D97-AF65-F5344CB8AC3E}">
        <p14:creationId xmlns:p14="http://schemas.microsoft.com/office/powerpoint/2010/main" val="295391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1300" y="2241328"/>
            <a:ext cx="6413188" cy="414000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tx1"/>
                </a:solidFill>
              </a:rPr>
              <a:t>Úspěšný mladý vědec - charakteristika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 smtClean="0"/>
              <a:t>Nezávislost</a:t>
            </a:r>
          </a:p>
          <a:p>
            <a:r>
              <a:rPr lang="cs-CZ" dirty="0" smtClean="0"/>
              <a:t>Nové vlastní téma</a:t>
            </a:r>
          </a:p>
          <a:p>
            <a:r>
              <a:rPr lang="cs-CZ" dirty="0" smtClean="0"/>
              <a:t>Zahraniční zkušenost</a:t>
            </a:r>
          </a:p>
          <a:p>
            <a:r>
              <a:rPr lang="cs-CZ" dirty="0" smtClean="0"/>
              <a:t>Odvaha </a:t>
            </a:r>
            <a:r>
              <a:rPr lang="cs-CZ" dirty="0" smtClean="0">
                <a:sym typeface="Wingdings" panose="05000000000000000000" pitchFamily="2" charset="2"/>
              </a:rPr>
              <a:t>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4766C-44F9-412C-8564-9A1E1BED6601}" type="slidenum">
              <a:rPr lang="cs-CZ" smtClean="0"/>
              <a:t>28</a:t>
            </a:fld>
            <a:endParaRPr lang="cs-CZ"/>
          </a:p>
        </p:txBody>
      </p:sp>
      <p:sp>
        <p:nvSpPr>
          <p:cNvPr id="6" name="Ovál 5"/>
          <p:cNvSpPr/>
          <p:nvPr/>
        </p:nvSpPr>
        <p:spPr>
          <a:xfrm>
            <a:off x="5220072" y="3968107"/>
            <a:ext cx="1476000" cy="864000"/>
          </a:xfrm>
          <a:prstGeom prst="ellipse">
            <a:avLst/>
          </a:prstGeom>
          <a:noFill/>
          <a:ln w="730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TextovéPole 8"/>
          <p:cNvSpPr txBox="1"/>
          <p:nvPr/>
        </p:nvSpPr>
        <p:spPr>
          <a:xfrm>
            <a:off x="5988140" y="4884865"/>
            <a:ext cx="2232248" cy="276999"/>
          </a:xfrm>
          <a:prstGeom prst="rect">
            <a:avLst/>
          </a:prstGeom>
          <a:noFill/>
          <a:ln w="222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sz="1200" dirty="0" err="1" smtClean="0"/>
              <a:t>Kolaborativní</a:t>
            </a:r>
            <a:r>
              <a:rPr lang="cs-CZ" sz="1200" dirty="0" smtClean="0"/>
              <a:t> granty</a:t>
            </a:r>
            <a:endParaRPr lang="cs-CZ" sz="1200" dirty="0"/>
          </a:p>
        </p:txBody>
      </p:sp>
    </p:spTree>
    <p:extLst>
      <p:ext uri="{BB962C8B-B14F-4D97-AF65-F5344CB8AC3E}">
        <p14:creationId xmlns:p14="http://schemas.microsoft.com/office/powerpoint/2010/main" val="4041455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tx1"/>
                </a:solidFill>
              </a:rPr>
              <a:t>ERC </a:t>
            </a:r>
            <a:r>
              <a:rPr lang="cs-CZ" dirty="0" err="1" smtClean="0">
                <a:solidFill>
                  <a:schemeClr val="tx1"/>
                </a:solidFill>
              </a:rPr>
              <a:t>starting</a:t>
            </a:r>
            <a:r>
              <a:rPr lang="cs-CZ" dirty="0" smtClean="0">
                <a:solidFill>
                  <a:schemeClr val="tx1"/>
                </a:solidFill>
              </a:rPr>
              <a:t> </a:t>
            </a:r>
            <a:r>
              <a:rPr lang="cs-CZ" dirty="0" err="1" smtClean="0">
                <a:solidFill>
                  <a:schemeClr val="tx1"/>
                </a:solidFill>
              </a:rPr>
              <a:t>grants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301752" y="1844824"/>
            <a:ext cx="8503920" cy="45720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sz="2000" dirty="0" smtClean="0"/>
              <a:t>ERC – financuje špičkový výzkum posouvající hranice poznání </a:t>
            </a:r>
          </a:p>
          <a:p>
            <a:pPr marL="0" indent="0" algn="ctr">
              <a:buNone/>
            </a:pPr>
            <a:endParaRPr lang="cs-CZ" sz="2000" dirty="0" smtClean="0"/>
          </a:p>
          <a:p>
            <a:pPr marL="0" indent="0">
              <a:buNone/>
            </a:pPr>
            <a:r>
              <a:rPr lang="cs-CZ" sz="2000" dirty="0" err="1" smtClean="0"/>
              <a:t>Starting</a:t>
            </a:r>
            <a:r>
              <a:rPr lang="cs-CZ" sz="2000" dirty="0" smtClean="0"/>
              <a:t> </a:t>
            </a:r>
            <a:r>
              <a:rPr lang="cs-CZ" sz="2000" dirty="0" err="1" smtClean="0"/>
              <a:t>Grants</a:t>
            </a:r>
            <a:r>
              <a:rPr lang="cs-CZ" sz="2000" dirty="0" smtClean="0"/>
              <a:t>:</a:t>
            </a:r>
          </a:p>
          <a:p>
            <a:r>
              <a:rPr lang="cs-CZ" sz="2000" dirty="0" smtClean="0"/>
              <a:t>Individuální granty na podporu nezávislé kariéry mladých výzkumníků</a:t>
            </a:r>
          </a:p>
          <a:p>
            <a:r>
              <a:rPr lang="cs-CZ" sz="2000" dirty="0" smtClean="0"/>
              <a:t>Na vytvoření vlastní výzkumné skupiny, pořízení přístrojů</a:t>
            </a:r>
          </a:p>
          <a:p>
            <a:r>
              <a:rPr lang="cs-CZ" sz="2000" dirty="0" smtClean="0"/>
              <a:t>Žadatel – kdokoli 2-7 let od získání Ph.D., excelentní vědecké výsledky (bez vlivu bývalého školitele), excelentní originální myšlenka</a:t>
            </a:r>
          </a:p>
          <a:p>
            <a:r>
              <a:rPr lang="cs-CZ" sz="2000" dirty="0" smtClean="0"/>
              <a:t>Rozpočet do 1,5 mil. EUR na 5 let</a:t>
            </a:r>
          </a:p>
          <a:p>
            <a:endParaRPr lang="cs-CZ" sz="2000" dirty="0"/>
          </a:p>
          <a:p>
            <a:pPr marL="0" indent="0">
              <a:buNone/>
            </a:pPr>
            <a:r>
              <a:rPr lang="cs-CZ" sz="2000" dirty="0" err="1" smtClean="0"/>
              <a:t>Consolidator</a:t>
            </a:r>
            <a:r>
              <a:rPr lang="cs-CZ" sz="2000" dirty="0" smtClean="0"/>
              <a:t> </a:t>
            </a:r>
            <a:r>
              <a:rPr lang="cs-CZ" sz="2000" dirty="0" err="1" smtClean="0"/>
              <a:t>Grants</a:t>
            </a:r>
            <a:r>
              <a:rPr lang="cs-CZ" sz="2000" dirty="0" smtClean="0"/>
              <a:t>:</a:t>
            </a:r>
          </a:p>
          <a:p>
            <a:r>
              <a:rPr lang="cs-CZ" sz="2000" dirty="0" smtClean="0"/>
              <a:t>7-12 let po získání Ph.D.</a:t>
            </a:r>
          </a:p>
          <a:p>
            <a:r>
              <a:rPr lang="cs-CZ" sz="2000" dirty="0" smtClean="0"/>
              <a:t>Rozpočet do 2 mil. EUR na 5 let</a:t>
            </a:r>
            <a:endParaRPr lang="cs-CZ" sz="200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4766C-44F9-412C-8564-9A1E1BED6601}" type="slidenum">
              <a:rPr lang="cs-CZ" smtClean="0"/>
              <a:t>29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18370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4766C-44F9-412C-8564-9A1E1BED6601}" type="slidenum">
              <a:rPr lang="cs-CZ" smtClean="0"/>
              <a:t>3</a:t>
            </a:fld>
            <a:endParaRPr lang="cs-CZ"/>
          </a:p>
        </p:txBody>
      </p:sp>
      <p:sp>
        <p:nvSpPr>
          <p:cNvPr id="7" name="Zástupný symbol pro obsah 6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 smtClean="0"/>
              <a:t>Marika Kůrová</a:t>
            </a:r>
          </a:p>
          <a:p>
            <a:r>
              <a:rPr lang="cs-CZ" sz="1800" dirty="0"/>
              <a:t>Masarykova univerzita, Evropská studia</a:t>
            </a:r>
          </a:p>
          <a:p>
            <a:r>
              <a:rPr lang="cs-CZ" sz="1800" dirty="0"/>
              <a:t>OSU, Španělština ve sféře </a:t>
            </a:r>
            <a:r>
              <a:rPr lang="cs-CZ" sz="1800" dirty="0" smtClean="0"/>
              <a:t>podnikání</a:t>
            </a:r>
            <a:endParaRPr lang="cs-CZ" sz="1800" b="1" dirty="0" smtClean="0"/>
          </a:p>
          <a:p>
            <a:r>
              <a:rPr lang="cs-CZ" sz="1800" dirty="0" smtClean="0"/>
              <a:t>Zahraniční stáže: </a:t>
            </a:r>
          </a:p>
          <a:p>
            <a:pPr lvl="1"/>
            <a:r>
              <a:rPr lang="cs-CZ" sz="1800" dirty="0" smtClean="0"/>
              <a:t>Erasmus+, </a:t>
            </a:r>
            <a:r>
              <a:rPr lang="cs-CZ" sz="1800" dirty="0" err="1" smtClean="0"/>
              <a:t>Universidad</a:t>
            </a:r>
            <a:r>
              <a:rPr lang="cs-CZ" sz="1800" dirty="0" smtClean="0"/>
              <a:t> de </a:t>
            </a:r>
            <a:r>
              <a:rPr lang="cs-CZ" sz="1800" dirty="0" err="1" smtClean="0"/>
              <a:t>Cantabria</a:t>
            </a:r>
            <a:endParaRPr lang="cs-CZ" sz="1800" dirty="0"/>
          </a:p>
          <a:p>
            <a:pPr lvl="1"/>
            <a:r>
              <a:rPr lang="cs-CZ" sz="1900" dirty="0" smtClean="0"/>
              <a:t>CZELO, Brusel</a:t>
            </a:r>
          </a:p>
          <a:p>
            <a:r>
              <a:rPr lang="cs-CZ" sz="1900" dirty="0" smtClean="0"/>
              <a:t>2016 – Česká styčná kancelář pro výzkum, vývoj, inovace</a:t>
            </a:r>
          </a:p>
          <a:p>
            <a:r>
              <a:rPr lang="cs-CZ" sz="1900" dirty="0" smtClean="0"/>
              <a:t>Květen 2017 – odd. </a:t>
            </a:r>
            <a:r>
              <a:rPr lang="cs-CZ" sz="1900" dirty="0" err="1" smtClean="0"/>
              <a:t>VaV</a:t>
            </a:r>
            <a:r>
              <a:rPr lang="cs-CZ" sz="1900" dirty="0" smtClean="0"/>
              <a:t> VŠCHT, mezinárodní spolupráce ve výzkumu, projekty EU (3 projekty v oblasti vodíkových technologií) a OP VVV (projekt CHEMFELLS – 4 mobility MSCA-IF)</a:t>
            </a:r>
          </a:p>
          <a:p>
            <a:r>
              <a:rPr lang="cs-CZ" sz="1900" dirty="0" smtClean="0"/>
              <a:t>Judo, gymnastika, cestování a jízda kamkoliv na městském kole, procházky kamkoliv, </a:t>
            </a:r>
            <a:r>
              <a:rPr lang="cs-CZ" sz="1900" smtClean="0"/>
              <a:t>kde nejsou lidi</a:t>
            </a:r>
            <a:endParaRPr lang="cs-CZ" sz="1900" dirty="0" smtClean="0"/>
          </a:p>
          <a:p>
            <a:endParaRPr lang="cs-CZ" sz="1900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7620426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01752" y="230400"/>
            <a:ext cx="8534400" cy="758952"/>
          </a:xfrm>
        </p:spPr>
        <p:txBody>
          <a:bodyPr>
            <a:normAutofit/>
          </a:bodyPr>
          <a:lstStyle/>
          <a:p>
            <a:r>
              <a:rPr lang="cs-CZ" dirty="0" err="1">
                <a:solidFill>
                  <a:schemeClr val="tx1"/>
                </a:solidFill>
              </a:rPr>
              <a:t>Horizon</a:t>
            </a:r>
            <a:r>
              <a:rPr lang="cs-CZ" dirty="0">
                <a:solidFill>
                  <a:schemeClr val="tx1"/>
                </a:solidFill>
              </a:rPr>
              <a:t> 2020 </a:t>
            </a:r>
            <a:r>
              <a:rPr lang="cs-CZ" dirty="0" smtClean="0">
                <a:solidFill>
                  <a:schemeClr val="tx1"/>
                </a:solidFill>
              </a:rPr>
              <a:t>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Frame</a:t>
            </a:r>
            <a:r>
              <a:rPr lang="cs-CZ" dirty="0"/>
              <a:t> </a:t>
            </a:r>
            <a:r>
              <a:rPr lang="cs-CZ" dirty="0" err="1"/>
              <a:t>work</a:t>
            </a:r>
            <a:r>
              <a:rPr lang="cs-CZ" dirty="0"/>
              <a:t> </a:t>
            </a:r>
            <a:r>
              <a:rPr lang="cs-CZ" dirty="0" err="1"/>
              <a:t>Programme</a:t>
            </a:r>
            <a:r>
              <a:rPr lang="cs-CZ" dirty="0"/>
              <a:t> </a:t>
            </a:r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dirty="0" err="1"/>
              <a:t>Reaserch</a:t>
            </a:r>
            <a:r>
              <a:rPr lang="cs-CZ" dirty="0"/>
              <a:t> and </a:t>
            </a:r>
            <a:r>
              <a:rPr lang="cs-CZ" dirty="0" err="1"/>
              <a:t>Innovation</a:t>
            </a:r>
            <a:r>
              <a:rPr lang="cs-CZ" dirty="0"/>
              <a:t> (2014 -2020)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46" r="1642"/>
          <a:stretch/>
        </p:blipFill>
        <p:spPr>
          <a:xfrm>
            <a:off x="309880" y="2492896"/>
            <a:ext cx="8582600" cy="4212000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4766C-44F9-412C-8564-9A1E1BED6601}" type="slidenum">
              <a:rPr lang="cs-CZ" smtClean="0"/>
              <a:t>30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06346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tx1"/>
                </a:solidFill>
              </a:rPr>
              <a:t>H</a:t>
            </a:r>
            <a:r>
              <a:rPr lang="en-US" dirty="0" err="1" smtClean="0">
                <a:solidFill>
                  <a:schemeClr val="tx1"/>
                </a:solidFill>
              </a:rPr>
              <a:t>orizon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cs-CZ" dirty="0" smtClean="0">
                <a:solidFill>
                  <a:schemeClr val="tx1"/>
                </a:solidFill>
              </a:rPr>
              <a:t>2020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301752" y="1953344"/>
            <a:ext cx="8503920" cy="4572000"/>
          </a:xfrm>
        </p:spPr>
        <p:txBody>
          <a:bodyPr/>
          <a:lstStyle/>
          <a:p>
            <a:r>
              <a:rPr lang="cs-CZ" dirty="0" smtClean="0"/>
              <a:t>Nejvíc témat, možností a peněz</a:t>
            </a:r>
          </a:p>
          <a:p>
            <a:r>
              <a:rPr lang="cs-CZ" dirty="0" smtClean="0"/>
              <a:t>Obvykle je třeba konsorcium 3 partnerů ze 3 členských či přidružených zemí</a:t>
            </a:r>
          </a:p>
          <a:p>
            <a:r>
              <a:rPr lang="cs-CZ" dirty="0" smtClean="0"/>
              <a:t>Rozpočet na partnera je cca 250 – 600 tis. EUR</a:t>
            </a:r>
          </a:p>
          <a:p>
            <a:endParaRPr lang="cs-CZ" dirty="0"/>
          </a:p>
          <a:p>
            <a:pPr marL="0" indent="0" algn="ctr">
              <a:buNone/>
            </a:pPr>
            <a:r>
              <a:rPr lang="cs-CZ" dirty="0" smtClean="0"/>
              <a:t>!! Potřebujete partnera(y) a vhodnou výzvu!!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4766C-44F9-412C-8564-9A1E1BED6601}" type="slidenum">
              <a:rPr lang="cs-CZ" smtClean="0"/>
              <a:t>31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45220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2400" b="1" dirty="0" err="1" smtClean="0">
                <a:solidFill>
                  <a:schemeClr val="tx1"/>
                </a:solidFill>
              </a:rPr>
              <a:t>Form</a:t>
            </a:r>
            <a:r>
              <a:rPr lang="cs-CZ" sz="2400" b="1" dirty="0" smtClean="0">
                <a:solidFill>
                  <a:schemeClr val="tx1"/>
                </a:solidFill>
              </a:rPr>
              <a:t> </a:t>
            </a:r>
            <a:r>
              <a:rPr lang="cs-CZ" sz="2400" b="1" dirty="0" err="1" smtClean="0">
                <a:solidFill>
                  <a:schemeClr val="tx1"/>
                </a:solidFill>
              </a:rPr>
              <a:t>Consortium</a:t>
            </a:r>
            <a:r>
              <a:rPr lang="cs-CZ" sz="2400" b="1" dirty="0" smtClean="0">
                <a:solidFill>
                  <a:schemeClr val="tx1"/>
                </a:solidFill>
              </a:rPr>
              <a:t> </a:t>
            </a:r>
            <a:r>
              <a:rPr lang="cs-CZ" sz="2400" dirty="0" smtClean="0">
                <a:solidFill>
                  <a:schemeClr val="tx1"/>
                </a:solidFill>
              </a:rPr>
              <a:t>(Jak sbalit partnera, jak se nechat sbalit??)</a:t>
            </a:r>
            <a:endParaRPr lang="cs-CZ" sz="2400" dirty="0">
              <a:solidFill>
                <a:schemeClr val="tx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/>
          </a:bodyPr>
          <a:lstStyle/>
          <a:p>
            <a:r>
              <a:rPr lang="cs-CZ" b="1" dirty="0" smtClean="0"/>
              <a:t>Konference</a:t>
            </a:r>
            <a:r>
              <a:rPr lang="cs-CZ" dirty="0" smtClean="0"/>
              <a:t> – kromě vědecké přednášky i krátké představení pracoviště (specializace, přístroje)</a:t>
            </a:r>
          </a:p>
          <a:p>
            <a:r>
              <a:rPr lang="cs-CZ" b="1" dirty="0" err="1" smtClean="0"/>
              <a:t>Networking</a:t>
            </a:r>
            <a:r>
              <a:rPr lang="cs-CZ" dirty="0" smtClean="0"/>
              <a:t> – na koktejl (pivo, </a:t>
            </a:r>
            <a:r>
              <a:rPr lang="cs-CZ" dirty="0" err="1" smtClean="0"/>
              <a:t>kafe</a:t>
            </a:r>
            <a:r>
              <a:rPr lang="cs-CZ" dirty="0" smtClean="0"/>
              <a:t>) hlavně s cizími!</a:t>
            </a:r>
          </a:p>
          <a:p>
            <a:r>
              <a:rPr lang="cs-CZ" b="1" dirty="0" smtClean="0"/>
              <a:t>Staré kontakty </a:t>
            </a:r>
            <a:r>
              <a:rPr lang="cs-CZ" dirty="0" smtClean="0"/>
              <a:t>– oprášit!!! Hlavně kontakty ze zahraničních pobytů ze studií!!</a:t>
            </a:r>
          </a:p>
          <a:p>
            <a:r>
              <a:rPr lang="cs-CZ" dirty="0" smtClean="0"/>
              <a:t>Kam se rozkutálel </a:t>
            </a:r>
            <a:r>
              <a:rPr lang="cs-CZ" b="1" dirty="0" smtClean="0"/>
              <a:t>můj kruh </a:t>
            </a:r>
            <a:r>
              <a:rPr lang="cs-CZ" dirty="0" smtClean="0"/>
              <a:t>– </a:t>
            </a:r>
            <a:r>
              <a:rPr lang="cs-CZ" dirty="0" err="1" smtClean="0"/>
              <a:t>SMEs</a:t>
            </a:r>
            <a:r>
              <a:rPr lang="cs-CZ" dirty="0" smtClean="0"/>
              <a:t> (malé a střední podniky –spolupráce)</a:t>
            </a:r>
          </a:p>
          <a:p>
            <a:r>
              <a:rPr lang="cs-CZ" dirty="0" smtClean="0"/>
              <a:t>Účast v soutěžích, letní školy, odborné semináře a školení</a:t>
            </a:r>
          </a:p>
          <a:p>
            <a:r>
              <a:rPr lang="cs-CZ" b="1" dirty="0" smtClean="0"/>
              <a:t>Karta</a:t>
            </a:r>
            <a:r>
              <a:rPr lang="cs-CZ" dirty="0" smtClean="0"/>
              <a:t> výzkumné skupiny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4766C-44F9-412C-8564-9A1E1BED6601}" type="slidenum">
              <a:rPr lang="cs-CZ" smtClean="0"/>
              <a:t>32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4989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4766C-44F9-412C-8564-9A1E1BED6601}" type="slidenum">
              <a:rPr lang="cs-CZ" smtClean="0"/>
              <a:t>33</a:t>
            </a:fld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cs-CZ" dirty="0"/>
          </a:p>
        </p:txBody>
      </p:sp>
      <p:graphicFrame>
        <p:nvGraphicFramePr>
          <p:cNvPr id="5" name="Objek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14663798"/>
              </p:ext>
            </p:extLst>
          </p:nvPr>
        </p:nvGraphicFramePr>
        <p:xfrm>
          <a:off x="224275" y="2536836"/>
          <a:ext cx="2871788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8" name="Acrobat Document" r:id="rId3" imgW="5667119" imgH="8019915" progId="AcroExch.Document.DC">
                  <p:embed/>
                </p:oleObj>
              </mc:Choice>
              <mc:Fallback>
                <p:oleObj name="Acrobat Document" r:id="rId3" imgW="5667119" imgH="8019915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24275" y="2536836"/>
                        <a:ext cx="2871788" cy="406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k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68490106"/>
              </p:ext>
            </p:extLst>
          </p:nvPr>
        </p:nvGraphicFramePr>
        <p:xfrm>
          <a:off x="3132882" y="116632"/>
          <a:ext cx="2871788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9" name="Acrobat Document" r:id="rId5" imgW="5667119" imgH="8019915" progId="AcroExch.Document.DC">
                  <p:embed/>
                </p:oleObj>
              </mc:Choice>
              <mc:Fallback>
                <p:oleObj name="Acrobat Document" r:id="rId5" imgW="5667119" imgH="8019915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132882" y="116632"/>
                        <a:ext cx="2871788" cy="406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k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94113765"/>
              </p:ext>
            </p:extLst>
          </p:nvPr>
        </p:nvGraphicFramePr>
        <p:xfrm>
          <a:off x="6041489" y="2536836"/>
          <a:ext cx="2871788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0" name="Acrobat Document" r:id="rId7" imgW="5667119" imgH="8019915" progId="AcroExch.Document.DC">
                  <p:embed/>
                </p:oleObj>
              </mc:Choice>
              <mc:Fallback>
                <p:oleObj name="Acrobat Document" r:id="rId7" imgW="5667119" imgH="8019915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041489" y="2536836"/>
                        <a:ext cx="2871788" cy="406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503797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4766C-44F9-412C-8564-9A1E1BED6601}" type="slidenum">
              <a:rPr lang="cs-CZ" smtClean="0"/>
              <a:t>34</a:t>
            </a:fld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cs-CZ" dirty="0"/>
          </a:p>
        </p:txBody>
      </p:sp>
      <p:graphicFrame>
        <p:nvGraphicFramePr>
          <p:cNvPr id="5" name="Objek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07743404"/>
              </p:ext>
            </p:extLst>
          </p:nvPr>
        </p:nvGraphicFramePr>
        <p:xfrm>
          <a:off x="301752" y="332656"/>
          <a:ext cx="2871787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2" name="Acrobat Document" r:id="rId3" imgW="5667119" imgH="8019915" progId="AcroExch.Document.DC">
                  <p:embed/>
                </p:oleObj>
              </mc:Choice>
              <mc:Fallback>
                <p:oleObj name="Acrobat Document" r:id="rId3" imgW="5667119" imgH="8019915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01752" y="332656"/>
                        <a:ext cx="2871787" cy="406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k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48298945"/>
              </p:ext>
            </p:extLst>
          </p:nvPr>
        </p:nvGraphicFramePr>
        <p:xfrm>
          <a:off x="3217834" y="2636912"/>
          <a:ext cx="2871787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3" name="Acrobat Document" r:id="rId5" imgW="5667119" imgH="8019915" progId="AcroExch.Document.DC">
                  <p:embed/>
                </p:oleObj>
              </mc:Choice>
              <mc:Fallback>
                <p:oleObj name="Acrobat Document" r:id="rId5" imgW="5667119" imgH="8019915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217834" y="2636912"/>
                        <a:ext cx="2871787" cy="406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k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82019355"/>
              </p:ext>
            </p:extLst>
          </p:nvPr>
        </p:nvGraphicFramePr>
        <p:xfrm>
          <a:off x="6133917" y="332656"/>
          <a:ext cx="2871788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4" name="Acrobat Document" r:id="rId7" imgW="5667119" imgH="8019915" progId="AcroExch.Document.DC">
                  <p:embed/>
                </p:oleObj>
              </mc:Choice>
              <mc:Fallback>
                <p:oleObj name="Acrobat Document" r:id="rId7" imgW="5667119" imgH="8019915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133917" y="332656"/>
                        <a:ext cx="2871788" cy="406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6277160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tx1"/>
                </a:solidFill>
              </a:rPr>
              <a:t>Užitečné odkazy </a:t>
            </a:r>
            <a:r>
              <a:rPr lang="cs-CZ" dirty="0" err="1" smtClean="0">
                <a:solidFill>
                  <a:schemeClr val="tx1"/>
                </a:solidFill>
              </a:rPr>
              <a:t>Horizon</a:t>
            </a:r>
            <a:r>
              <a:rPr lang="cs-CZ" dirty="0" smtClean="0">
                <a:solidFill>
                  <a:schemeClr val="tx1"/>
                </a:solidFill>
              </a:rPr>
              <a:t> 2020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quarter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18" t="20300" r="21147"/>
          <a:stretch/>
        </p:blipFill>
        <p:spPr bwMode="auto">
          <a:xfrm>
            <a:off x="7057240" y="4797376"/>
            <a:ext cx="2123272" cy="2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/>
          <p:cNvSpPr/>
          <p:nvPr/>
        </p:nvSpPr>
        <p:spPr>
          <a:xfrm>
            <a:off x="395536" y="1556792"/>
            <a:ext cx="8388000" cy="67957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Participant </a:t>
            </a:r>
            <a:r>
              <a:rPr lang="cs-CZ" dirty="0" err="1"/>
              <a:t>Portal</a:t>
            </a:r>
            <a:endParaRPr lang="cs-CZ" dirty="0"/>
          </a:p>
          <a:p>
            <a:r>
              <a:rPr lang="cs-CZ" dirty="0">
                <a:hlinkClick r:id="rId4"/>
              </a:rPr>
              <a:t>http://ec.europa.eu/research/participants/portal//desktop/en/home.html</a:t>
            </a:r>
            <a:endParaRPr lang="cs-CZ" dirty="0"/>
          </a:p>
          <a:p>
            <a:endParaRPr lang="cs-CZ" dirty="0" smtClean="0"/>
          </a:p>
          <a:p>
            <a:r>
              <a:rPr lang="cs-CZ" dirty="0"/>
              <a:t>CORDIS – přehled řešených projektů</a:t>
            </a:r>
          </a:p>
          <a:p>
            <a:r>
              <a:rPr lang="cs-CZ" dirty="0">
                <a:hlinkClick r:id="rId5"/>
              </a:rPr>
              <a:t>http://cordis.europa.eu/home_en.html</a:t>
            </a:r>
            <a:endParaRPr lang="cs-CZ" dirty="0"/>
          </a:p>
          <a:p>
            <a:endParaRPr lang="cs-CZ" dirty="0" smtClean="0"/>
          </a:p>
          <a:p>
            <a:endParaRPr lang="cs-CZ" dirty="0"/>
          </a:p>
          <a:p>
            <a:r>
              <a:rPr lang="cs-CZ" dirty="0" smtClean="0"/>
              <a:t>Technologické centrum AV ČR  - </a:t>
            </a:r>
            <a:r>
              <a:rPr lang="cs-CZ" dirty="0" smtClean="0">
                <a:hlinkClick r:id="rId6"/>
              </a:rPr>
              <a:t>www.h2020.cz</a:t>
            </a:r>
            <a:r>
              <a:rPr lang="cs-CZ" dirty="0" smtClean="0"/>
              <a:t>:</a:t>
            </a:r>
          </a:p>
          <a:p>
            <a:pPr marL="274320" lvl="1" indent="-274320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</a:pPr>
            <a:r>
              <a:rPr lang="cs-CZ" dirty="0"/>
              <a:t> slovník pojmů (</a:t>
            </a:r>
            <a:r>
              <a:rPr lang="cs-CZ" dirty="0">
                <a:hlinkClick r:id="rId7"/>
              </a:rPr>
              <a:t>http://www.h2020.cz/</a:t>
            </a:r>
            <a:r>
              <a:rPr lang="cs-CZ" dirty="0" err="1">
                <a:hlinkClick r:id="rId7"/>
              </a:rPr>
              <a:t>cs</a:t>
            </a:r>
            <a:r>
              <a:rPr lang="cs-CZ" dirty="0">
                <a:hlinkClick r:id="rId7"/>
              </a:rPr>
              <a:t>/seznamy/</a:t>
            </a:r>
            <a:r>
              <a:rPr lang="cs-CZ" dirty="0" err="1">
                <a:hlinkClick r:id="rId7"/>
              </a:rPr>
              <a:t>vykladovy-slovnik</a:t>
            </a:r>
            <a:r>
              <a:rPr lang="cs-CZ" dirty="0"/>
              <a:t>)</a:t>
            </a:r>
          </a:p>
          <a:p>
            <a:pPr marL="274320" lvl="1" indent="-274320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</a:pPr>
            <a:r>
              <a:rPr lang="cs-CZ" dirty="0"/>
              <a:t> publikace (</a:t>
            </a:r>
            <a:r>
              <a:rPr lang="cs-CZ" dirty="0">
                <a:hlinkClick r:id="rId8"/>
              </a:rPr>
              <a:t>http://www.h2020.cz/</a:t>
            </a:r>
            <a:r>
              <a:rPr lang="cs-CZ" dirty="0" err="1">
                <a:hlinkClick r:id="rId8"/>
              </a:rPr>
              <a:t>cs</a:t>
            </a:r>
            <a:r>
              <a:rPr lang="cs-CZ" dirty="0">
                <a:hlinkClick r:id="rId8"/>
              </a:rPr>
              <a:t>/publikace</a:t>
            </a:r>
            <a:r>
              <a:rPr lang="cs-CZ" dirty="0"/>
              <a:t>)</a:t>
            </a:r>
          </a:p>
          <a:p>
            <a:pPr marL="274320" lvl="1" indent="-274320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</a:pPr>
            <a:r>
              <a:rPr lang="cs-CZ" dirty="0"/>
              <a:t>Národní kontakty (NCP, </a:t>
            </a:r>
            <a:r>
              <a:rPr lang="cs-CZ" dirty="0">
                <a:hlinkClick r:id="rId9"/>
              </a:rPr>
              <a:t>http://www.h2020.cz/</a:t>
            </a:r>
            <a:r>
              <a:rPr lang="cs-CZ" dirty="0" err="1">
                <a:hlinkClick r:id="rId9"/>
              </a:rPr>
              <a:t>cs</a:t>
            </a:r>
            <a:r>
              <a:rPr lang="cs-CZ" dirty="0">
                <a:hlinkClick r:id="rId9"/>
              </a:rPr>
              <a:t>/seznamy/</a:t>
            </a:r>
            <a:r>
              <a:rPr lang="cs-CZ" dirty="0" err="1">
                <a:hlinkClick r:id="rId9"/>
              </a:rPr>
              <a:t>narodni</a:t>
            </a:r>
            <a:r>
              <a:rPr lang="cs-CZ" dirty="0">
                <a:hlinkClick r:id="rId9"/>
              </a:rPr>
              <a:t>-kontakty</a:t>
            </a:r>
            <a:r>
              <a:rPr lang="cs-CZ" dirty="0" smtClean="0"/>
              <a:t>)</a:t>
            </a:r>
          </a:p>
          <a:p>
            <a:pPr marL="274320" lvl="1" indent="-274320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</a:pPr>
            <a:endParaRPr lang="cs-CZ" dirty="0"/>
          </a:p>
          <a:p>
            <a:pPr marL="274320" lvl="1" indent="-274320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</a:pPr>
            <a:r>
              <a:rPr lang="cs-CZ" dirty="0" smtClean="0"/>
              <a:t>Zastoupení v Bruselu CZELO (</a:t>
            </a:r>
            <a:r>
              <a:rPr lang="cs-CZ" dirty="0" smtClean="0">
                <a:hlinkClick r:id="rId10"/>
              </a:rPr>
              <a:t>https</a:t>
            </a:r>
            <a:r>
              <a:rPr lang="cs-CZ" dirty="0">
                <a:hlinkClick r:id="rId10"/>
              </a:rPr>
              <a:t>://</a:t>
            </a:r>
            <a:r>
              <a:rPr lang="cs-CZ" dirty="0" smtClean="0">
                <a:hlinkClick r:id="rId10"/>
              </a:rPr>
              <a:t>www.czelo.cz/</a:t>
            </a:r>
            <a:r>
              <a:rPr lang="cs-CZ" dirty="0" err="1" smtClean="0">
                <a:hlinkClick r:id="rId10"/>
              </a:rPr>
              <a:t>cs</a:t>
            </a:r>
            <a:r>
              <a:rPr lang="cs-CZ" dirty="0" smtClean="0"/>
              <a:t>)</a:t>
            </a:r>
          </a:p>
          <a:p>
            <a:pPr marL="274320" lvl="1" indent="-274320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</a:pPr>
            <a:endParaRPr lang="cs-CZ" dirty="0"/>
          </a:p>
          <a:p>
            <a:pPr marL="742950" lvl="1" indent="-285750">
              <a:buFont typeface="Courier New" panose="02070309020205020404" pitchFamily="49" charset="0"/>
              <a:buChar char="o"/>
            </a:pPr>
            <a:endParaRPr lang="cs-CZ" dirty="0"/>
          </a:p>
          <a:p>
            <a:pPr marL="742950" lvl="1" indent="-285750">
              <a:buFont typeface="Courier New" panose="02070309020205020404" pitchFamily="49" charset="0"/>
              <a:buChar char="o"/>
            </a:pPr>
            <a:endParaRPr lang="cs-CZ" dirty="0" smtClean="0"/>
          </a:p>
          <a:p>
            <a:pPr marL="742950" lvl="1" indent="-285750">
              <a:buFont typeface="Courier New" panose="02070309020205020404" pitchFamily="49" charset="0"/>
              <a:buChar char="o"/>
            </a:pPr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4766C-44F9-412C-8564-9A1E1BED6601}" type="slidenum">
              <a:rPr lang="cs-CZ" smtClean="0"/>
              <a:t>35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34383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>
                <a:solidFill>
                  <a:schemeClr val="tx1"/>
                </a:solidFill>
              </a:rPr>
              <a:t>Kolaborativní</a:t>
            </a:r>
            <a:r>
              <a:rPr lang="cs-CZ" dirty="0" smtClean="0">
                <a:solidFill>
                  <a:schemeClr val="tx1"/>
                </a:solidFill>
              </a:rPr>
              <a:t> granty - konsorcia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301752" y="1916832"/>
            <a:ext cx="8503920" cy="45720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b="1" dirty="0" smtClean="0"/>
              <a:t>Kde hledat výzvy?</a:t>
            </a:r>
          </a:p>
          <a:p>
            <a:pPr marL="0" indent="0" algn="ctr">
              <a:buNone/>
            </a:pPr>
            <a:endParaRPr lang="cs-CZ" b="1" dirty="0" smtClean="0"/>
          </a:p>
          <a:p>
            <a:r>
              <a:rPr lang="cs-CZ" dirty="0"/>
              <a:t>Evropská komise: </a:t>
            </a:r>
            <a:r>
              <a:rPr lang="cs-CZ" b="1" dirty="0"/>
              <a:t>program Horizon </a:t>
            </a:r>
            <a:r>
              <a:rPr lang="cs-CZ" b="1" dirty="0" smtClean="0"/>
              <a:t>2020</a:t>
            </a:r>
          </a:p>
          <a:p>
            <a:r>
              <a:rPr lang="cs-CZ" dirty="0"/>
              <a:t>EHP a Norské fondy </a:t>
            </a:r>
          </a:p>
          <a:p>
            <a:r>
              <a:rPr lang="cs-CZ" dirty="0" smtClean="0"/>
              <a:t>Visegrádské fondy</a:t>
            </a:r>
          </a:p>
          <a:p>
            <a:r>
              <a:rPr lang="cs-CZ" dirty="0" err="1"/>
              <a:t>Interreg</a:t>
            </a:r>
            <a:r>
              <a:rPr lang="cs-CZ" dirty="0"/>
              <a:t> </a:t>
            </a:r>
            <a:r>
              <a:rPr lang="cs-CZ" dirty="0" err="1"/>
              <a:t>Central</a:t>
            </a:r>
            <a:r>
              <a:rPr lang="cs-CZ" dirty="0"/>
              <a:t> </a:t>
            </a:r>
            <a:r>
              <a:rPr lang="cs-CZ" dirty="0" err="1"/>
              <a:t>Europe</a:t>
            </a:r>
            <a:endParaRPr lang="cs-CZ" dirty="0"/>
          </a:p>
          <a:p>
            <a:r>
              <a:rPr lang="cs-CZ" dirty="0" err="1"/>
              <a:t>Eurostars</a:t>
            </a:r>
            <a:endParaRPr lang="cs-CZ" dirty="0"/>
          </a:p>
          <a:p>
            <a:endParaRPr lang="cs-CZ" dirty="0" smtClean="0">
              <a:hlinkClick r:id="rId3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4766C-44F9-412C-8564-9A1E1BED6601}" type="slidenum">
              <a:rPr lang="cs-CZ" smtClean="0"/>
              <a:t>36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57108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758952"/>
          </a:xfrm>
        </p:spPr>
        <p:txBody>
          <a:bodyPr>
            <a:noAutofit/>
          </a:bodyPr>
          <a:lstStyle/>
          <a:p>
            <a:r>
              <a:rPr lang="cs-CZ" dirty="0">
                <a:solidFill>
                  <a:schemeClr val="tx1"/>
                </a:solidFill>
              </a:rPr>
              <a:t>Vyhledávání </a:t>
            </a:r>
            <a:r>
              <a:rPr lang="cs-CZ" dirty="0" smtClean="0">
                <a:solidFill>
                  <a:schemeClr val="tx1"/>
                </a:solidFill>
              </a:rPr>
              <a:t>výzev - www.anlupa.cz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4766C-44F9-412C-8564-9A1E1BED6601}" type="slidenum">
              <a:rPr lang="cs-CZ" smtClean="0"/>
              <a:t>37</a:t>
            </a:fld>
            <a:endParaRPr lang="cs-CZ"/>
          </a:p>
        </p:txBody>
      </p:sp>
      <p:sp>
        <p:nvSpPr>
          <p:cNvPr id="5" name="object 2"/>
          <p:cNvSpPr/>
          <p:nvPr/>
        </p:nvSpPr>
        <p:spPr>
          <a:xfrm>
            <a:off x="2112728" y="1484784"/>
            <a:ext cx="4746879" cy="63642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1"/>
          </p:nvPr>
        </p:nvSpPr>
        <p:spPr>
          <a:xfrm>
            <a:off x="323528" y="1700808"/>
            <a:ext cx="8503920" cy="4572000"/>
          </a:xfrm>
        </p:spPr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32711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1752" y="479721"/>
            <a:ext cx="8534400" cy="50783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300" spc="-5" dirty="0">
                <a:solidFill>
                  <a:schemeClr val="tx1"/>
                </a:solidFill>
                <a:latin typeface="+mj-lt"/>
              </a:rPr>
              <a:t>AN</a:t>
            </a:r>
            <a:r>
              <a:rPr sz="3300" spc="-80" dirty="0">
                <a:solidFill>
                  <a:schemeClr val="tx1"/>
                </a:solidFill>
                <a:latin typeface="+mj-lt"/>
              </a:rPr>
              <a:t>L</a:t>
            </a:r>
            <a:r>
              <a:rPr sz="3300" dirty="0">
                <a:solidFill>
                  <a:schemeClr val="tx1"/>
                </a:solidFill>
                <a:latin typeface="+mj-lt"/>
              </a:rPr>
              <a:t>U</a:t>
            </a:r>
            <a:r>
              <a:rPr sz="3300" spc="-360" dirty="0">
                <a:solidFill>
                  <a:schemeClr val="tx1"/>
                </a:solidFill>
                <a:latin typeface="+mj-lt"/>
              </a:rPr>
              <a:t>P</a:t>
            </a:r>
            <a:r>
              <a:rPr sz="3300" dirty="0">
                <a:solidFill>
                  <a:schemeClr val="tx1"/>
                </a:solidFill>
                <a:latin typeface="+mj-lt"/>
              </a:rPr>
              <a:t>A</a:t>
            </a:r>
            <a:r>
              <a:rPr sz="3300" spc="-15" dirty="0">
                <a:solidFill>
                  <a:schemeClr val="tx1"/>
                </a:solidFill>
                <a:latin typeface="+mj-lt"/>
              </a:rPr>
              <a:t> </a:t>
            </a:r>
            <a:r>
              <a:rPr sz="3300" dirty="0">
                <a:solidFill>
                  <a:schemeClr val="tx1"/>
                </a:solidFill>
                <a:latin typeface="+mj-lt"/>
              </a:rPr>
              <a:t>– přehled</a:t>
            </a:r>
            <a:r>
              <a:rPr sz="3300" spc="-20" dirty="0">
                <a:solidFill>
                  <a:schemeClr val="tx1"/>
                </a:solidFill>
                <a:latin typeface="+mj-lt"/>
              </a:rPr>
              <a:t> </a:t>
            </a:r>
            <a:r>
              <a:rPr sz="3300" dirty="0">
                <a:solidFill>
                  <a:schemeClr val="tx1"/>
                </a:solidFill>
                <a:latin typeface="+mj-lt"/>
              </a:rPr>
              <a:t>posk</a:t>
            </a:r>
            <a:r>
              <a:rPr sz="3300" spc="15" dirty="0">
                <a:solidFill>
                  <a:schemeClr val="tx1"/>
                </a:solidFill>
                <a:latin typeface="+mj-lt"/>
              </a:rPr>
              <a:t>y</a:t>
            </a:r>
            <a:r>
              <a:rPr sz="3300" spc="-45" dirty="0">
                <a:solidFill>
                  <a:schemeClr val="tx1"/>
                </a:solidFill>
                <a:latin typeface="+mj-lt"/>
              </a:rPr>
              <a:t>t</a:t>
            </a:r>
            <a:r>
              <a:rPr sz="3300" spc="-30" dirty="0">
                <a:solidFill>
                  <a:schemeClr val="tx1"/>
                </a:solidFill>
                <a:latin typeface="+mj-lt"/>
              </a:rPr>
              <a:t>o</a:t>
            </a:r>
            <a:r>
              <a:rPr sz="3300" spc="-70" dirty="0">
                <a:solidFill>
                  <a:schemeClr val="tx1"/>
                </a:solidFill>
                <a:latin typeface="+mj-lt"/>
              </a:rPr>
              <a:t>v</a:t>
            </a:r>
            <a:r>
              <a:rPr sz="3300" spc="-50" dirty="0">
                <a:solidFill>
                  <a:schemeClr val="tx1"/>
                </a:solidFill>
                <a:latin typeface="+mj-lt"/>
              </a:rPr>
              <a:t>a</a:t>
            </a:r>
            <a:r>
              <a:rPr sz="3300" spc="-45" dirty="0">
                <a:solidFill>
                  <a:schemeClr val="tx1"/>
                </a:solidFill>
                <a:latin typeface="+mj-lt"/>
              </a:rPr>
              <a:t>t</a:t>
            </a:r>
            <a:r>
              <a:rPr sz="3300" dirty="0">
                <a:solidFill>
                  <a:schemeClr val="tx1"/>
                </a:solidFill>
                <a:latin typeface="+mj-lt"/>
              </a:rPr>
              <a:t>elů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object 3"/>
          <p:cNvSpPr txBox="1"/>
          <p:nvPr/>
        </p:nvSpPr>
        <p:spPr>
          <a:xfrm>
            <a:off x="687704" y="1698827"/>
            <a:ext cx="3610928" cy="46104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b="1" dirty="0">
                <a:latin typeface="Calibri"/>
                <a:cs typeface="Calibri"/>
              </a:rPr>
              <a:t>N</a:t>
            </a:r>
            <a:r>
              <a:rPr sz="2000" b="1" spc="-10" dirty="0">
                <a:latin typeface="Calibri"/>
                <a:cs typeface="Calibri"/>
              </a:rPr>
              <a:t>á</a:t>
            </a:r>
            <a:r>
              <a:rPr sz="2000" b="1" spc="-30" dirty="0">
                <a:latin typeface="Calibri"/>
                <a:cs typeface="Calibri"/>
              </a:rPr>
              <a:t>r</a:t>
            </a:r>
            <a:r>
              <a:rPr sz="2000" b="1" dirty="0">
                <a:latin typeface="Calibri"/>
                <a:cs typeface="Calibri"/>
              </a:rPr>
              <a:t>od</a:t>
            </a:r>
            <a:r>
              <a:rPr sz="2000" b="1" spc="5" dirty="0">
                <a:latin typeface="Calibri"/>
                <a:cs typeface="Calibri"/>
              </a:rPr>
              <a:t>n</a:t>
            </a:r>
            <a:r>
              <a:rPr sz="2000" b="1" dirty="0">
                <a:latin typeface="Calibri"/>
                <a:cs typeface="Calibri"/>
              </a:rPr>
              <a:t>í</a:t>
            </a:r>
            <a:r>
              <a:rPr sz="2000" b="1" spc="-25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po</a:t>
            </a:r>
            <a:r>
              <a:rPr sz="2000" b="1" spc="5" dirty="0">
                <a:latin typeface="Calibri"/>
                <a:cs typeface="Calibri"/>
              </a:rPr>
              <a:t>s</a:t>
            </a:r>
            <a:r>
              <a:rPr sz="2000" b="1" dirty="0">
                <a:latin typeface="Calibri"/>
                <a:cs typeface="Calibri"/>
              </a:rPr>
              <a:t>k</a:t>
            </a:r>
            <a:r>
              <a:rPr sz="2000" b="1" spc="5" dirty="0">
                <a:latin typeface="Calibri"/>
                <a:cs typeface="Calibri"/>
              </a:rPr>
              <a:t>y</a:t>
            </a:r>
            <a:r>
              <a:rPr sz="2000" b="1" spc="-25" dirty="0">
                <a:latin typeface="Calibri"/>
                <a:cs typeface="Calibri"/>
              </a:rPr>
              <a:t>t</a:t>
            </a:r>
            <a:r>
              <a:rPr sz="2000" b="1" dirty="0">
                <a:latin typeface="Calibri"/>
                <a:cs typeface="Calibri"/>
              </a:rPr>
              <a:t>o</a:t>
            </a:r>
            <a:r>
              <a:rPr sz="2000" b="1" spc="-25" dirty="0">
                <a:latin typeface="Calibri"/>
                <a:cs typeface="Calibri"/>
              </a:rPr>
              <a:t>v</a:t>
            </a:r>
            <a:r>
              <a:rPr sz="2000" b="1" spc="-30" dirty="0">
                <a:latin typeface="Calibri"/>
                <a:cs typeface="Calibri"/>
              </a:rPr>
              <a:t>a</a:t>
            </a:r>
            <a:r>
              <a:rPr sz="2000" b="1" spc="-25" dirty="0">
                <a:latin typeface="Calibri"/>
                <a:cs typeface="Calibri"/>
              </a:rPr>
              <a:t>t</a:t>
            </a:r>
            <a:r>
              <a:rPr sz="2000" b="1" dirty="0">
                <a:latin typeface="Calibri"/>
                <a:cs typeface="Calibri"/>
              </a:rPr>
              <a:t>elé</a:t>
            </a:r>
            <a:endParaRPr sz="2000" dirty="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355"/>
              </a:spcBef>
              <a:buFont typeface="Arial"/>
              <a:buChar char="•"/>
              <a:tabLst>
                <a:tab pos="241935" algn="l"/>
              </a:tabLst>
            </a:pPr>
            <a:r>
              <a:rPr sz="1400" dirty="0">
                <a:latin typeface="Calibri"/>
                <a:cs typeface="Calibri"/>
              </a:rPr>
              <a:t>Čes</a:t>
            </a:r>
            <a:r>
              <a:rPr sz="1400" spc="-60" dirty="0">
                <a:latin typeface="Calibri"/>
                <a:cs typeface="Calibri"/>
              </a:rPr>
              <a:t>k</a:t>
            </a:r>
            <a:r>
              <a:rPr sz="1400" spc="-5" dirty="0">
                <a:latin typeface="Calibri"/>
                <a:cs typeface="Calibri"/>
              </a:rPr>
              <a:t>o</a:t>
            </a:r>
            <a:r>
              <a:rPr sz="1400" dirty="0">
                <a:latin typeface="Calibri"/>
                <a:cs typeface="Calibri"/>
              </a:rPr>
              <a:t>-b</a:t>
            </a:r>
            <a:r>
              <a:rPr sz="1400" spc="-25" dirty="0">
                <a:latin typeface="Calibri"/>
                <a:cs typeface="Calibri"/>
              </a:rPr>
              <a:t>a</a:t>
            </a:r>
            <a:r>
              <a:rPr sz="1400" spc="-15" dirty="0">
                <a:latin typeface="Calibri"/>
                <a:cs typeface="Calibri"/>
              </a:rPr>
              <a:t>v</a:t>
            </a:r>
            <a:r>
              <a:rPr sz="1400" dirty="0">
                <a:latin typeface="Calibri"/>
                <a:cs typeface="Calibri"/>
              </a:rPr>
              <a:t>o</a:t>
            </a:r>
            <a:r>
              <a:rPr sz="1400" spc="-45" dirty="0">
                <a:latin typeface="Calibri"/>
                <a:cs typeface="Calibri"/>
              </a:rPr>
              <a:t>r</a:t>
            </a:r>
            <a:r>
              <a:rPr sz="1400" dirty="0">
                <a:latin typeface="Calibri"/>
                <a:cs typeface="Calibri"/>
              </a:rPr>
              <a:t>s</a:t>
            </a:r>
            <a:r>
              <a:rPr sz="1400" spc="-40" dirty="0">
                <a:latin typeface="Calibri"/>
                <a:cs typeface="Calibri"/>
              </a:rPr>
              <a:t>k</a:t>
            </a:r>
            <a:r>
              <a:rPr sz="1400" dirty="0">
                <a:latin typeface="Calibri"/>
                <a:cs typeface="Calibri"/>
              </a:rPr>
              <a:t>á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spc="10" dirty="0">
                <a:latin typeface="Calibri"/>
                <a:cs typeface="Calibri"/>
              </a:rPr>
              <a:t>v</a:t>
            </a:r>
            <a:r>
              <a:rPr sz="1400" spc="-15" dirty="0">
                <a:latin typeface="Calibri"/>
                <a:cs typeface="Calibri"/>
              </a:rPr>
              <a:t>y</a:t>
            </a:r>
            <a:r>
              <a:rPr sz="1400" dirty="0">
                <a:latin typeface="Calibri"/>
                <a:cs typeface="Calibri"/>
              </a:rPr>
              <a:t>so</a:t>
            </a:r>
            <a:r>
              <a:rPr sz="1400" spc="-65" dirty="0">
                <a:latin typeface="Calibri"/>
                <a:cs typeface="Calibri"/>
              </a:rPr>
              <a:t>k</a:t>
            </a:r>
            <a:r>
              <a:rPr sz="1400" dirty="0">
                <a:latin typeface="Calibri"/>
                <a:cs typeface="Calibri"/>
              </a:rPr>
              <a:t>oš</a:t>
            </a:r>
            <a:r>
              <a:rPr sz="1400" spc="-65" dirty="0">
                <a:latin typeface="Calibri"/>
                <a:cs typeface="Calibri"/>
              </a:rPr>
              <a:t>k</a:t>
            </a:r>
            <a:r>
              <a:rPr sz="1400" dirty="0">
                <a:latin typeface="Calibri"/>
                <a:cs typeface="Calibri"/>
              </a:rPr>
              <a:t>o</a:t>
            </a:r>
            <a:r>
              <a:rPr sz="1400" spc="-10" dirty="0">
                <a:latin typeface="Calibri"/>
                <a:cs typeface="Calibri"/>
              </a:rPr>
              <a:t>l</a:t>
            </a:r>
            <a:r>
              <a:rPr sz="1400" dirty="0">
                <a:latin typeface="Calibri"/>
                <a:cs typeface="Calibri"/>
              </a:rPr>
              <a:t>s</a:t>
            </a:r>
            <a:r>
              <a:rPr sz="1400" spc="-40" dirty="0">
                <a:latin typeface="Calibri"/>
                <a:cs typeface="Calibri"/>
              </a:rPr>
              <a:t>k</a:t>
            </a:r>
            <a:r>
              <a:rPr sz="1400" dirty="0">
                <a:latin typeface="Calibri"/>
                <a:cs typeface="Calibri"/>
              </a:rPr>
              <a:t>á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</a:t>
            </a:r>
            <a:r>
              <a:rPr sz="1400" spc="-10" dirty="0">
                <a:latin typeface="Calibri"/>
                <a:cs typeface="Calibri"/>
              </a:rPr>
              <a:t>g</a:t>
            </a:r>
            <a:r>
              <a:rPr sz="1400" dirty="0">
                <a:latin typeface="Calibri"/>
                <a:cs typeface="Calibri"/>
              </a:rPr>
              <a:t>e</a:t>
            </a:r>
            <a:r>
              <a:rPr sz="1400" spc="-10" dirty="0">
                <a:latin typeface="Calibri"/>
                <a:cs typeface="Calibri"/>
              </a:rPr>
              <a:t>n</a:t>
            </a:r>
            <a:r>
              <a:rPr sz="1400" dirty="0">
                <a:latin typeface="Calibri"/>
                <a:cs typeface="Calibri"/>
              </a:rPr>
              <a:t>tu</a:t>
            </a:r>
            <a:r>
              <a:rPr sz="1400" spc="-45" dirty="0">
                <a:latin typeface="Calibri"/>
                <a:cs typeface="Calibri"/>
              </a:rPr>
              <a:t>r</a:t>
            </a:r>
            <a:r>
              <a:rPr sz="1400" dirty="0">
                <a:latin typeface="Calibri"/>
                <a:cs typeface="Calibri"/>
              </a:rPr>
              <a:t>a</a:t>
            </a:r>
          </a:p>
          <a:p>
            <a:pPr marL="241300" indent="-228600">
              <a:lnSpc>
                <a:spcPct val="100000"/>
              </a:lnSpc>
              <a:spcBef>
                <a:spcPts val="350"/>
              </a:spcBef>
              <a:buFont typeface="Arial"/>
              <a:buChar char="•"/>
              <a:tabLst>
                <a:tab pos="241935" algn="l"/>
              </a:tabLst>
            </a:pPr>
            <a:r>
              <a:rPr sz="1400" spc="-25" dirty="0">
                <a:latin typeface="Calibri"/>
                <a:cs typeface="Calibri"/>
              </a:rPr>
              <a:t>F</a:t>
            </a:r>
            <a:r>
              <a:rPr sz="1400" dirty="0">
                <a:latin typeface="Calibri"/>
                <a:cs typeface="Calibri"/>
              </a:rPr>
              <a:t>ond</a:t>
            </a:r>
            <a:r>
              <a:rPr sz="1400" spc="15" dirty="0">
                <a:latin typeface="Calibri"/>
                <a:cs typeface="Calibri"/>
              </a:rPr>
              <a:t> </a:t>
            </a:r>
            <a:r>
              <a:rPr sz="1400" spc="-30" dirty="0">
                <a:latin typeface="Calibri"/>
                <a:cs typeface="Calibri"/>
              </a:rPr>
              <a:t>ro</a:t>
            </a:r>
            <a:r>
              <a:rPr sz="1400" spc="-15" dirty="0">
                <a:latin typeface="Calibri"/>
                <a:cs typeface="Calibri"/>
              </a:rPr>
              <a:t>z</a:t>
            </a:r>
            <a:r>
              <a:rPr sz="1400" spc="-10" dirty="0">
                <a:latin typeface="Calibri"/>
                <a:cs typeface="Calibri"/>
              </a:rPr>
              <a:t>v</a:t>
            </a:r>
            <a:r>
              <a:rPr sz="1400" dirty="0">
                <a:latin typeface="Calibri"/>
                <a:cs typeface="Calibri"/>
              </a:rPr>
              <a:t>oje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s</a:t>
            </a:r>
            <a:r>
              <a:rPr sz="1400" spc="5" dirty="0">
                <a:latin typeface="Calibri"/>
                <a:cs typeface="Calibri"/>
              </a:rPr>
              <a:t>d</a:t>
            </a:r>
            <a:r>
              <a:rPr sz="1400" dirty="0">
                <a:latin typeface="Calibri"/>
                <a:cs typeface="Calibri"/>
              </a:rPr>
              <a:t>ru</a:t>
            </a:r>
            <a:r>
              <a:rPr sz="1400" spc="-40" dirty="0">
                <a:latin typeface="Calibri"/>
                <a:cs typeface="Calibri"/>
              </a:rPr>
              <a:t>ž</a:t>
            </a:r>
            <a:r>
              <a:rPr sz="1400" dirty="0">
                <a:latin typeface="Calibri"/>
                <a:cs typeface="Calibri"/>
              </a:rPr>
              <a:t>e</a:t>
            </a:r>
            <a:r>
              <a:rPr sz="1400" spc="5" dirty="0">
                <a:latin typeface="Calibri"/>
                <a:cs typeface="Calibri"/>
              </a:rPr>
              <a:t>n</a:t>
            </a:r>
            <a:r>
              <a:rPr sz="1400" dirty="0">
                <a:latin typeface="Calibri"/>
                <a:cs typeface="Calibri"/>
              </a:rPr>
              <a:t>í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C</a:t>
            </a:r>
            <a:r>
              <a:rPr sz="1400" spc="-15" dirty="0">
                <a:latin typeface="Calibri"/>
                <a:cs typeface="Calibri"/>
              </a:rPr>
              <a:t>E</a:t>
            </a:r>
            <a:r>
              <a:rPr sz="1400" dirty="0">
                <a:latin typeface="Calibri"/>
                <a:cs typeface="Calibri"/>
              </a:rPr>
              <a:t>SNE</a:t>
            </a:r>
            <a:r>
              <a:rPr sz="1400" spc="-180" dirty="0">
                <a:latin typeface="Calibri"/>
                <a:cs typeface="Calibri"/>
              </a:rPr>
              <a:t>T</a:t>
            </a:r>
            <a:r>
              <a:rPr sz="1400" dirty="0">
                <a:latin typeface="Calibri"/>
                <a:cs typeface="Calibri"/>
              </a:rPr>
              <a:t>, z.s.</a:t>
            </a:r>
            <a:r>
              <a:rPr sz="1400" spc="-5" dirty="0">
                <a:latin typeface="Calibri"/>
                <a:cs typeface="Calibri"/>
              </a:rPr>
              <a:t>p</a:t>
            </a:r>
            <a:r>
              <a:rPr sz="1400" dirty="0">
                <a:latin typeface="Calibri"/>
                <a:cs typeface="Calibri"/>
              </a:rPr>
              <a:t>.o.</a:t>
            </a:r>
          </a:p>
          <a:p>
            <a:pPr marL="241300" indent="-228600">
              <a:lnSpc>
                <a:spcPct val="100000"/>
              </a:lnSpc>
              <a:spcBef>
                <a:spcPts val="359"/>
              </a:spcBef>
              <a:buFont typeface="Arial"/>
              <a:buChar char="•"/>
              <a:tabLst>
                <a:tab pos="241935" algn="l"/>
              </a:tabLst>
            </a:pPr>
            <a:r>
              <a:rPr sz="1400" dirty="0">
                <a:latin typeface="Calibri"/>
                <a:cs typeface="Calibri"/>
              </a:rPr>
              <a:t>G</a:t>
            </a:r>
            <a:r>
              <a:rPr sz="1400" spc="-40" dirty="0">
                <a:latin typeface="Calibri"/>
                <a:cs typeface="Calibri"/>
              </a:rPr>
              <a:t>r</a:t>
            </a:r>
            <a:r>
              <a:rPr sz="1400" dirty="0">
                <a:latin typeface="Calibri"/>
                <a:cs typeface="Calibri"/>
              </a:rPr>
              <a:t>a</a:t>
            </a:r>
            <a:r>
              <a:rPr sz="1400" spc="-10" dirty="0">
                <a:latin typeface="Calibri"/>
                <a:cs typeface="Calibri"/>
              </a:rPr>
              <a:t>n</a:t>
            </a:r>
            <a:r>
              <a:rPr sz="1400" spc="-15" dirty="0">
                <a:latin typeface="Calibri"/>
                <a:cs typeface="Calibri"/>
              </a:rPr>
              <a:t>to</a:t>
            </a:r>
            <a:r>
              <a:rPr sz="1400" spc="-25" dirty="0">
                <a:latin typeface="Calibri"/>
                <a:cs typeface="Calibri"/>
              </a:rPr>
              <a:t>v</a:t>
            </a:r>
            <a:r>
              <a:rPr sz="1400" dirty="0">
                <a:latin typeface="Calibri"/>
                <a:cs typeface="Calibri"/>
              </a:rPr>
              <a:t>á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</a:t>
            </a:r>
            <a:r>
              <a:rPr sz="1400" spc="-10" dirty="0">
                <a:latin typeface="Calibri"/>
                <a:cs typeface="Calibri"/>
              </a:rPr>
              <a:t>g</a:t>
            </a:r>
            <a:r>
              <a:rPr sz="1400" dirty="0">
                <a:latin typeface="Calibri"/>
                <a:cs typeface="Calibri"/>
              </a:rPr>
              <a:t>e</a:t>
            </a:r>
            <a:r>
              <a:rPr sz="1400" spc="-10" dirty="0">
                <a:latin typeface="Calibri"/>
                <a:cs typeface="Calibri"/>
              </a:rPr>
              <a:t>n</a:t>
            </a:r>
            <a:r>
              <a:rPr sz="1400" dirty="0">
                <a:latin typeface="Calibri"/>
                <a:cs typeface="Calibri"/>
              </a:rPr>
              <a:t>tu</a:t>
            </a:r>
            <a:r>
              <a:rPr sz="1400" spc="-40" dirty="0">
                <a:latin typeface="Calibri"/>
                <a:cs typeface="Calibri"/>
              </a:rPr>
              <a:t>r</a:t>
            </a:r>
            <a:r>
              <a:rPr sz="1400" dirty="0">
                <a:latin typeface="Calibri"/>
                <a:cs typeface="Calibri"/>
              </a:rPr>
              <a:t>a Č</a:t>
            </a:r>
            <a:r>
              <a:rPr sz="1400" spc="5" dirty="0">
                <a:latin typeface="Calibri"/>
                <a:cs typeface="Calibri"/>
              </a:rPr>
              <a:t>e</a:t>
            </a:r>
            <a:r>
              <a:rPr sz="1400" dirty="0">
                <a:latin typeface="Calibri"/>
                <a:cs typeface="Calibri"/>
              </a:rPr>
              <a:t>s</a:t>
            </a:r>
            <a:r>
              <a:rPr sz="1400" spc="-60" dirty="0">
                <a:latin typeface="Calibri"/>
                <a:cs typeface="Calibri"/>
              </a:rPr>
              <a:t>k</a:t>
            </a:r>
            <a:r>
              <a:rPr sz="1400" dirty="0">
                <a:latin typeface="Calibri"/>
                <a:cs typeface="Calibri"/>
              </a:rPr>
              <a:t>é </a:t>
            </a:r>
            <a:r>
              <a:rPr sz="1400" spc="-25" dirty="0">
                <a:latin typeface="Calibri"/>
                <a:cs typeface="Calibri"/>
              </a:rPr>
              <a:t>r</a:t>
            </a:r>
            <a:r>
              <a:rPr sz="1400" dirty="0">
                <a:latin typeface="Calibri"/>
                <a:cs typeface="Calibri"/>
              </a:rPr>
              <a:t>e</a:t>
            </a:r>
            <a:r>
              <a:rPr sz="1400" spc="5" dirty="0">
                <a:latin typeface="Calibri"/>
                <a:cs typeface="Calibri"/>
              </a:rPr>
              <a:t>p</a:t>
            </a:r>
            <a:r>
              <a:rPr sz="1400" dirty="0">
                <a:latin typeface="Calibri"/>
                <a:cs typeface="Calibri"/>
              </a:rPr>
              <a:t>ub</a:t>
            </a:r>
            <a:r>
              <a:rPr sz="1400" spc="-10" dirty="0">
                <a:latin typeface="Calibri"/>
                <a:cs typeface="Calibri"/>
              </a:rPr>
              <a:t>li</a:t>
            </a:r>
            <a:r>
              <a:rPr sz="1400" dirty="0">
                <a:latin typeface="Calibri"/>
                <a:cs typeface="Calibri"/>
              </a:rPr>
              <a:t>ky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(GA ČR)</a:t>
            </a:r>
          </a:p>
          <a:p>
            <a:pPr marL="241300" indent="-228600">
              <a:lnSpc>
                <a:spcPct val="100000"/>
              </a:lnSpc>
              <a:spcBef>
                <a:spcPts val="345"/>
              </a:spcBef>
              <a:buFont typeface="Arial"/>
              <a:buChar char="•"/>
              <a:tabLst>
                <a:tab pos="241935" algn="l"/>
              </a:tabLst>
            </a:pPr>
            <a:r>
              <a:rPr sz="1400" dirty="0">
                <a:latin typeface="Calibri"/>
                <a:cs typeface="Calibri"/>
              </a:rPr>
              <a:t>IT4I</a:t>
            </a:r>
            <a:r>
              <a:rPr sz="1400" spc="5" dirty="0">
                <a:latin typeface="Calibri"/>
                <a:cs typeface="Calibri"/>
              </a:rPr>
              <a:t>n</a:t>
            </a:r>
            <a:r>
              <a:rPr sz="1400" dirty="0">
                <a:latin typeface="Calibri"/>
                <a:cs typeface="Calibri"/>
              </a:rPr>
              <a:t>n</a:t>
            </a:r>
            <a:r>
              <a:rPr sz="1400" spc="-10" dirty="0">
                <a:latin typeface="Calibri"/>
                <a:cs typeface="Calibri"/>
              </a:rPr>
              <a:t>o</a:t>
            </a:r>
            <a:r>
              <a:rPr sz="1400" spc="-25" dirty="0">
                <a:latin typeface="Calibri"/>
                <a:cs typeface="Calibri"/>
              </a:rPr>
              <a:t>v</a:t>
            </a:r>
            <a:r>
              <a:rPr sz="1400" spc="-15" dirty="0">
                <a:latin typeface="Calibri"/>
                <a:cs typeface="Calibri"/>
              </a:rPr>
              <a:t>a</a:t>
            </a:r>
            <a:r>
              <a:rPr sz="1400" dirty="0">
                <a:latin typeface="Calibri"/>
                <a:cs typeface="Calibri"/>
              </a:rPr>
              <a:t>t</a:t>
            </a:r>
            <a:r>
              <a:rPr sz="1400" spc="-10" dirty="0">
                <a:latin typeface="Calibri"/>
                <a:cs typeface="Calibri"/>
              </a:rPr>
              <a:t>i</a:t>
            </a:r>
            <a:r>
              <a:rPr sz="1400" dirty="0">
                <a:latin typeface="Calibri"/>
                <a:cs typeface="Calibri"/>
              </a:rPr>
              <a:t>ons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ná</a:t>
            </a:r>
            <a:r>
              <a:rPr sz="1400" spc="-25" dirty="0">
                <a:latin typeface="Calibri"/>
                <a:cs typeface="Calibri"/>
              </a:rPr>
              <a:t>r</a:t>
            </a:r>
            <a:r>
              <a:rPr sz="1400" dirty="0">
                <a:latin typeface="Calibri"/>
                <a:cs typeface="Calibri"/>
              </a:rPr>
              <a:t>odní</a:t>
            </a:r>
            <a:r>
              <a:rPr sz="1400" spc="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s</a:t>
            </a:r>
            <a:r>
              <a:rPr sz="1400" spc="5" dirty="0">
                <a:latin typeface="Calibri"/>
                <a:cs typeface="Calibri"/>
              </a:rPr>
              <a:t>u</a:t>
            </a:r>
            <a:r>
              <a:rPr sz="1400" dirty="0">
                <a:latin typeface="Calibri"/>
                <a:cs typeface="Calibri"/>
              </a:rPr>
              <a:t>p</a:t>
            </a:r>
            <a:r>
              <a:rPr sz="1400" spc="5" dirty="0">
                <a:latin typeface="Calibri"/>
                <a:cs typeface="Calibri"/>
              </a:rPr>
              <a:t>e</a:t>
            </a:r>
            <a:r>
              <a:rPr sz="1400" dirty="0">
                <a:latin typeface="Calibri"/>
                <a:cs typeface="Calibri"/>
              </a:rPr>
              <a:t>rpo</a:t>
            </a:r>
            <a:r>
              <a:rPr sz="1400" spc="-10" dirty="0">
                <a:latin typeface="Calibri"/>
                <a:cs typeface="Calibri"/>
              </a:rPr>
              <a:t>čí</a:t>
            </a:r>
            <a:r>
              <a:rPr sz="1400" spc="-30" dirty="0">
                <a:latin typeface="Calibri"/>
                <a:cs typeface="Calibri"/>
              </a:rPr>
              <a:t>t</a:t>
            </a:r>
            <a:r>
              <a:rPr sz="1400" dirty="0">
                <a:latin typeface="Calibri"/>
                <a:cs typeface="Calibri"/>
              </a:rPr>
              <a:t>a</a:t>
            </a:r>
            <a:r>
              <a:rPr sz="1400" spc="-20" dirty="0">
                <a:latin typeface="Calibri"/>
                <a:cs typeface="Calibri"/>
              </a:rPr>
              <a:t>č</a:t>
            </a:r>
            <a:r>
              <a:rPr sz="1400" spc="-15" dirty="0">
                <a:latin typeface="Calibri"/>
                <a:cs typeface="Calibri"/>
              </a:rPr>
              <a:t>o</a:t>
            </a:r>
            <a:r>
              <a:rPr sz="1400" spc="-10" dirty="0">
                <a:latin typeface="Calibri"/>
                <a:cs typeface="Calibri"/>
              </a:rPr>
              <a:t>v</a:t>
            </a:r>
            <a:r>
              <a:rPr sz="1400" dirty="0">
                <a:latin typeface="Calibri"/>
                <a:cs typeface="Calibri"/>
              </a:rPr>
              <a:t>é</a:t>
            </a:r>
            <a:r>
              <a:rPr sz="1400" spc="2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c</a:t>
            </a:r>
            <a:r>
              <a:rPr sz="1400" dirty="0">
                <a:latin typeface="Calibri"/>
                <a:cs typeface="Calibri"/>
              </a:rPr>
              <a:t>e</a:t>
            </a:r>
            <a:r>
              <a:rPr sz="1400" spc="-10" dirty="0">
                <a:latin typeface="Calibri"/>
                <a:cs typeface="Calibri"/>
              </a:rPr>
              <a:t>n</a:t>
            </a:r>
            <a:r>
              <a:rPr sz="1400" dirty="0">
                <a:latin typeface="Calibri"/>
                <a:cs typeface="Calibri"/>
              </a:rPr>
              <a:t>t</a:t>
            </a:r>
            <a:r>
              <a:rPr sz="1400" spc="-10" dirty="0">
                <a:latin typeface="Calibri"/>
                <a:cs typeface="Calibri"/>
              </a:rPr>
              <a:t>r</a:t>
            </a:r>
            <a:r>
              <a:rPr sz="1400" dirty="0">
                <a:latin typeface="Calibri"/>
                <a:cs typeface="Calibri"/>
              </a:rPr>
              <a:t>um</a:t>
            </a:r>
          </a:p>
          <a:p>
            <a:pPr marL="241300" indent="-228600">
              <a:lnSpc>
                <a:spcPct val="100000"/>
              </a:lnSpc>
              <a:spcBef>
                <a:spcPts val="345"/>
              </a:spcBef>
              <a:buFont typeface="Arial"/>
              <a:buChar char="•"/>
              <a:tabLst>
                <a:tab pos="241935" algn="l"/>
              </a:tabLst>
            </a:pPr>
            <a:r>
              <a:rPr sz="1400" spc="-30" dirty="0">
                <a:latin typeface="Calibri"/>
                <a:cs typeface="Calibri"/>
              </a:rPr>
              <a:t>K</a:t>
            </a:r>
            <a:r>
              <a:rPr sz="1400" dirty="0">
                <a:latin typeface="Calibri"/>
                <a:cs typeface="Calibri"/>
              </a:rPr>
              <a:t>ar</a:t>
            </a:r>
            <a:r>
              <a:rPr sz="1400" spc="-15" dirty="0">
                <a:latin typeface="Calibri"/>
                <a:cs typeface="Calibri"/>
              </a:rPr>
              <a:t>lo</a:t>
            </a:r>
            <a:r>
              <a:rPr sz="1400" spc="-25" dirty="0">
                <a:latin typeface="Calibri"/>
                <a:cs typeface="Calibri"/>
              </a:rPr>
              <a:t>v</a:t>
            </a:r>
            <a:r>
              <a:rPr sz="1400" dirty="0">
                <a:latin typeface="Calibri"/>
                <a:cs typeface="Calibri"/>
              </a:rPr>
              <a:t>a</a:t>
            </a:r>
            <a:r>
              <a:rPr sz="1400" spc="-40" dirty="0">
                <a:latin typeface="Calibri"/>
                <a:cs typeface="Calibri"/>
              </a:rPr>
              <a:t>r</a:t>
            </a:r>
            <a:r>
              <a:rPr sz="1400" dirty="0">
                <a:latin typeface="Calibri"/>
                <a:cs typeface="Calibri"/>
              </a:rPr>
              <a:t>ský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k</a:t>
            </a:r>
            <a:r>
              <a:rPr sz="1400" spc="-45" dirty="0">
                <a:latin typeface="Calibri"/>
                <a:cs typeface="Calibri"/>
              </a:rPr>
              <a:t>r</a:t>
            </a:r>
            <a:r>
              <a:rPr sz="1400" dirty="0">
                <a:latin typeface="Calibri"/>
                <a:cs typeface="Calibri"/>
              </a:rPr>
              <a:t>aj  </a:t>
            </a:r>
            <a:r>
              <a:rPr sz="1400" spc="-10" dirty="0">
                <a:latin typeface="Calibri"/>
                <a:cs typeface="Calibri"/>
              </a:rPr>
              <a:t>(</a:t>
            </a:r>
            <a:r>
              <a:rPr sz="1400" dirty="0">
                <a:latin typeface="Calibri"/>
                <a:cs typeface="Calibri"/>
              </a:rPr>
              <a:t>KKV)</a:t>
            </a:r>
          </a:p>
          <a:p>
            <a:pPr marL="241300" indent="-228600">
              <a:lnSpc>
                <a:spcPct val="100000"/>
              </a:lnSpc>
              <a:spcBef>
                <a:spcPts val="360"/>
              </a:spcBef>
              <a:buFont typeface="Arial"/>
              <a:buChar char="•"/>
              <a:tabLst>
                <a:tab pos="241935" algn="l"/>
              </a:tabLst>
            </a:pPr>
            <a:r>
              <a:rPr sz="1400" dirty="0">
                <a:latin typeface="Calibri"/>
                <a:cs typeface="Calibri"/>
              </a:rPr>
              <a:t>Le</a:t>
            </a:r>
            <a:r>
              <a:rPr sz="1400" spc="-30" dirty="0">
                <a:latin typeface="Calibri"/>
                <a:cs typeface="Calibri"/>
              </a:rPr>
              <a:t>s</a:t>
            </a:r>
            <a:r>
              <a:rPr sz="1400" dirty="0">
                <a:latin typeface="Calibri"/>
                <a:cs typeface="Calibri"/>
              </a:rPr>
              <a:t>y Čes</a:t>
            </a:r>
            <a:r>
              <a:rPr sz="1400" spc="-60" dirty="0">
                <a:latin typeface="Calibri"/>
                <a:cs typeface="Calibri"/>
              </a:rPr>
              <a:t>k</a:t>
            </a:r>
            <a:r>
              <a:rPr sz="1400" dirty="0">
                <a:latin typeface="Calibri"/>
                <a:cs typeface="Calibri"/>
              </a:rPr>
              <a:t>é </a:t>
            </a:r>
            <a:r>
              <a:rPr sz="1400" spc="-25" dirty="0">
                <a:latin typeface="Calibri"/>
                <a:cs typeface="Calibri"/>
              </a:rPr>
              <a:t>r</a:t>
            </a:r>
            <a:r>
              <a:rPr sz="1400" dirty="0">
                <a:latin typeface="Calibri"/>
                <a:cs typeface="Calibri"/>
              </a:rPr>
              <a:t>e</a:t>
            </a:r>
            <a:r>
              <a:rPr sz="1400" spc="5" dirty="0">
                <a:latin typeface="Calibri"/>
                <a:cs typeface="Calibri"/>
              </a:rPr>
              <a:t>p</a:t>
            </a:r>
            <a:r>
              <a:rPr sz="1400" dirty="0">
                <a:latin typeface="Calibri"/>
                <a:cs typeface="Calibri"/>
              </a:rPr>
              <a:t>ub</a:t>
            </a:r>
            <a:r>
              <a:rPr sz="1400" spc="-10" dirty="0">
                <a:latin typeface="Calibri"/>
                <a:cs typeface="Calibri"/>
              </a:rPr>
              <a:t>li</a:t>
            </a:r>
            <a:r>
              <a:rPr sz="1400" dirty="0">
                <a:latin typeface="Calibri"/>
                <a:cs typeface="Calibri"/>
              </a:rPr>
              <a:t>ky</a:t>
            </a:r>
          </a:p>
          <a:p>
            <a:pPr marL="241300" indent="-228600">
              <a:lnSpc>
                <a:spcPct val="100000"/>
              </a:lnSpc>
              <a:spcBef>
                <a:spcPts val="345"/>
              </a:spcBef>
              <a:buFont typeface="Arial"/>
              <a:buChar char="•"/>
              <a:tabLst>
                <a:tab pos="241935" algn="l"/>
              </a:tabLst>
            </a:pPr>
            <a:r>
              <a:rPr sz="1400" dirty="0">
                <a:latin typeface="Calibri"/>
                <a:cs typeface="Calibri"/>
              </a:rPr>
              <a:t>L</a:t>
            </a:r>
            <a:r>
              <a:rPr sz="1400" spc="-10" dirty="0">
                <a:latin typeface="Calibri"/>
                <a:cs typeface="Calibri"/>
              </a:rPr>
              <a:t>i</a:t>
            </a:r>
            <a:r>
              <a:rPr sz="1400" dirty="0">
                <a:latin typeface="Calibri"/>
                <a:cs typeface="Calibri"/>
              </a:rPr>
              <a:t>b</a:t>
            </a:r>
            <a:r>
              <a:rPr sz="1400" spc="5" dirty="0">
                <a:latin typeface="Calibri"/>
                <a:cs typeface="Calibri"/>
              </a:rPr>
              <a:t>e</a:t>
            </a:r>
            <a:r>
              <a:rPr sz="1400" spc="-30" dirty="0">
                <a:latin typeface="Calibri"/>
                <a:cs typeface="Calibri"/>
              </a:rPr>
              <a:t>r</a:t>
            </a:r>
            <a:r>
              <a:rPr sz="1400" dirty="0">
                <a:latin typeface="Calibri"/>
                <a:cs typeface="Calibri"/>
              </a:rPr>
              <a:t>ecký</a:t>
            </a:r>
            <a:r>
              <a:rPr sz="1400" spc="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k</a:t>
            </a:r>
            <a:r>
              <a:rPr sz="1400" spc="-45" dirty="0">
                <a:latin typeface="Calibri"/>
                <a:cs typeface="Calibri"/>
              </a:rPr>
              <a:t>r</a:t>
            </a:r>
            <a:r>
              <a:rPr sz="1400" dirty="0">
                <a:latin typeface="Calibri"/>
                <a:cs typeface="Calibri"/>
              </a:rPr>
              <a:t>aj </a:t>
            </a:r>
            <a:r>
              <a:rPr sz="1400" spc="-5" dirty="0">
                <a:latin typeface="Calibri"/>
                <a:cs typeface="Calibri"/>
              </a:rPr>
              <a:t> (KLI)</a:t>
            </a:r>
            <a:endParaRPr sz="1400" dirty="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345"/>
              </a:spcBef>
              <a:buFont typeface="Arial"/>
              <a:buChar char="•"/>
              <a:tabLst>
                <a:tab pos="241935" algn="l"/>
              </a:tabLst>
            </a:pPr>
            <a:r>
              <a:rPr sz="1400" dirty="0">
                <a:latin typeface="Calibri"/>
                <a:cs typeface="Calibri"/>
              </a:rPr>
              <a:t>M</a:t>
            </a:r>
            <a:r>
              <a:rPr sz="1400" spc="-10" dirty="0">
                <a:latin typeface="Calibri"/>
                <a:cs typeface="Calibri"/>
              </a:rPr>
              <a:t>i</a:t>
            </a:r>
            <a:r>
              <a:rPr sz="1400" spc="-5" dirty="0">
                <a:latin typeface="Calibri"/>
                <a:cs typeface="Calibri"/>
              </a:rPr>
              <a:t>ni</a:t>
            </a:r>
            <a:r>
              <a:rPr sz="1400" spc="-25" dirty="0">
                <a:latin typeface="Calibri"/>
                <a:cs typeface="Calibri"/>
              </a:rPr>
              <a:t>s</a:t>
            </a:r>
            <a:r>
              <a:rPr sz="1400" spc="-40" dirty="0">
                <a:latin typeface="Calibri"/>
                <a:cs typeface="Calibri"/>
              </a:rPr>
              <a:t>t</a:t>
            </a:r>
            <a:r>
              <a:rPr sz="1400" spc="-10" dirty="0">
                <a:latin typeface="Calibri"/>
                <a:cs typeface="Calibri"/>
              </a:rPr>
              <a:t>e</a:t>
            </a:r>
            <a:r>
              <a:rPr sz="1400" spc="-50" dirty="0">
                <a:latin typeface="Calibri"/>
                <a:cs typeface="Calibri"/>
              </a:rPr>
              <a:t>r</a:t>
            </a:r>
            <a:r>
              <a:rPr sz="1400" spc="-20" dirty="0">
                <a:latin typeface="Calibri"/>
                <a:cs typeface="Calibri"/>
              </a:rPr>
              <a:t>s</a:t>
            </a:r>
            <a:r>
              <a:rPr sz="1400" spc="-10" dirty="0">
                <a:latin typeface="Calibri"/>
                <a:cs typeface="Calibri"/>
              </a:rPr>
              <a:t>t</a:t>
            </a:r>
            <a:r>
              <a:rPr sz="1400" spc="-25" dirty="0">
                <a:latin typeface="Calibri"/>
                <a:cs typeface="Calibri"/>
              </a:rPr>
              <a:t>v</a:t>
            </a:r>
            <a:r>
              <a:rPr sz="1400" dirty="0">
                <a:latin typeface="Calibri"/>
                <a:cs typeface="Calibri"/>
              </a:rPr>
              <a:t>o</a:t>
            </a:r>
            <a:r>
              <a:rPr sz="1400" spc="10" dirty="0">
                <a:latin typeface="Calibri"/>
                <a:cs typeface="Calibri"/>
              </a:rPr>
              <a:t> </a:t>
            </a:r>
            <a:r>
              <a:rPr sz="1400" spc="-40" dirty="0">
                <a:latin typeface="Calibri"/>
                <a:cs typeface="Calibri"/>
              </a:rPr>
              <a:t>k</a:t>
            </a:r>
            <a:r>
              <a:rPr sz="1400" spc="-5" dirty="0">
                <a:latin typeface="Calibri"/>
                <a:cs typeface="Calibri"/>
              </a:rPr>
              <a:t>ultu</a:t>
            </a:r>
            <a:r>
              <a:rPr sz="1400" spc="5" dirty="0">
                <a:latin typeface="Calibri"/>
                <a:cs typeface="Calibri"/>
              </a:rPr>
              <a:t>r</a:t>
            </a:r>
            <a:r>
              <a:rPr sz="1400" spc="-10" dirty="0">
                <a:latin typeface="Calibri"/>
                <a:cs typeface="Calibri"/>
              </a:rPr>
              <a:t>y</a:t>
            </a:r>
            <a:r>
              <a:rPr sz="1400" spc="1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(</a:t>
            </a:r>
            <a:r>
              <a:rPr sz="1400" spc="-10" dirty="0">
                <a:latin typeface="Calibri"/>
                <a:cs typeface="Calibri"/>
              </a:rPr>
              <a:t>MK)</a:t>
            </a:r>
            <a:endParaRPr sz="1400" dirty="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359"/>
              </a:spcBef>
              <a:buFont typeface="Arial"/>
              <a:buChar char="•"/>
              <a:tabLst>
                <a:tab pos="241935" algn="l"/>
              </a:tabLst>
            </a:pPr>
            <a:r>
              <a:rPr sz="1400" dirty="0">
                <a:latin typeface="Calibri"/>
                <a:cs typeface="Calibri"/>
              </a:rPr>
              <a:t>M</a:t>
            </a:r>
            <a:r>
              <a:rPr sz="1400" spc="-15" dirty="0">
                <a:latin typeface="Calibri"/>
                <a:cs typeface="Calibri"/>
              </a:rPr>
              <a:t>i</a:t>
            </a:r>
            <a:r>
              <a:rPr sz="1400" dirty="0">
                <a:latin typeface="Calibri"/>
                <a:cs typeface="Calibri"/>
              </a:rPr>
              <a:t>ni</a:t>
            </a:r>
            <a:r>
              <a:rPr sz="1400" spc="-30" dirty="0">
                <a:latin typeface="Calibri"/>
                <a:cs typeface="Calibri"/>
              </a:rPr>
              <a:t>st</a:t>
            </a:r>
            <a:r>
              <a:rPr sz="1400" dirty="0">
                <a:latin typeface="Calibri"/>
                <a:cs typeface="Calibri"/>
              </a:rPr>
              <a:t>e</a:t>
            </a:r>
            <a:r>
              <a:rPr sz="1400" spc="-40" dirty="0">
                <a:latin typeface="Calibri"/>
                <a:cs typeface="Calibri"/>
              </a:rPr>
              <a:t>r</a:t>
            </a:r>
            <a:r>
              <a:rPr sz="1400" spc="-25" dirty="0">
                <a:latin typeface="Calibri"/>
                <a:cs typeface="Calibri"/>
              </a:rPr>
              <a:t>s</a:t>
            </a:r>
            <a:r>
              <a:rPr sz="1400" dirty="0">
                <a:latin typeface="Calibri"/>
                <a:cs typeface="Calibri"/>
              </a:rPr>
              <a:t>t</a:t>
            </a:r>
            <a:r>
              <a:rPr sz="1400" spc="-15" dirty="0">
                <a:latin typeface="Calibri"/>
                <a:cs typeface="Calibri"/>
              </a:rPr>
              <a:t>v</a:t>
            </a:r>
            <a:r>
              <a:rPr sz="1400" dirty="0">
                <a:latin typeface="Calibri"/>
                <a:cs typeface="Calibri"/>
              </a:rPr>
              <a:t>o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prů</a:t>
            </a:r>
            <a:r>
              <a:rPr sz="1400" spc="-40" dirty="0">
                <a:latin typeface="Calibri"/>
                <a:cs typeface="Calibri"/>
              </a:rPr>
              <a:t>m</a:t>
            </a:r>
            <a:r>
              <a:rPr sz="1400" spc="-15" dirty="0">
                <a:latin typeface="Calibri"/>
                <a:cs typeface="Calibri"/>
              </a:rPr>
              <a:t>y</a:t>
            </a:r>
            <a:r>
              <a:rPr sz="1400" dirty="0">
                <a:latin typeface="Calibri"/>
                <a:cs typeface="Calibri"/>
              </a:rPr>
              <a:t>slu a ob</a:t>
            </a:r>
            <a:r>
              <a:rPr sz="1400" spc="-10" dirty="0">
                <a:latin typeface="Calibri"/>
                <a:cs typeface="Calibri"/>
              </a:rPr>
              <a:t>c</a:t>
            </a:r>
            <a:r>
              <a:rPr sz="1400" dirty="0">
                <a:latin typeface="Calibri"/>
                <a:cs typeface="Calibri"/>
              </a:rPr>
              <a:t>hodu</a:t>
            </a:r>
            <a:r>
              <a:rPr sz="1400" spc="2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(</a:t>
            </a:r>
            <a:r>
              <a:rPr sz="1400" dirty="0">
                <a:latin typeface="Calibri"/>
                <a:cs typeface="Calibri"/>
              </a:rPr>
              <a:t>M</a:t>
            </a:r>
            <a:r>
              <a:rPr sz="1400" spc="-15" dirty="0">
                <a:latin typeface="Calibri"/>
                <a:cs typeface="Calibri"/>
              </a:rPr>
              <a:t>P</a:t>
            </a:r>
            <a:r>
              <a:rPr sz="1400" dirty="0">
                <a:latin typeface="Calibri"/>
                <a:cs typeface="Calibri"/>
              </a:rPr>
              <a:t>O)</a:t>
            </a:r>
          </a:p>
          <a:p>
            <a:pPr marL="241300" marR="473709" indent="-228600">
              <a:lnSpc>
                <a:spcPct val="70000"/>
              </a:lnSpc>
              <a:spcBef>
                <a:spcPts val="994"/>
              </a:spcBef>
              <a:buFont typeface="Arial"/>
              <a:buChar char="•"/>
              <a:tabLst>
                <a:tab pos="241935" algn="l"/>
              </a:tabLst>
            </a:pPr>
            <a:r>
              <a:rPr sz="1400" dirty="0">
                <a:latin typeface="Calibri"/>
                <a:cs typeface="Calibri"/>
              </a:rPr>
              <a:t>M</a:t>
            </a:r>
            <a:r>
              <a:rPr sz="1400" spc="-10" dirty="0">
                <a:latin typeface="Calibri"/>
                <a:cs typeface="Calibri"/>
              </a:rPr>
              <a:t>i</a:t>
            </a:r>
            <a:r>
              <a:rPr sz="1400" dirty="0">
                <a:latin typeface="Calibri"/>
                <a:cs typeface="Calibri"/>
              </a:rPr>
              <a:t>ni</a:t>
            </a:r>
            <a:r>
              <a:rPr sz="1400" spc="-25" dirty="0">
                <a:latin typeface="Calibri"/>
                <a:cs typeface="Calibri"/>
              </a:rPr>
              <a:t>s</a:t>
            </a:r>
            <a:r>
              <a:rPr sz="1400" spc="-30" dirty="0">
                <a:latin typeface="Calibri"/>
                <a:cs typeface="Calibri"/>
              </a:rPr>
              <a:t>t</a:t>
            </a:r>
            <a:r>
              <a:rPr sz="1400" dirty="0">
                <a:latin typeface="Calibri"/>
                <a:cs typeface="Calibri"/>
              </a:rPr>
              <a:t>e</a:t>
            </a:r>
            <a:r>
              <a:rPr sz="1400" spc="-40" dirty="0">
                <a:latin typeface="Calibri"/>
                <a:cs typeface="Calibri"/>
              </a:rPr>
              <a:t>r</a:t>
            </a:r>
            <a:r>
              <a:rPr sz="1400" spc="-20" dirty="0">
                <a:latin typeface="Calibri"/>
                <a:cs typeface="Calibri"/>
              </a:rPr>
              <a:t>s</a:t>
            </a:r>
            <a:r>
              <a:rPr sz="1400" dirty="0">
                <a:latin typeface="Calibri"/>
                <a:cs typeface="Calibri"/>
              </a:rPr>
              <a:t>t</a:t>
            </a:r>
            <a:r>
              <a:rPr sz="1400" spc="-15" dirty="0">
                <a:latin typeface="Calibri"/>
                <a:cs typeface="Calibri"/>
              </a:rPr>
              <a:t>v</a:t>
            </a:r>
            <a:r>
              <a:rPr sz="1400" dirty="0">
                <a:latin typeface="Calibri"/>
                <a:cs typeface="Calibri"/>
              </a:rPr>
              <a:t>o</a:t>
            </a:r>
            <a:r>
              <a:rPr sz="1400" spc="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š</a:t>
            </a:r>
            <a:r>
              <a:rPr sz="1400" spc="-60" dirty="0">
                <a:latin typeface="Calibri"/>
                <a:cs typeface="Calibri"/>
              </a:rPr>
              <a:t>k</a:t>
            </a:r>
            <a:r>
              <a:rPr sz="1400" dirty="0">
                <a:latin typeface="Calibri"/>
                <a:cs typeface="Calibri"/>
              </a:rPr>
              <a:t>o</a:t>
            </a:r>
            <a:r>
              <a:rPr sz="1400" spc="-10" dirty="0">
                <a:latin typeface="Calibri"/>
                <a:cs typeface="Calibri"/>
              </a:rPr>
              <a:t>l</a:t>
            </a:r>
            <a:r>
              <a:rPr sz="1400" spc="-20" dirty="0">
                <a:latin typeface="Calibri"/>
                <a:cs typeface="Calibri"/>
              </a:rPr>
              <a:t>s</a:t>
            </a:r>
            <a:r>
              <a:rPr sz="1400" dirty="0">
                <a:latin typeface="Calibri"/>
                <a:cs typeface="Calibri"/>
              </a:rPr>
              <a:t>tv</a:t>
            </a:r>
            <a:r>
              <a:rPr sz="1400" spc="-10" dirty="0">
                <a:latin typeface="Calibri"/>
                <a:cs typeface="Calibri"/>
              </a:rPr>
              <a:t>í</a:t>
            </a:r>
            <a:r>
              <a:rPr sz="1400" dirty="0">
                <a:latin typeface="Calibri"/>
                <a:cs typeface="Calibri"/>
              </a:rPr>
              <a:t>,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mlád</a:t>
            </a:r>
            <a:r>
              <a:rPr sz="1400" spc="-10" dirty="0">
                <a:latin typeface="Calibri"/>
                <a:cs typeface="Calibri"/>
              </a:rPr>
              <a:t>e</a:t>
            </a:r>
            <a:r>
              <a:rPr sz="1400" spc="-40" dirty="0">
                <a:latin typeface="Calibri"/>
                <a:cs typeface="Calibri"/>
              </a:rPr>
              <a:t>ž</a:t>
            </a:r>
            <a:r>
              <a:rPr sz="1400" dirty="0">
                <a:latin typeface="Calibri"/>
                <a:cs typeface="Calibri"/>
              </a:rPr>
              <a:t>e a</a:t>
            </a:r>
            <a:r>
              <a:rPr sz="1400" spc="15" dirty="0">
                <a:latin typeface="Calibri"/>
                <a:cs typeface="Calibri"/>
              </a:rPr>
              <a:t> </a:t>
            </a:r>
            <a:r>
              <a:rPr sz="1400" spc="-30" dirty="0">
                <a:latin typeface="Calibri"/>
                <a:cs typeface="Calibri"/>
              </a:rPr>
              <a:t>t</a:t>
            </a:r>
            <a:r>
              <a:rPr sz="1400" dirty="0">
                <a:latin typeface="Calibri"/>
                <a:cs typeface="Calibri"/>
              </a:rPr>
              <a:t>ěl</a:t>
            </a:r>
            <a:r>
              <a:rPr sz="1400" spc="-15" dirty="0">
                <a:latin typeface="Calibri"/>
                <a:cs typeface="Calibri"/>
              </a:rPr>
              <a:t>o</a:t>
            </a:r>
            <a:r>
              <a:rPr sz="1400" spc="10" dirty="0">
                <a:latin typeface="Calibri"/>
                <a:cs typeface="Calibri"/>
              </a:rPr>
              <a:t>v</a:t>
            </a:r>
            <a:r>
              <a:rPr sz="1400" spc="-25" dirty="0">
                <a:latin typeface="Calibri"/>
                <a:cs typeface="Calibri"/>
              </a:rPr>
              <a:t>ý</a:t>
            </a:r>
            <a:r>
              <a:rPr sz="1400" spc="-10" dirty="0">
                <a:latin typeface="Calibri"/>
                <a:cs typeface="Calibri"/>
              </a:rPr>
              <a:t>c</a:t>
            </a:r>
            <a:r>
              <a:rPr sz="1400" dirty="0">
                <a:latin typeface="Calibri"/>
                <a:cs typeface="Calibri"/>
              </a:rPr>
              <a:t>h</a:t>
            </a:r>
            <a:r>
              <a:rPr sz="1400" spc="-10" dirty="0">
                <a:latin typeface="Calibri"/>
                <a:cs typeface="Calibri"/>
              </a:rPr>
              <a:t>o</a:t>
            </a:r>
            <a:r>
              <a:rPr sz="1400" spc="10" dirty="0">
                <a:latin typeface="Calibri"/>
                <a:cs typeface="Calibri"/>
              </a:rPr>
              <a:t>v</a:t>
            </a:r>
            <a:r>
              <a:rPr sz="1400" dirty="0">
                <a:latin typeface="Calibri"/>
                <a:cs typeface="Calibri"/>
              </a:rPr>
              <a:t>y (</a:t>
            </a:r>
            <a:r>
              <a:rPr sz="1400" spc="-10" dirty="0">
                <a:latin typeface="Calibri"/>
                <a:cs typeface="Calibri"/>
              </a:rPr>
              <a:t>M</a:t>
            </a:r>
            <a:r>
              <a:rPr sz="1400" dirty="0">
                <a:latin typeface="Calibri"/>
                <a:cs typeface="Calibri"/>
              </a:rPr>
              <a:t>ŠMT)</a:t>
            </a:r>
          </a:p>
          <a:p>
            <a:pPr marL="241300" indent="-228600">
              <a:lnSpc>
                <a:spcPct val="100000"/>
              </a:lnSpc>
              <a:spcBef>
                <a:spcPts val="345"/>
              </a:spcBef>
              <a:buFont typeface="Arial"/>
              <a:buChar char="•"/>
              <a:tabLst>
                <a:tab pos="241935" algn="l"/>
              </a:tabLst>
            </a:pPr>
            <a:r>
              <a:rPr sz="1400" dirty="0">
                <a:latin typeface="Calibri"/>
                <a:cs typeface="Calibri"/>
              </a:rPr>
              <a:t>M</a:t>
            </a:r>
            <a:r>
              <a:rPr sz="1400" spc="-10" dirty="0">
                <a:latin typeface="Calibri"/>
                <a:cs typeface="Calibri"/>
              </a:rPr>
              <a:t>i</a:t>
            </a:r>
            <a:r>
              <a:rPr sz="1400" spc="-5" dirty="0">
                <a:latin typeface="Calibri"/>
                <a:cs typeface="Calibri"/>
              </a:rPr>
              <a:t>ni</a:t>
            </a:r>
            <a:r>
              <a:rPr sz="1400" spc="-25" dirty="0">
                <a:latin typeface="Calibri"/>
                <a:cs typeface="Calibri"/>
              </a:rPr>
              <a:t>s</a:t>
            </a:r>
            <a:r>
              <a:rPr sz="1400" spc="-40" dirty="0">
                <a:latin typeface="Calibri"/>
                <a:cs typeface="Calibri"/>
              </a:rPr>
              <a:t>t</a:t>
            </a:r>
            <a:r>
              <a:rPr sz="1400" spc="-10" dirty="0">
                <a:latin typeface="Calibri"/>
                <a:cs typeface="Calibri"/>
              </a:rPr>
              <a:t>e</a:t>
            </a:r>
            <a:r>
              <a:rPr sz="1400" spc="-50" dirty="0">
                <a:latin typeface="Calibri"/>
                <a:cs typeface="Calibri"/>
              </a:rPr>
              <a:t>r</a:t>
            </a:r>
            <a:r>
              <a:rPr sz="1400" spc="-20" dirty="0">
                <a:latin typeface="Calibri"/>
                <a:cs typeface="Calibri"/>
              </a:rPr>
              <a:t>s</a:t>
            </a:r>
            <a:r>
              <a:rPr sz="1400" spc="-10" dirty="0">
                <a:latin typeface="Calibri"/>
                <a:cs typeface="Calibri"/>
              </a:rPr>
              <a:t>t</a:t>
            </a:r>
            <a:r>
              <a:rPr sz="1400" spc="-25" dirty="0">
                <a:latin typeface="Calibri"/>
                <a:cs typeface="Calibri"/>
              </a:rPr>
              <a:t>v</a:t>
            </a:r>
            <a:r>
              <a:rPr sz="1400" dirty="0">
                <a:latin typeface="Calibri"/>
                <a:cs typeface="Calibri"/>
              </a:rPr>
              <a:t>o</a:t>
            </a:r>
            <a:r>
              <a:rPr sz="1400" spc="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vnit</a:t>
            </a:r>
            <a:r>
              <a:rPr sz="1400" spc="-45" dirty="0">
                <a:latin typeface="Calibri"/>
                <a:cs typeface="Calibri"/>
              </a:rPr>
              <a:t>r</a:t>
            </a:r>
            <a:r>
              <a:rPr sz="1400" dirty="0">
                <a:latin typeface="Calibri"/>
                <a:cs typeface="Calibri"/>
              </a:rPr>
              <a:t>a</a:t>
            </a:r>
            <a:r>
              <a:rPr sz="1400" spc="1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(</a:t>
            </a:r>
            <a:r>
              <a:rPr sz="1400" spc="-10" dirty="0">
                <a:latin typeface="Calibri"/>
                <a:cs typeface="Calibri"/>
              </a:rPr>
              <a:t>M</a:t>
            </a:r>
            <a:r>
              <a:rPr sz="1400" spc="-5" dirty="0">
                <a:latin typeface="Calibri"/>
                <a:cs typeface="Calibri"/>
              </a:rPr>
              <a:t>V)</a:t>
            </a:r>
            <a:endParaRPr sz="1400" dirty="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359"/>
              </a:spcBef>
              <a:buFont typeface="Arial"/>
              <a:buChar char="•"/>
              <a:tabLst>
                <a:tab pos="241935" algn="l"/>
              </a:tabLst>
            </a:pPr>
            <a:r>
              <a:rPr sz="1400" dirty="0">
                <a:latin typeface="Calibri"/>
                <a:cs typeface="Calibri"/>
              </a:rPr>
              <a:t>M</a:t>
            </a:r>
            <a:r>
              <a:rPr sz="1400" spc="-10" dirty="0">
                <a:latin typeface="Calibri"/>
                <a:cs typeface="Calibri"/>
              </a:rPr>
              <a:t>i</a:t>
            </a:r>
            <a:r>
              <a:rPr sz="1400" dirty="0">
                <a:latin typeface="Calibri"/>
                <a:cs typeface="Calibri"/>
              </a:rPr>
              <a:t>ni</a:t>
            </a:r>
            <a:r>
              <a:rPr sz="1400" spc="-25" dirty="0">
                <a:latin typeface="Calibri"/>
                <a:cs typeface="Calibri"/>
              </a:rPr>
              <a:t>s</a:t>
            </a:r>
            <a:r>
              <a:rPr sz="1400" spc="-30" dirty="0">
                <a:latin typeface="Calibri"/>
                <a:cs typeface="Calibri"/>
              </a:rPr>
              <a:t>t</a:t>
            </a:r>
            <a:r>
              <a:rPr sz="1400" dirty="0">
                <a:latin typeface="Calibri"/>
                <a:cs typeface="Calibri"/>
              </a:rPr>
              <a:t>e</a:t>
            </a:r>
            <a:r>
              <a:rPr sz="1400" spc="-40" dirty="0">
                <a:latin typeface="Calibri"/>
                <a:cs typeface="Calibri"/>
              </a:rPr>
              <a:t>r</a:t>
            </a:r>
            <a:r>
              <a:rPr sz="1400" spc="-20" dirty="0">
                <a:latin typeface="Calibri"/>
                <a:cs typeface="Calibri"/>
              </a:rPr>
              <a:t>s</a:t>
            </a:r>
            <a:r>
              <a:rPr sz="1400" dirty="0">
                <a:latin typeface="Calibri"/>
                <a:cs typeface="Calibri"/>
              </a:rPr>
              <a:t>t</a:t>
            </a:r>
            <a:r>
              <a:rPr sz="1400" spc="-15" dirty="0">
                <a:latin typeface="Calibri"/>
                <a:cs typeface="Calibri"/>
              </a:rPr>
              <a:t>v</a:t>
            </a:r>
            <a:r>
              <a:rPr sz="1400" dirty="0">
                <a:latin typeface="Calibri"/>
                <a:cs typeface="Calibri"/>
              </a:rPr>
              <a:t>o</a:t>
            </a:r>
            <a:r>
              <a:rPr sz="1400" spc="10" dirty="0">
                <a:latin typeface="Calibri"/>
                <a:cs typeface="Calibri"/>
              </a:rPr>
              <a:t> </a:t>
            </a:r>
            <a:r>
              <a:rPr sz="1400" spc="-40" dirty="0">
                <a:latin typeface="Calibri"/>
                <a:cs typeface="Calibri"/>
              </a:rPr>
              <a:t>z</a:t>
            </a:r>
            <a:r>
              <a:rPr sz="1400" dirty="0">
                <a:latin typeface="Calibri"/>
                <a:cs typeface="Calibri"/>
              </a:rPr>
              <a:t>d</a:t>
            </a:r>
            <a:r>
              <a:rPr sz="1400" spc="-40" dirty="0">
                <a:latin typeface="Calibri"/>
                <a:cs typeface="Calibri"/>
              </a:rPr>
              <a:t>r</a:t>
            </a:r>
            <a:r>
              <a:rPr sz="1400" spc="-25" dirty="0">
                <a:latin typeface="Calibri"/>
                <a:cs typeface="Calibri"/>
              </a:rPr>
              <a:t>a</a:t>
            </a:r>
            <a:r>
              <a:rPr sz="1400" spc="-10" dirty="0">
                <a:latin typeface="Calibri"/>
                <a:cs typeface="Calibri"/>
              </a:rPr>
              <a:t>v</a:t>
            </a:r>
            <a:r>
              <a:rPr sz="1400" dirty="0">
                <a:latin typeface="Calibri"/>
                <a:cs typeface="Calibri"/>
              </a:rPr>
              <a:t>otn</a:t>
            </a:r>
            <a:r>
              <a:rPr sz="1400" spc="-10" dirty="0">
                <a:latin typeface="Calibri"/>
                <a:cs typeface="Calibri"/>
              </a:rPr>
              <a:t>ic</a:t>
            </a:r>
            <a:r>
              <a:rPr sz="1400" dirty="0">
                <a:latin typeface="Calibri"/>
                <a:cs typeface="Calibri"/>
              </a:rPr>
              <a:t>tví (</a:t>
            </a:r>
            <a:r>
              <a:rPr sz="1400" spc="-10" dirty="0">
                <a:latin typeface="Calibri"/>
                <a:cs typeface="Calibri"/>
              </a:rPr>
              <a:t>M</a:t>
            </a:r>
            <a:r>
              <a:rPr sz="1400" dirty="0">
                <a:latin typeface="Calibri"/>
                <a:cs typeface="Calibri"/>
              </a:rPr>
              <a:t>Z)</a:t>
            </a:r>
          </a:p>
          <a:p>
            <a:pPr marL="241300" indent="-228600">
              <a:lnSpc>
                <a:spcPct val="100000"/>
              </a:lnSpc>
              <a:spcBef>
                <a:spcPts val="350"/>
              </a:spcBef>
              <a:buFont typeface="Arial"/>
              <a:buChar char="•"/>
              <a:tabLst>
                <a:tab pos="241935" algn="l"/>
              </a:tabLst>
            </a:pPr>
            <a:r>
              <a:rPr sz="1400" dirty="0">
                <a:latin typeface="Calibri"/>
                <a:cs typeface="Calibri"/>
              </a:rPr>
              <a:t>M</a:t>
            </a:r>
            <a:r>
              <a:rPr sz="1400" spc="-10" dirty="0">
                <a:latin typeface="Calibri"/>
                <a:cs typeface="Calibri"/>
              </a:rPr>
              <a:t>i</a:t>
            </a:r>
            <a:r>
              <a:rPr sz="1400" dirty="0">
                <a:latin typeface="Calibri"/>
                <a:cs typeface="Calibri"/>
              </a:rPr>
              <a:t>ni</a:t>
            </a:r>
            <a:r>
              <a:rPr sz="1400" spc="-25" dirty="0">
                <a:latin typeface="Calibri"/>
                <a:cs typeface="Calibri"/>
              </a:rPr>
              <a:t>s</a:t>
            </a:r>
            <a:r>
              <a:rPr sz="1400" spc="-30" dirty="0">
                <a:latin typeface="Calibri"/>
                <a:cs typeface="Calibri"/>
              </a:rPr>
              <a:t>t</a:t>
            </a:r>
            <a:r>
              <a:rPr sz="1400" dirty="0">
                <a:latin typeface="Calibri"/>
                <a:cs typeface="Calibri"/>
              </a:rPr>
              <a:t>e</a:t>
            </a:r>
            <a:r>
              <a:rPr sz="1400" spc="-40" dirty="0">
                <a:latin typeface="Calibri"/>
                <a:cs typeface="Calibri"/>
              </a:rPr>
              <a:t>r</a:t>
            </a:r>
            <a:r>
              <a:rPr sz="1400" spc="-20" dirty="0">
                <a:latin typeface="Calibri"/>
                <a:cs typeface="Calibri"/>
              </a:rPr>
              <a:t>s</a:t>
            </a:r>
            <a:r>
              <a:rPr sz="1400" dirty="0">
                <a:latin typeface="Calibri"/>
                <a:cs typeface="Calibri"/>
              </a:rPr>
              <a:t>t</a:t>
            </a:r>
            <a:r>
              <a:rPr sz="1400" spc="-15" dirty="0">
                <a:latin typeface="Calibri"/>
                <a:cs typeface="Calibri"/>
              </a:rPr>
              <a:t>v</a:t>
            </a:r>
            <a:r>
              <a:rPr sz="1400" dirty="0">
                <a:latin typeface="Calibri"/>
                <a:cs typeface="Calibri"/>
              </a:rPr>
              <a:t>o</a:t>
            </a:r>
            <a:r>
              <a:rPr sz="1400" spc="10" dirty="0">
                <a:latin typeface="Calibri"/>
                <a:cs typeface="Calibri"/>
              </a:rPr>
              <a:t> </a:t>
            </a:r>
            <a:r>
              <a:rPr sz="1400" spc="-40" dirty="0">
                <a:latin typeface="Calibri"/>
                <a:cs typeface="Calibri"/>
              </a:rPr>
              <a:t>z</a:t>
            </a:r>
            <a:r>
              <a:rPr sz="1400" dirty="0">
                <a:latin typeface="Calibri"/>
                <a:cs typeface="Calibri"/>
              </a:rPr>
              <a:t>em</a:t>
            </a:r>
            <a:r>
              <a:rPr sz="1400" spc="5" dirty="0">
                <a:latin typeface="Calibri"/>
                <a:cs typeface="Calibri"/>
              </a:rPr>
              <a:t>ě</a:t>
            </a:r>
            <a:r>
              <a:rPr sz="1400" dirty="0">
                <a:latin typeface="Calibri"/>
                <a:cs typeface="Calibri"/>
              </a:rPr>
              <a:t>d</a:t>
            </a:r>
            <a:r>
              <a:rPr sz="1400" spc="5" dirty="0">
                <a:latin typeface="Calibri"/>
                <a:cs typeface="Calibri"/>
              </a:rPr>
              <a:t>ě</a:t>
            </a:r>
            <a:r>
              <a:rPr sz="1400" spc="-10" dirty="0">
                <a:latin typeface="Calibri"/>
                <a:cs typeface="Calibri"/>
              </a:rPr>
              <a:t>l</a:t>
            </a:r>
            <a:r>
              <a:rPr sz="1400" spc="-20" dirty="0">
                <a:latin typeface="Calibri"/>
                <a:cs typeface="Calibri"/>
              </a:rPr>
              <a:t>s</a:t>
            </a:r>
            <a:r>
              <a:rPr sz="1400" dirty="0">
                <a:latin typeface="Calibri"/>
                <a:cs typeface="Calibri"/>
              </a:rPr>
              <a:t>tví </a:t>
            </a:r>
            <a:r>
              <a:rPr sz="1400" spc="5" dirty="0">
                <a:latin typeface="Calibri"/>
                <a:cs typeface="Calibri"/>
              </a:rPr>
              <a:t>(</a:t>
            </a:r>
            <a:r>
              <a:rPr sz="1400" dirty="0">
                <a:latin typeface="Calibri"/>
                <a:cs typeface="Calibri"/>
              </a:rPr>
              <a:t>M</a:t>
            </a:r>
            <a:r>
              <a:rPr sz="1400" spc="-30" dirty="0">
                <a:latin typeface="Calibri"/>
                <a:cs typeface="Calibri"/>
              </a:rPr>
              <a:t>Z</a:t>
            </a:r>
            <a:r>
              <a:rPr sz="1400" spc="-10" dirty="0">
                <a:latin typeface="Calibri"/>
                <a:cs typeface="Calibri"/>
              </a:rPr>
              <a:t>e</a:t>
            </a:r>
            <a:r>
              <a:rPr sz="1400" dirty="0">
                <a:latin typeface="Calibri"/>
                <a:cs typeface="Calibri"/>
              </a:rPr>
              <a:t>)</a:t>
            </a:r>
          </a:p>
          <a:p>
            <a:pPr marL="241300" indent="-228600">
              <a:lnSpc>
                <a:spcPct val="100000"/>
              </a:lnSpc>
              <a:spcBef>
                <a:spcPts val="345"/>
              </a:spcBef>
              <a:buFont typeface="Arial"/>
              <a:buChar char="•"/>
              <a:tabLst>
                <a:tab pos="241935" algn="l"/>
              </a:tabLst>
            </a:pPr>
            <a:r>
              <a:rPr sz="1400" dirty="0">
                <a:latin typeface="Calibri"/>
                <a:cs typeface="Calibri"/>
              </a:rPr>
              <a:t>M</a:t>
            </a:r>
            <a:r>
              <a:rPr sz="1400" spc="-10" dirty="0">
                <a:latin typeface="Calibri"/>
                <a:cs typeface="Calibri"/>
              </a:rPr>
              <a:t>i</a:t>
            </a:r>
            <a:r>
              <a:rPr sz="1400" dirty="0">
                <a:latin typeface="Calibri"/>
                <a:cs typeface="Calibri"/>
              </a:rPr>
              <a:t>ni</a:t>
            </a:r>
            <a:r>
              <a:rPr sz="1400" spc="-25" dirty="0">
                <a:latin typeface="Calibri"/>
                <a:cs typeface="Calibri"/>
              </a:rPr>
              <a:t>s</a:t>
            </a:r>
            <a:r>
              <a:rPr sz="1400" spc="-30" dirty="0">
                <a:latin typeface="Calibri"/>
                <a:cs typeface="Calibri"/>
              </a:rPr>
              <a:t>t</a:t>
            </a:r>
            <a:r>
              <a:rPr sz="1400" dirty="0">
                <a:latin typeface="Calibri"/>
                <a:cs typeface="Calibri"/>
              </a:rPr>
              <a:t>e</a:t>
            </a:r>
            <a:r>
              <a:rPr sz="1400" spc="-40" dirty="0">
                <a:latin typeface="Calibri"/>
                <a:cs typeface="Calibri"/>
              </a:rPr>
              <a:t>r</a:t>
            </a:r>
            <a:r>
              <a:rPr sz="1400" spc="-20" dirty="0">
                <a:latin typeface="Calibri"/>
                <a:cs typeface="Calibri"/>
              </a:rPr>
              <a:t>s</a:t>
            </a:r>
            <a:r>
              <a:rPr sz="1400" dirty="0">
                <a:latin typeface="Calibri"/>
                <a:cs typeface="Calibri"/>
              </a:rPr>
              <a:t>t</a:t>
            </a:r>
            <a:r>
              <a:rPr sz="1400" spc="-15" dirty="0">
                <a:latin typeface="Calibri"/>
                <a:cs typeface="Calibri"/>
              </a:rPr>
              <a:t>v</a:t>
            </a:r>
            <a:r>
              <a:rPr sz="1400" dirty="0">
                <a:latin typeface="Calibri"/>
                <a:cs typeface="Calibri"/>
              </a:rPr>
              <a:t>o</a:t>
            </a:r>
            <a:r>
              <a:rPr sz="1400" spc="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financí</a:t>
            </a:r>
            <a:r>
              <a:rPr sz="1400" spc="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(</a:t>
            </a:r>
            <a:r>
              <a:rPr sz="1400" spc="-10" dirty="0">
                <a:latin typeface="Calibri"/>
                <a:cs typeface="Calibri"/>
              </a:rPr>
              <a:t>M</a:t>
            </a:r>
            <a:r>
              <a:rPr sz="1400" dirty="0">
                <a:latin typeface="Calibri"/>
                <a:cs typeface="Calibri"/>
              </a:rPr>
              <a:t>F)</a:t>
            </a:r>
          </a:p>
          <a:p>
            <a:pPr marL="241300" indent="-228600">
              <a:lnSpc>
                <a:spcPct val="100000"/>
              </a:lnSpc>
              <a:spcBef>
                <a:spcPts val="360"/>
              </a:spcBef>
              <a:buFont typeface="Arial"/>
              <a:buChar char="•"/>
              <a:tabLst>
                <a:tab pos="241935" algn="l"/>
              </a:tabLst>
            </a:pPr>
            <a:r>
              <a:rPr sz="1400" spc="-160" dirty="0">
                <a:latin typeface="Calibri"/>
                <a:cs typeface="Calibri"/>
              </a:rPr>
              <a:t>T</a:t>
            </a:r>
            <a:r>
              <a:rPr sz="1400" dirty="0">
                <a:latin typeface="Calibri"/>
                <a:cs typeface="Calibri"/>
              </a:rPr>
              <a:t>echnologi</a:t>
            </a:r>
            <a:r>
              <a:rPr sz="1400" spc="-15" dirty="0">
                <a:latin typeface="Calibri"/>
                <a:cs typeface="Calibri"/>
              </a:rPr>
              <a:t>c</a:t>
            </a:r>
            <a:r>
              <a:rPr sz="1400" spc="-40" dirty="0">
                <a:latin typeface="Calibri"/>
                <a:cs typeface="Calibri"/>
              </a:rPr>
              <a:t>k</a:t>
            </a:r>
            <a:r>
              <a:rPr sz="1400" dirty="0">
                <a:latin typeface="Calibri"/>
                <a:cs typeface="Calibri"/>
              </a:rPr>
              <a:t>á</a:t>
            </a:r>
            <a:r>
              <a:rPr sz="1400" spc="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</a:t>
            </a:r>
            <a:r>
              <a:rPr sz="1400" spc="-10" dirty="0">
                <a:latin typeface="Calibri"/>
                <a:cs typeface="Calibri"/>
              </a:rPr>
              <a:t>g</a:t>
            </a:r>
            <a:r>
              <a:rPr sz="1400" dirty="0">
                <a:latin typeface="Calibri"/>
                <a:cs typeface="Calibri"/>
              </a:rPr>
              <a:t>e</a:t>
            </a:r>
            <a:r>
              <a:rPr sz="1400" spc="-10" dirty="0">
                <a:latin typeface="Calibri"/>
                <a:cs typeface="Calibri"/>
              </a:rPr>
              <a:t>n</a:t>
            </a:r>
            <a:r>
              <a:rPr sz="1400" dirty="0">
                <a:latin typeface="Calibri"/>
                <a:cs typeface="Calibri"/>
              </a:rPr>
              <a:t>tu</a:t>
            </a:r>
            <a:r>
              <a:rPr sz="1400" spc="-40" dirty="0">
                <a:latin typeface="Calibri"/>
                <a:cs typeface="Calibri"/>
              </a:rPr>
              <a:t>r</a:t>
            </a:r>
            <a:r>
              <a:rPr sz="1400" dirty="0">
                <a:latin typeface="Calibri"/>
                <a:cs typeface="Calibri"/>
              </a:rPr>
              <a:t>a Č</a:t>
            </a:r>
            <a:r>
              <a:rPr sz="1400" spc="5" dirty="0">
                <a:latin typeface="Calibri"/>
                <a:cs typeface="Calibri"/>
              </a:rPr>
              <a:t>e</a:t>
            </a:r>
            <a:r>
              <a:rPr sz="1400" dirty="0">
                <a:latin typeface="Calibri"/>
                <a:cs typeface="Calibri"/>
              </a:rPr>
              <a:t>s</a:t>
            </a:r>
            <a:r>
              <a:rPr sz="1400" spc="-60" dirty="0">
                <a:latin typeface="Calibri"/>
                <a:cs typeface="Calibri"/>
              </a:rPr>
              <a:t>k</a:t>
            </a:r>
            <a:r>
              <a:rPr sz="1400" dirty="0">
                <a:latin typeface="Calibri"/>
                <a:cs typeface="Calibri"/>
              </a:rPr>
              <a:t>é </a:t>
            </a:r>
            <a:r>
              <a:rPr sz="1400" spc="-25" dirty="0">
                <a:latin typeface="Calibri"/>
                <a:cs typeface="Calibri"/>
              </a:rPr>
              <a:t>r</a:t>
            </a:r>
            <a:r>
              <a:rPr sz="1400" dirty="0">
                <a:latin typeface="Calibri"/>
                <a:cs typeface="Calibri"/>
              </a:rPr>
              <a:t>e</a:t>
            </a:r>
            <a:r>
              <a:rPr sz="1400" spc="5" dirty="0">
                <a:latin typeface="Calibri"/>
                <a:cs typeface="Calibri"/>
              </a:rPr>
              <a:t>p</a:t>
            </a:r>
            <a:r>
              <a:rPr sz="1400" dirty="0">
                <a:latin typeface="Calibri"/>
                <a:cs typeface="Calibri"/>
              </a:rPr>
              <a:t>ub</a:t>
            </a:r>
            <a:r>
              <a:rPr sz="1400" spc="-10" dirty="0">
                <a:latin typeface="Calibri"/>
                <a:cs typeface="Calibri"/>
              </a:rPr>
              <a:t>li</a:t>
            </a:r>
            <a:r>
              <a:rPr sz="1400" dirty="0">
                <a:latin typeface="Calibri"/>
                <a:cs typeface="Calibri"/>
              </a:rPr>
              <a:t>ky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(</a:t>
            </a:r>
            <a:r>
              <a:rPr sz="1400" spc="-150" dirty="0">
                <a:latin typeface="Calibri"/>
                <a:cs typeface="Calibri"/>
              </a:rPr>
              <a:t>T</a:t>
            </a:r>
            <a:r>
              <a:rPr sz="1400" dirty="0">
                <a:latin typeface="Calibri"/>
                <a:cs typeface="Calibri"/>
              </a:rPr>
              <a:t>A</a:t>
            </a:r>
            <a:r>
              <a:rPr sz="1400" spc="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ČR)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4631721" y="1701829"/>
            <a:ext cx="3998595" cy="38154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200" b="1" spc="-20" dirty="0">
                <a:latin typeface="Calibri"/>
                <a:cs typeface="Calibri"/>
              </a:rPr>
              <a:t>M</a:t>
            </a:r>
            <a:r>
              <a:rPr sz="2200" b="1" spc="-40" dirty="0">
                <a:latin typeface="Calibri"/>
                <a:cs typeface="Calibri"/>
              </a:rPr>
              <a:t>e</a:t>
            </a:r>
            <a:r>
              <a:rPr sz="2200" b="1" spc="-10" dirty="0">
                <a:latin typeface="Calibri"/>
                <a:cs typeface="Calibri"/>
              </a:rPr>
              <a:t>ziná</a:t>
            </a:r>
            <a:r>
              <a:rPr sz="2200" b="1" spc="-40" dirty="0">
                <a:latin typeface="Calibri"/>
                <a:cs typeface="Calibri"/>
              </a:rPr>
              <a:t>r</a:t>
            </a:r>
            <a:r>
              <a:rPr sz="2200" b="1" spc="-15" dirty="0">
                <a:latin typeface="Calibri"/>
                <a:cs typeface="Calibri"/>
              </a:rPr>
              <a:t>o</a:t>
            </a:r>
            <a:r>
              <a:rPr sz="2200" b="1" spc="-25" dirty="0">
                <a:latin typeface="Calibri"/>
                <a:cs typeface="Calibri"/>
              </a:rPr>
              <a:t>d</a:t>
            </a:r>
            <a:r>
              <a:rPr sz="2200" b="1" spc="-10" dirty="0">
                <a:latin typeface="Calibri"/>
                <a:cs typeface="Calibri"/>
              </a:rPr>
              <a:t>ní</a:t>
            </a:r>
            <a:r>
              <a:rPr sz="2200" b="1" spc="25" dirty="0">
                <a:latin typeface="Calibri"/>
                <a:cs typeface="Calibri"/>
              </a:rPr>
              <a:t> </a:t>
            </a:r>
            <a:r>
              <a:rPr sz="2200" b="1" spc="-15" dirty="0">
                <a:latin typeface="Calibri"/>
                <a:cs typeface="Calibri"/>
              </a:rPr>
              <a:t>p</a:t>
            </a:r>
            <a:r>
              <a:rPr sz="2200" b="1" spc="-25" dirty="0">
                <a:latin typeface="Calibri"/>
                <a:cs typeface="Calibri"/>
              </a:rPr>
              <a:t>o</a:t>
            </a:r>
            <a:r>
              <a:rPr sz="2200" b="1" spc="-10" dirty="0">
                <a:latin typeface="Calibri"/>
                <a:cs typeface="Calibri"/>
              </a:rPr>
              <a:t>sk</a:t>
            </a:r>
            <a:r>
              <a:rPr sz="2200" b="1" dirty="0">
                <a:latin typeface="Calibri"/>
                <a:cs typeface="Calibri"/>
              </a:rPr>
              <a:t>y</a:t>
            </a:r>
            <a:r>
              <a:rPr sz="2200" b="1" spc="-45" dirty="0">
                <a:latin typeface="Calibri"/>
                <a:cs typeface="Calibri"/>
              </a:rPr>
              <a:t>t</a:t>
            </a:r>
            <a:r>
              <a:rPr sz="2200" b="1" spc="-35" dirty="0">
                <a:latin typeface="Calibri"/>
                <a:cs typeface="Calibri"/>
              </a:rPr>
              <a:t>o</a:t>
            </a:r>
            <a:r>
              <a:rPr sz="2200" b="1" spc="-50" dirty="0">
                <a:latin typeface="Calibri"/>
                <a:cs typeface="Calibri"/>
              </a:rPr>
              <a:t>v</a:t>
            </a:r>
            <a:r>
              <a:rPr sz="2200" b="1" spc="-45" dirty="0">
                <a:latin typeface="Calibri"/>
                <a:cs typeface="Calibri"/>
              </a:rPr>
              <a:t>at</a:t>
            </a:r>
            <a:r>
              <a:rPr sz="2200" b="1" spc="-10" dirty="0">
                <a:latin typeface="Calibri"/>
                <a:cs typeface="Calibri"/>
              </a:rPr>
              <a:t>elé</a:t>
            </a:r>
            <a:endParaRPr sz="2200" dirty="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270"/>
              </a:spcBef>
              <a:buFont typeface="Arial"/>
              <a:buChar char="•"/>
              <a:tabLst>
                <a:tab pos="241300" algn="l"/>
              </a:tabLst>
            </a:pPr>
            <a:r>
              <a:rPr sz="1400" spc="-5" dirty="0">
                <a:latin typeface="Calibri"/>
                <a:cs typeface="Calibri"/>
              </a:rPr>
              <a:t>Cano</a:t>
            </a:r>
            <a:r>
              <a:rPr sz="1400" dirty="0">
                <a:latin typeface="Calibri"/>
                <a:cs typeface="Calibri"/>
              </a:rPr>
              <a:t>n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spc="-25" dirty="0">
                <a:latin typeface="Calibri"/>
                <a:cs typeface="Calibri"/>
              </a:rPr>
              <a:t>F</a:t>
            </a:r>
            <a:r>
              <a:rPr sz="1400" spc="-5" dirty="0">
                <a:latin typeface="Calibri"/>
                <a:cs typeface="Calibri"/>
              </a:rPr>
              <a:t>oun</a:t>
            </a:r>
            <a:r>
              <a:rPr sz="1400" dirty="0">
                <a:latin typeface="Calibri"/>
                <a:cs typeface="Calibri"/>
              </a:rPr>
              <a:t>d</a:t>
            </a:r>
            <a:r>
              <a:rPr sz="1400" spc="-25" dirty="0">
                <a:latin typeface="Calibri"/>
                <a:cs typeface="Calibri"/>
              </a:rPr>
              <a:t>a</a:t>
            </a:r>
            <a:r>
              <a:rPr sz="1400" dirty="0">
                <a:latin typeface="Calibri"/>
                <a:cs typeface="Calibri"/>
              </a:rPr>
              <a:t>ti</a:t>
            </a:r>
            <a:r>
              <a:rPr sz="1400" spc="-10" dirty="0">
                <a:latin typeface="Calibri"/>
                <a:cs typeface="Calibri"/>
              </a:rPr>
              <a:t>o</a:t>
            </a:r>
            <a:r>
              <a:rPr sz="1400" dirty="0">
                <a:latin typeface="Calibri"/>
                <a:cs typeface="Calibri"/>
              </a:rPr>
              <a:t>n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in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E</a:t>
            </a:r>
            <a:r>
              <a:rPr sz="1400" spc="5" dirty="0">
                <a:latin typeface="Calibri"/>
                <a:cs typeface="Calibri"/>
              </a:rPr>
              <a:t>u</a:t>
            </a:r>
            <a:r>
              <a:rPr sz="1400" spc="-40" dirty="0">
                <a:latin typeface="Calibri"/>
                <a:cs typeface="Calibri"/>
              </a:rPr>
              <a:t>r</a:t>
            </a:r>
            <a:r>
              <a:rPr sz="1400" spc="-5" dirty="0">
                <a:latin typeface="Calibri"/>
                <a:cs typeface="Calibri"/>
              </a:rPr>
              <a:t>ope</a:t>
            </a:r>
            <a:endParaRPr sz="1400" dirty="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290"/>
              </a:spcBef>
              <a:buFont typeface="Arial"/>
              <a:buChar char="•"/>
              <a:tabLst>
                <a:tab pos="241300" algn="l"/>
              </a:tabLst>
            </a:pPr>
            <a:r>
              <a:rPr sz="1400" dirty="0">
                <a:latin typeface="Calibri"/>
                <a:cs typeface="Calibri"/>
              </a:rPr>
              <a:t>Čes</a:t>
            </a:r>
            <a:r>
              <a:rPr sz="1400" spc="-80" dirty="0">
                <a:latin typeface="Calibri"/>
                <a:cs typeface="Calibri"/>
              </a:rPr>
              <a:t>k</a:t>
            </a:r>
            <a:r>
              <a:rPr sz="1400" dirty="0">
                <a:latin typeface="Calibri"/>
                <a:cs typeface="Calibri"/>
              </a:rPr>
              <a:t>o</a:t>
            </a:r>
            <a:r>
              <a:rPr sz="1400" spc="-5" dirty="0">
                <a:latin typeface="Calibri"/>
                <a:cs typeface="Calibri"/>
              </a:rPr>
              <a:t>-</a:t>
            </a:r>
            <a:r>
              <a:rPr sz="1400" dirty="0">
                <a:latin typeface="Calibri"/>
                <a:cs typeface="Calibri"/>
              </a:rPr>
              <a:t>b</a:t>
            </a:r>
            <a:r>
              <a:rPr sz="1400" spc="-35" dirty="0">
                <a:latin typeface="Calibri"/>
                <a:cs typeface="Calibri"/>
              </a:rPr>
              <a:t>a</a:t>
            </a:r>
            <a:r>
              <a:rPr sz="1400" spc="-30" dirty="0">
                <a:latin typeface="Calibri"/>
                <a:cs typeface="Calibri"/>
              </a:rPr>
              <a:t>v</a:t>
            </a:r>
            <a:r>
              <a:rPr sz="1400" dirty="0">
                <a:latin typeface="Calibri"/>
                <a:cs typeface="Calibri"/>
              </a:rPr>
              <a:t>o</a:t>
            </a:r>
            <a:r>
              <a:rPr sz="1400" spc="-40" dirty="0">
                <a:latin typeface="Calibri"/>
                <a:cs typeface="Calibri"/>
              </a:rPr>
              <a:t>r</a:t>
            </a:r>
            <a:r>
              <a:rPr sz="1400" dirty="0">
                <a:latin typeface="Calibri"/>
                <a:cs typeface="Calibri"/>
              </a:rPr>
              <a:t>s</a:t>
            </a:r>
            <a:r>
              <a:rPr sz="1400" spc="-40" dirty="0">
                <a:latin typeface="Calibri"/>
                <a:cs typeface="Calibri"/>
              </a:rPr>
              <a:t>k</a:t>
            </a:r>
            <a:r>
              <a:rPr sz="1400" dirty="0">
                <a:latin typeface="Calibri"/>
                <a:cs typeface="Calibri"/>
              </a:rPr>
              <a:t>á</a:t>
            </a:r>
            <a:r>
              <a:rPr sz="1400" spc="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v</a:t>
            </a:r>
            <a:r>
              <a:rPr sz="1400" spc="-20" dirty="0">
                <a:latin typeface="Calibri"/>
                <a:cs typeface="Calibri"/>
              </a:rPr>
              <a:t>y</a:t>
            </a:r>
            <a:r>
              <a:rPr sz="1400" dirty="0">
                <a:latin typeface="Calibri"/>
                <a:cs typeface="Calibri"/>
              </a:rPr>
              <a:t>so</a:t>
            </a:r>
            <a:r>
              <a:rPr sz="1400" spc="-80" dirty="0">
                <a:latin typeface="Calibri"/>
                <a:cs typeface="Calibri"/>
              </a:rPr>
              <a:t>k</a:t>
            </a:r>
            <a:r>
              <a:rPr sz="1400" dirty="0">
                <a:latin typeface="Calibri"/>
                <a:cs typeface="Calibri"/>
              </a:rPr>
              <a:t>oš</a:t>
            </a:r>
            <a:r>
              <a:rPr sz="1400" spc="-80" dirty="0">
                <a:latin typeface="Calibri"/>
                <a:cs typeface="Calibri"/>
              </a:rPr>
              <a:t>k</a:t>
            </a:r>
            <a:r>
              <a:rPr sz="1400" dirty="0">
                <a:latin typeface="Calibri"/>
                <a:cs typeface="Calibri"/>
              </a:rPr>
              <a:t>ol</a:t>
            </a:r>
            <a:r>
              <a:rPr sz="1400" spc="-10" dirty="0">
                <a:latin typeface="Calibri"/>
                <a:cs typeface="Calibri"/>
              </a:rPr>
              <a:t>s</a:t>
            </a:r>
            <a:r>
              <a:rPr sz="1400" spc="-40" dirty="0">
                <a:latin typeface="Calibri"/>
                <a:cs typeface="Calibri"/>
              </a:rPr>
              <a:t>k</a:t>
            </a:r>
            <a:r>
              <a:rPr sz="1400" dirty="0">
                <a:latin typeface="Calibri"/>
                <a:cs typeface="Calibri"/>
              </a:rPr>
              <a:t>á</a:t>
            </a:r>
            <a:r>
              <a:rPr sz="1400" spc="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</a:t>
            </a:r>
            <a:r>
              <a:rPr sz="1400" spc="-10" dirty="0">
                <a:latin typeface="Calibri"/>
                <a:cs typeface="Calibri"/>
              </a:rPr>
              <a:t>g</a:t>
            </a:r>
            <a:r>
              <a:rPr sz="1400" dirty="0">
                <a:latin typeface="Calibri"/>
                <a:cs typeface="Calibri"/>
              </a:rPr>
              <a:t>e</a:t>
            </a:r>
            <a:r>
              <a:rPr sz="1400" spc="-25" dirty="0">
                <a:latin typeface="Calibri"/>
                <a:cs typeface="Calibri"/>
              </a:rPr>
              <a:t>n</a:t>
            </a:r>
            <a:r>
              <a:rPr sz="1400" dirty="0">
                <a:latin typeface="Calibri"/>
                <a:cs typeface="Calibri"/>
              </a:rPr>
              <a:t>tu</a:t>
            </a:r>
            <a:r>
              <a:rPr sz="1400" spc="-35" dirty="0">
                <a:latin typeface="Calibri"/>
                <a:cs typeface="Calibri"/>
              </a:rPr>
              <a:t>r</a:t>
            </a:r>
            <a:r>
              <a:rPr sz="1400" dirty="0">
                <a:latin typeface="Calibri"/>
                <a:cs typeface="Calibri"/>
              </a:rPr>
              <a:t>a</a:t>
            </a:r>
          </a:p>
          <a:p>
            <a:pPr marL="241300" indent="-228600">
              <a:lnSpc>
                <a:spcPct val="100000"/>
              </a:lnSpc>
              <a:spcBef>
                <a:spcPts val="275"/>
              </a:spcBef>
              <a:buFont typeface="Arial"/>
              <a:buChar char="•"/>
              <a:tabLst>
                <a:tab pos="241300" algn="l"/>
              </a:tabLst>
            </a:pPr>
            <a:r>
              <a:rPr sz="1400" dirty="0">
                <a:latin typeface="Calibri"/>
                <a:cs typeface="Calibri"/>
              </a:rPr>
              <a:t>E</a:t>
            </a:r>
            <a:r>
              <a:rPr sz="1400" spc="-5" dirty="0">
                <a:latin typeface="Calibri"/>
                <a:cs typeface="Calibri"/>
              </a:rPr>
              <a:t>u</a:t>
            </a:r>
            <a:r>
              <a:rPr sz="1400" spc="-25" dirty="0">
                <a:latin typeface="Calibri"/>
                <a:cs typeface="Calibri"/>
              </a:rPr>
              <a:t>r</a:t>
            </a:r>
            <a:r>
              <a:rPr sz="1400" dirty="0">
                <a:latin typeface="Calibri"/>
                <a:cs typeface="Calibri"/>
              </a:rPr>
              <a:t>e</a:t>
            </a:r>
            <a:r>
              <a:rPr sz="1400" spc="-40" dirty="0">
                <a:latin typeface="Calibri"/>
                <a:cs typeface="Calibri"/>
              </a:rPr>
              <a:t>k</a:t>
            </a:r>
            <a:r>
              <a:rPr sz="1400" dirty="0">
                <a:latin typeface="Calibri"/>
                <a:cs typeface="Calibri"/>
              </a:rPr>
              <a:t>a</a:t>
            </a:r>
          </a:p>
          <a:p>
            <a:pPr marL="241300" indent="-228600">
              <a:lnSpc>
                <a:spcPct val="100000"/>
              </a:lnSpc>
              <a:spcBef>
                <a:spcPts val="275"/>
              </a:spcBef>
              <a:buFont typeface="Arial"/>
              <a:buChar char="•"/>
              <a:tabLst>
                <a:tab pos="241300" algn="l"/>
              </a:tabLst>
            </a:pPr>
            <a:r>
              <a:rPr sz="1400" dirty="0">
                <a:latin typeface="Calibri"/>
                <a:cs typeface="Calibri"/>
              </a:rPr>
              <a:t>E</a:t>
            </a:r>
            <a:r>
              <a:rPr sz="1400" spc="-5" dirty="0">
                <a:latin typeface="Calibri"/>
                <a:cs typeface="Calibri"/>
              </a:rPr>
              <a:t>u</a:t>
            </a:r>
            <a:r>
              <a:rPr sz="1400" spc="-40" dirty="0">
                <a:latin typeface="Calibri"/>
                <a:cs typeface="Calibri"/>
              </a:rPr>
              <a:t>r</a:t>
            </a:r>
            <a:r>
              <a:rPr sz="1400" spc="-5" dirty="0">
                <a:latin typeface="Calibri"/>
                <a:cs typeface="Calibri"/>
              </a:rPr>
              <a:t>opea</a:t>
            </a:r>
            <a:r>
              <a:rPr sz="1400" dirty="0">
                <a:latin typeface="Calibri"/>
                <a:cs typeface="Calibri"/>
              </a:rPr>
              <a:t>n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Com</a:t>
            </a:r>
            <a:r>
              <a:rPr sz="1400" spc="-10" dirty="0">
                <a:latin typeface="Calibri"/>
                <a:cs typeface="Calibri"/>
              </a:rPr>
              <a:t>m</a:t>
            </a:r>
            <a:r>
              <a:rPr sz="1400" dirty="0">
                <a:latin typeface="Calibri"/>
                <a:cs typeface="Calibri"/>
              </a:rPr>
              <a:t>i</a:t>
            </a:r>
            <a:r>
              <a:rPr sz="1400" spc="-10" dirty="0">
                <a:latin typeface="Calibri"/>
                <a:cs typeface="Calibri"/>
              </a:rPr>
              <a:t>s</a:t>
            </a:r>
            <a:r>
              <a:rPr sz="1400" dirty="0">
                <a:latin typeface="Calibri"/>
                <a:cs typeface="Calibri"/>
              </a:rPr>
              <a:t>ion</a:t>
            </a:r>
          </a:p>
          <a:p>
            <a:pPr marL="241300" indent="-228600">
              <a:lnSpc>
                <a:spcPct val="100000"/>
              </a:lnSpc>
              <a:spcBef>
                <a:spcPts val="290"/>
              </a:spcBef>
              <a:buFont typeface="Arial"/>
              <a:buChar char="•"/>
              <a:tabLst>
                <a:tab pos="241300" algn="l"/>
              </a:tabLst>
            </a:pPr>
            <a:r>
              <a:rPr sz="1400" dirty="0">
                <a:latin typeface="Calibri"/>
                <a:cs typeface="Calibri"/>
              </a:rPr>
              <a:t>E</a:t>
            </a:r>
            <a:r>
              <a:rPr sz="1400" spc="-5" dirty="0">
                <a:latin typeface="Calibri"/>
                <a:cs typeface="Calibri"/>
              </a:rPr>
              <a:t>u</a:t>
            </a:r>
            <a:r>
              <a:rPr sz="1400" spc="-40" dirty="0">
                <a:latin typeface="Calibri"/>
                <a:cs typeface="Calibri"/>
              </a:rPr>
              <a:t>r</a:t>
            </a:r>
            <a:r>
              <a:rPr sz="1400" spc="-5" dirty="0">
                <a:latin typeface="Calibri"/>
                <a:cs typeface="Calibri"/>
              </a:rPr>
              <a:t>opea</a:t>
            </a:r>
            <a:r>
              <a:rPr sz="1400" dirty="0">
                <a:latin typeface="Calibri"/>
                <a:cs typeface="Calibri"/>
              </a:rPr>
              <a:t>n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Coope</a:t>
            </a:r>
            <a:r>
              <a:rPr sz="1400" spc="-40" dirty="0">
                <a:latin typeface="Calibri"/>
                <a:cs typeface="Calibri"/>
              </a:rPr>
              <a:t>r</a:t>
            </a:r>
            <a:r>
              <a:rPr sz="1400" spc="-25" dirty="0">
                <a:latin typeface="Calibri"/>
                <a:cs typeface="Calibri"/>
              </a:rPr>
              <a:t>a</a:t>
            </a:r>
            <a:r>
              <a:rPr sz="1400" dirty="0">
                <a:latin typeface="Calibri"/>
                <a:cs typeface="Calibri"/>
              </a:rPr>
              <a:t>tion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in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Science and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spc="-185" dirty="0">
                <a:latin typeface="Calibri"/>
                <a:cs typeface="Calibri"/>
              </a:rPr>
              <a:t>T</a:t>
            </a:r>
            <a:r>
              <a:rPr sz="1400" dirty="0">
                <a:latin typeface="Calibri"/>
                <a:cs typeface="Calibri"/>
              </a:rPr>
              <a:t>ech</a:t>
            </a:r>
            <a:r>
              <a:rPr sz="1400" spc="-5" dirty="0">
                <a:latin typeface="Calibri"/>
                <a:cs typeface="Calibri"/>
              </a:rPr>
              <a:t>nology</a:t>
            </a:r>
            <a:endParaRPr sz="1400" dirty="0">
              <a:latin typeface="Calibri"/>
              <a:cs typeface="Calibri"/>
            </a:endParaRPr>
          </a:p>
          <a:p>
            <a:pPr marL="241300">
              <a:lnSpc>
                <a:spcPct val="100000"/>
              </a:lnSpc>
              <a:spcBef>
                <a:spcPts val="275"/>
              </a:spcBef>
            </a:pPr>
            <a:r>
              <a:rPr sz="1400" dirty="0">
                <a:latin typeface="Calibri"/>
                <a:cs typeface="Calibri"/>
              </a:rPr>
              <a:t>– </a:t>
            </a:r>
            <a:r>
              <a:rPr sz="1400" spc="-15" dirty="0">
                <a:latin typeface="Calibri"/>
                <a:cs typeface="Calibri"/>
              </a:rPr>
              <a:t>C</a:t>
            </a:r>
            <a:r>
              <a:rPr sz="1400" spc="-5" dirty="0">
                <a:latin typeface="Calibri"/>
                <a:cs typeface="Calibri"/>
              </a:rPr>
              <a:t>OS</a:t>
            </a:r>
            <a:r>
              <a:rPr sz="1400" dirty="0">
                <a:latin typeface="Calibri"/>
                <a:cs typeface="Calibri"/>
              </a:rPr>
              <a:t>T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Associ</a:t>
            </a:r>
            <a:r>
              <a:rPr sz="1400" spc="-35" dirty="0">
                <a:latin typeface="Calibri"/>
                <a:cs typeface="Calibri"/>
              </a:rPr>
              <a:t>a</a:t>
            </a:r>
            <a:r>
              <a:rPr sz="1400" dirty="0">
                <a:latin typeface="Calibri"/>
                <a:cs typeface="Calibri"/>
              </a:rPr>
              <a:t>tion</a:t>
            </a:r>
          </a:p>
          <a:p>
            <a:pPr marL="241300" indent="-228600">
              <a:lnSpc>
                <a:spcPct val="100000"/>
              </a:lnSpc>
              <a:spcBef>
                <a:spcPts val="275"/>
              </a:spcBef>
              <a:buFont typeface="Arial"/>
              <a:buChar char="•"/>
              <a:tabLst>
                <a:tab pos="241300" algn="l"/>
              </a:tabLst>
            </a:pPr>
            <a:r>
              <a:rPr sz="1400" spc="-45" dirty="0">
                <a:latin typeface="Calibri"/>
                <a:cs typeface="Calibri"/>
              </a:rPr>
              <a:t>E</a:t>
            </a:r>
            <a:r>
              <a:rPr sz="1400" dirty="0">
                <a:latin typeface="Calibri"/>
                <a:cs typeface="Calibri"/>
              </a:rPr>
              <a:t>v</a:t>
            </a:r>
            <a:r>
              <a:rPr sz="1400" spc="-50" dirty="0">
                <a:latin typeface="Calibri"/>
                <a:cs typeface="Calibri"/>
              </a:rPr>
              <a:t>r</a:t>
            </a:r>
            <a:r>
              <a:rPr sz="1400" dirty="0">
                <a:latin typeface="Calibri"/>
                <a:cs typeface="Calibri"/>
              </a:rPr>
              <a:t>o</a:t>
            </a:r>
            <a:r>
              <a:rPr sz="1400" spc="-10" dirty="0">
                <a:latin typeface="Calibri"/>
                <a:cs typeface="Calibri"/>
              </a:rPr>
              <a:t>p</a:t>
            </a:r>
            <a:r>
              <a:rPr sz="1400" dirty="0">
                <a:latin typeface="Calibri"/>
                <a:cs typeface="Calibri"/>
              </a:rPr>
              <a:t>s</a:t>
            </a:r>
            <a:r>
              <a:rPr sz="1400" spc="-40" dirty="0">
                <a:latin typeface="Calibri"/>
                <a:cs typeface="Calibri"/>
              </a:rPr>
              <a:t>k</a:t>
            </a:r>
            <a:r>
              <a:rPr sz="1400" dirty="0">
                <a:latin typeface="Calibri"/>
                <a:cs typeface="Calibri"/>
              </a:rPr>
              <a:t>á </a:t>
            </a:r>
            <a:r>
              <a:rPr sz="1400" spc="-70" dirty="0">
                <a:latin typeface="Calibri"/>
                <a:cs typeface="Calibri"/>
              </a:rPr>
              <a:t>k</a:t>
            </a:r>
            <a:r>
              <a:rPr sz="1400" dirty="0">
                <a:latin typeface="Calibri"/>
                <a:cs typeface="Calibri"/>
              </a:rPr>
              <a:t>om</a:t>
            </a:r>
            <a:r>
              <a:rPr sz="1400" spc="-10" dirty="0">
                <a:latin typeface="Calibri"/>
                <a:cs typeface="Calibri"/>
              </a:rPr>
              <a:t>i</a:t>
            </a:r>
            <a:r>
              <a:rPr sz="1400" dirty="0">
                <a:latin typeface="Calibri"/>
                <a:cs typeface="Calibri"/>
              </a:rPr>
              <a:t>se</a:t>
            </a:r>
            <a:r>
              <a:rPr sz="1400" spc="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–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40" dirty="0">
                <a:latin typeface="Calibri"/>
                <a:cs typeface="Calibri"/>
              </a:rPr>
              <a:t>r</a:t>
            </a:r>
            <a:r>
              <a:rPr sz="1400" dirty="0">
                <a:latin typeface="Calibri"/>
                <a:cs typeface="Calibri"/>
              </a:rPr>
              <a:t>ám</a:t>
            </a:r>
            <a:r>
              <a:rPr sz="1400" spc="-15" dirty="0">
                <a:latin typeface="Calibri"/>
                <a:cs typeface="Calibri"/>
              </a:rPr>
              <a:t>co</a:t>
            </a:r>
            <a:r>
              <a:rPr sz="1400" spc="-30" dirty="0">
                <a:latin typeface="Calibri"/>
                <a:cs typeface="Calibri"/>
              </a:rPr>
              <a:t>v</a:t>
            </a:r>
            <a:r>
              <a:rPr sz="1400" dirty="0">
                <a:latin typeface="Calibri"/>
                <a:cs typeface="Calibri"/>
              </a:rPr>
              <a:t>é </a:t>
            </a:r>
            <a:r>
              <a:rPr sz="1400" spc="5" dirty="0">
                <a:latin typeface="Calibri"/>
                <a:cs typeface="Calibri"/>
              </a:rPr>
              <a:t>v</a:t>
            </a:r>
            <a:r>
              <a:rPr sz="1400" spc="-10" dirty="0">
                <a:latin typeface="Calibri"/>
                <a:cs typeface="Calibri"/>
              </a:rPr>
              <a:t>ý</a:t>
            </a:r>
            <a:r>
              <a:rPr sz="1400" dirty="0">
                <a:latin typeface="Calibri"/>
                <a:cs typeface="Calibri"/>
              </a:rPr>
              <a:t>z</a:t>
            </a:r>
            <a:r>
              <a:rPr sz="1400" spc="-25" dirty="0">
                <a:latin typeface="Calibri"/>
                <a:cs typeface="Calibri"/>
              </a:rPr>
              <a:t>k</a:t>
            </a:r>
            <a:r>
              <a:rPr sz="1400" dirty="0">
                <a:latin typeface="Calibri"/>
                <a:cs typeface="Calibri"/>
              </a:rPr>
              <a:t>umné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p</a:t>
            </a:r>
            <a:r>
              <a:rPr sz="1400" spc="-40" dirty="0">
                <a:latin typeface="Calibri"/>
                <a:cs typeface="Calibri"/>
              </a:rPr>
              <a:t>r</a:t>
            </a:r>
            <a:r>
              <a:rPr sz="1400" dirty="0">
                <a:latin typeface="Calibri"/>
                <a:cs typeface="Calibri"/>
              </a:rPr>
              <a:t>og</a:t>
            </a:r>
            <a:r>
              <a:rPr sz="1400" spc="-40" dirty="0">
                <a:latin typeface="Calibri"/>
                <a:cs typeface="Calibri"/>
              </a:rPr>
              <a:t>r</a:t>
            </a:r>
            <a:r>
              <a:rPr sz="1400" dirty="0">
                <a:latin typeface="Calibri"/>
                <a:cs typeface="Calibri"/>
              </a:rPr>
              <a:t>a</a:t>
            </a:r>
            <a:r>
              <a:rPr sz="1400" spc="-45" dirty="0">
                <a:latin typeface="Calibri"/>
                <a:cs typeface="Calibri"/>
              </a:rPr>
              <a:t>m</a:t>
            </a:r>
            <a:r>
              <a:rPr sz="1400" dirty="0">
                <a:latin typeface="Calibri"/>
                <a:cs typeface="Calibri"/>
              </a:rPr>
              <a:t>y</a:t>
            </a:r>
          </a:p>
          <a:p>
            <a:pPr marL="241300" indent="-228600">
              <a:lnSpc>
                <a:spcPct val="100000"/>
              </a:lnSpc>
              <a:spcBef>
                <a:spcPts val="285"/>
              </a:spcBef>
              <a:buFont typeface="Arial"/>
              <a:buChar char="•"/>
              <a:tabLst>
                <a:tab pos="241300" algn="l"/>
              </a:tabLst>
            </a:pPr>
            <a:r>
              <a:rPr sz="1400" dirty="0">
                <a:latin typeface="Calibri"/>
                <a:cs typeface="Calibri"/>
              </a:rPr>
              <a:t>Japan</a:t>
            </a:r>
            <a:r>
              <a:rPr sz="1400" spc="-5" dirty="0">
                <a:latin typeface="Calibri"/>
                <a:cs typeface="Calibri"/>
              </a:rPr>
              <a:t> Soci</a:t>
            </a:r>
            <a:r>
              <a:rPr sz="1400" spc="-10" dirty="0">
                <a:latin typeface="Calibri"/>
                <a:cs typeface="Calibri"/>
              </a:rPr>
              <a:t>e</a:t>
            </a:r>
            <a:r>
              <a:rPr sz="1400" dirty="0">
                <a:latin typeface="Calibri"/>
                <a:cs typeface="Calibri"/>
              </a:rPr>
              <a:t>ty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spc="-40" dirty="0">
                <a:latin typeface="Calibri"/>
                <a:cs typeface="Calibri"/>
              </a:rPr>
              <a:t>f</a:t>
            </a:r>
            <a:r>
              <a:rPr sz="1400" spc="-5" dirty="0">
                <a:latin typeface="Calibri"/>
                <a:cs typeface="Calibri"/>
              </a:rPr>
              <a:t>o</a:t>
            </a:r>
            <a:r>
              <a:rPr sz="1400" dirty="0">
                <a:latin typeface="Calibri"/>
                <a:cs typeface="Calibri"/>
              </a:rPr>
              <a:t>r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P</a:t>
            </a:r>
            <a:r>
              <a:rPr sz="1400" spc="-45" dirty="0">
                <a:latin typeface="Calibri"/>
                <a:cs typeface="Calibri"/>
              </a:rPr>
              <a:t>r</a:t>
            </a:r>
            <a:r>
              <a:rPr sz="1400" spc="-5" dirty="0">
                <a:latin typeface="Calibri"/>
                <a:cs typeface="Calibri"/>
              </a:rPr>
              <a:t>omot</a:t>
            </a:r>
            <a:r>
              <a:rPr sz="1400" spc="-10" dirty="0">
                <a:latin typeface="Calibri"/>
                <a:cs typeface="Calibri"/>
              </a:rPr>
              <a:t>i</a:t>
            </a:r>
            <a:r>
              <a:rPr sz="1400" spc="-5" dirty="0">
                <a:latin typeface="Calibri"/>
                <a:cs typeface="Calibri"/>
              </a:rPr>
              <a:t>o</a:t>
            </a:r>
            <a:r>
              <a:rPr sz="1400" dirty="0">
                <a:latin typeface="Calibri"/>
                <a:cs typeface="Calibri"/>
              </a:rPr>
              <a:t>n</a:t>
            </a:r>
            <a:r>
              <a:rPr sz="1400" spc="-5" dirty="0">
                <a:latin typeface="Calibri"/>
                <a:cs typeface="Calibri"/>
              </a:rPr>
              <a:t> o</a:t>
            </a:r>
            <a:r>
              <a:rPr sz="1400" dirty="0">
                <a:latin typeface="Calibri"/>
                <a:cs typeface="Calibri"/>
              </a:rPr>
              <a:t>f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S</a:t>
            </a:r>
            <a:r>
              <a:rPr sz="1400" spc="5" dirty="0">
                <a:latin typeface="Calibri"/>
                <a:cs typeface="Calibri"/>
              </a:rPr>
              <a:t>c</a:t>
            </a:r>
            <a:r>
              <a:rPr sz="1400" dirty="0">
                <a:latin typeface="Calibri"/>
                <a:cs typeface="Calibri"/>
              </a:rPr>
              <a:t>i</a:t>
            </a:r>
            <a:r>
              <a:rPr sz="1400" spc="-10" dirty="0">
                <a:latin typeface="Calibri"/>
                <a:cs typeface="Calibri"/>
              </a:rPr>
              <a:t>e</a:t>
            </a:r>
            <a:r>
              <a:rPr sz="1400" spc="-5" dirty="0">
                <a:latin typeface="Calibri"/>
                <a:cs typeface="Calibri"/>
              </a:rPr>
              <a:t>n</a:t>
            </a:r>
            <a:r>
              <a:rPr sz="1400" spc="5" dirty="0">
                <a:latin typeface="Calibri"/>
                <a:cs typeface="Calibri"/>
              </a:rPr>
              <a:t>c</a:t>
            </a:r>
            <a:r>
              <a:rPr sz="1400" dirty="0">
                <a:latin typeface="Calibri"/>
                <a:cs typeface="Calibri"/>
              </a:rPr>
              <a:t>e </a:t>
            </a:r>
            <a:r>
              <a:rPr sz="1400" spc="-5" dirty="0">
                <a:latin typeface="Calibri"/>
                <a:cs typeface="Calibri"/>
              </a:rPr>
              <a:t>(J</a:t>
            </a:r>
            <a:r>
              <a:rPr sz="1400" dirty="0">
                <a:latin typeface="Calibri"/>
                <a:cs typeface="Calibri"/>
              </a:rPr>
              <a:t>SPS)</a:t>
            </a:r>
          </a:p>
          <a:p>
            <a:pPr marL="241300" indent="-228600">
              <a:lnSpc>
                <a:spcPct val="100000"/>
              </a:lnSpc>
              <a:spcBef>
                <a:spcPts val="275"/>
              </a:spcBef>
              <a:buFont typeface="Arial"/>
              <a:buChar char="•"/>
              <a:tabLst>
                <a:tab pos="241300" algn="l"/>
              </a:tabLst>
            </a:pPr>
            <a:r>
              <a:rPr sz="1400" spc="-5" dirty="0">
                <a:latin typeface="Calibri"/>
                <a:cs typeface="Calibri"/>
              </a:rPr>
              <a:t>L'</a:t>
            </a:r>
            <a:r>
              <a:rPr sz="1400" spc="-20" dirty="0">
                <a:latin typeface="Calibri"/>
                <a:cs typeface="Calibri"/>
              </a:rPr>
              <a:t>E</a:t>
            </a:r>
            <a:r>
              <a:rPr sz="1400" spc="-10" dirty="0">
                <a:latin typeface="Calibri"/>
                <a:cs typeface="Calibri"/>
              </a:rPr>
              <a:t>c</a:t>
            </a:r>
            <a:r>
              <a:rPr sz="1400" spc="-5" dirty="0">
                <a:latin typeface="Calibri"/>
                <a:cs typeface="Calibri"/>
              </a:rPr>
              <a:t>ol</a:t>
            </a:r>
            <a:r>
              <a:rPr sz="1400" dirty="0">
                <a:latin typeface="Calibri"/>
                <a:cs typeface="Calibri"/>
              </a:rPr>
              <a:t>e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pol</a:t>
            </a:r>
            <a:r>
              <a:rPr sz="1400" spc="15" dirty="0">
                <a:latin typeface="Calibri"/>
                <a:cs typeface="Calibri"/>
              </a:rPr>
              <a:t>y</a:t>
            </a:r>
            <a:r>
              <a:rPr sz="1400" spc="-25" dirty="0">
                <a:latin typeface="Calibri"/>
                <a:cs typeface="Calibri"/>
              </a:rPr>
              <a:t>t</a:t>
            </a:r>
            <a:r>
              <a:rPr sz="1400" dirty="0">
                <a:latin typeface="Calibri"/>
                <a:cs typeface="Calibri"/>
              </a:rPr>
              <a:t>ech</a:t>
            </a:r>
            <a:r>
              <a:rPr sz="1400" spc="-5" dirty="0">
                <a:latin typeface="Calibri"/>
                <a:cs typeface="Calibri"/>
              </a:rPr>
              <a:t>niq</a:t>
            </a:r>
            <a:r>
              <a:rPr sz="1400" spc="5" dirty="0">
                <a:latin typeface="Calibri"/>
                <a:cs typeface="Calibri"/>
              </a:rPr>
              <a:t>u</a:t>
            </a:r>
            <a:r>
              <a:rPr sz="1400" dirty="0">
                <a:latin typeface="Calibri"/>
                <a:cs typeface="Calibri"/>
              </a:rPr>
              <a:t>e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spc="-50" dirty="0">
                <a:latin typeface="Calibri"/>
                <a:cs typeface="Calibri"/>
              </a:rPr>
              <a:t>f</a:t>
            </a:r>
            <a:r>
              <a:rPr sz="1400" dirty="0">
                <a:latin typeface="Calibri"/>
                <a:cs typeface="Calibri"/>
              </a:rPr>
              <a:t>édé</a:t>
            </a:r>
            <a:r>
              <a:rPr sz="1400" spc="-40" dirty="0">
                <a:latin typeface="Calibri"/>
                <a:cs typeface="Calibri"/>
              </a:rPr>
              <a:t>r</a:t>
            </a:r>
            <a:r>
              <a:rPr sz="1400" dirty="0">
                <a:latin typeface="Calibri"/>
                <a:cs typeface="Calibri"/>
              </a:rPr>
              <a:t>ale</a:t>
            </a:r>
            <a:r>
              <a:rPr sz="1400" spc="-5" dirty="0">
                <a:latin typeface="Calibri"/>
                <a:cs typeface="Calibri"/>
              </a:rPr>
              <a:t> d</a:t>
            </a:r>
            <a:r>
              <a:rPr sz="1400" dirty="0">
                <a:latin typeface="Calibri"/>
                <a:cs typeface="Calibri"/>
              </a:rPr>
              <a:t>e </a:t>
            </a:r>
            <a:r>
              <a:rPr sz="1400" spc="-5" dirty="0">
                <a:latin typeface="Calibri"/>
                <a:cs typeface="Calibri"/>
              </a:rPr>
              <a:t>La</a:t>
            </a:r>
            <a:r>
              <a:rPr sz="1400" spc="5" dirty="0">
                <a:latin typeface="Calibri"/>
                <a:cs typeface="Calibri"/>
              </a:rPr>
              <a:t>u</a:t>
            </a:r>
            <a:r>
              <a:rPr sz="1400" spc="-5" dirty="0">
                <a:latin typeface="Calibri"/>
                <a:cs typeface="Calibri"/>
              </a:rPr>
              <a:t>sanne</a:t>
            </a:r>
            <a:endParaRPr sz="1400" dirty="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275"/>
              </a:spcBef>
              <a:buFont typeface="Arial"/>
              <a:buChar char="•"/>
              <a:tabLst>
                <a:tab pos="241300" algn="l"/>
              </a:tabLst>
            </a:pPr>
            <a:r>
              <a:rPr sz="1400" dirty="0">
                <a:latin typeface="Calibri"/>
                <a:cs typeface="Calibri"/>
              </a:rPr>
              <a:t>M</a:t>
            </a:r>
            <a:r>
              <a:rPr sz="1400" spc="-25" dirty="0">
                <a:latin typeface="Calibri"/>
                <a:cs typeface="Calibri"/>
              </a:rPr>
              <a:t>e</a:t>
            </a:r>
            <a:r>
              <a:rPr sz="1400" dirty="0">
                <a:latin typeface="Calibri"/>
                <a:cs typeface="Calibri"/>
              </a:rPr>
              <a:t>ziná</a:t>
            </a:r>
            <a:r>
              <a:rPr sz="1400" spc="-40" dirty="0">
                <a:latin typeface="Calibri"/>
                <a:cs typeface="Calibri"/>
              </a:rPr>
              <a:t>r</a:t>
            </a:r>
            <a:r>
              <a:rPr sz="1400" dirty="0">
                <a:latin typeface="Calibri"/>
                <a:cs typeface="Calibri"/>
              </a:rPr>
              <a:t>od</a:t>
            </a:r>
            <a:r>
              <a:rPr sz="1400" spc="5" dirty="0">
                <a:latin typeface="Calibri"/>
                <a:cs typeface="Calibri"/>
              </a:rPr>
              <a:t>n</a:t>
            </a:r>
            <a:r>
              <a:rPr sz="1400" dirty="0">
                <a:latin typeface="Calibri"/>
                <a:cs typeface="Calibri"/>
              </a:rPr>
              <a:t>í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v</a:t>
            </a:r>
            <a:r>
              <a:rPr sz="1400" spc="-10" dirty="0">
                <a:latin typeface="Calibri"/>
                <a:cs typeface="Calibri"/>
              </a:rPr>
              <a:t>i</a:t>
            </a:r>
            <a:r>
              <a:rPr sz="1400" dirty="0">
                <a:latin typeface="Calibri"/>
                <a:cs typeface="Calibri"/>
              </a:rPr>
              <a:t>seg</a:t>
            </a:r>
            <a:r>
              <a:rPr sz="1400" spc="-40" dirty="0">
                <a:latin typeface="Calibri"/>
                <a:cs typeface="Calibri"/>
              </a:rPr>
              <a:t>r</a:t>
            </a:r>
            <a:r>
              <a:rPr sz="1400" dirty="0">
                <a:latin typeface="Calibri"/>
                <a:cs typeface="Calibri"/>
              </a:rPr>
              <a:t>ádský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40" dirty="0">
                <a:latin typeface="Calibri"/>
                <a:cs typeface="Calibri"/>
              </a:rPr>
              <a:t>f</a:t>
            </a:r>
            <a:r>
              <a:rPr sz="1400" dirty="0">
                <a:latin typeface="Calibri"/>
                <a:cs typeface="Calibri"/>
              </a:rPr>
              <a:t>ond</a:t>
            </a:r>
          </a:p>
          <a:p>
            <a:pPr marL="241300" marR="269875" indent="-228600">
              <a:lnSpc>
                <a:spcPct val="70000"/>
              </a:lnSpc>
              <a:spcBef>
                <a:spcPts val="1005"/>
              </a:spcBef>
              <a:buFont typeface="Arial"/>
              <a:buChar char="•"/>
              <a:tabLst>
                <a:tab pos="241300" algn="l"/>
              </a:tabLst>
            </a:pPr>
            <a:r>
              <a:rPr sz="1400" dirty="0">
                <a:latin typeface="Calibri"/>
                <a:cs typeface="Calibri"/>
              </a:rPr>
              <a:t>Mini</a:t>
            </a:r>
            <a:r>
              <a:rPr sz="1400" spc="-30" dirty="0">
                <a:latin typeface="Calibri"/>
                <a:cs typeface="Calibri"/>
              </a:rPr>
              <a:t>s</a:t>
            </a:r>
            <a:r>
              <a:rPr sz="1400" spc="-25" dirty="0">
                <a:latin typeface="Calibri"/>
                <a:cs typeface="Calibri"/>
              </a:rPr>
              <a:t>t</a:t>
            </a:r>
            <a:r>
              <a:rPr sz="1400" dirty="0">
                <a:latin typeface="Calibri"/>
                <a:cs typeface="Calibri"/>
              </a:rPr>
              <a:t>e</a:t>
            </a:r>
            <a:r>
              <a:rPr sz="1400" spc="-45" dirty="0">
                <a:latin typeface="Calibri"/>
                <a:cs typeface="Calibri"/>
              </a:rPr>
              <a:t>r</a:t>
            </a:r>
            <a:r>
              <a:rPr sz="1400" spc="-30" dirty="0">
                <a:latin typeface="Calibri"/>
                <a:cs typeface="Calibri"/>
              </a:rPr>
              <a:t>s</a:t>
            </a:r>
            <a:r>
              <a:rPr sz="1400" dirty="0">
                <a:latin typeface="Calibri"/>
                <a:cs typeface="Calibri"/>
              </a:rPr>
              <a:t>t</a:t>
            </a:r>
            <a:r>
              <a:rPr sz="1400" spc="-30" dirty="0">
                <a:latin typeface="Calibri"/>
                <a:cs typeface="Calibri"/>
              </a:rPr>
              <a:t>v</a:t>
            </a:r>
            <a:r>
              <a:rPr sz="1400" dirty="0">
                <a:latin typeface="Calibri"/>
                <a:cs typeface="Calibri"/>
              </a:rPr>
              <a:t>o</a:t>
            </a:r>
            <a:r>
              <a:rPr sz="1400" spc="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p</a:t>
            </a:r>
            <a:r>
              <a:rPr sz="1400" spc="-40" dirty="0">
                <a:latin typeface="Calibri"/>
                <a:cs typeface="Calibri"/>
              </a:rPr>
              <a:t>r</a:t>
            </a:r>
            <a:r>
              <a:rPr sz="1400" dirty="0">
                <a:latin typeface="Calibri"/>
                <a:cs typeface="Calibri"/>
              </a:rPr>
              <a:t>o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spc="-30" dirty="0">
                <a:latin typeface="Calibri"/>
                <a:cs typeface="Calibri"/>
              </a:rPr>
              <a:t>v</a:t>
            </a:r>
            <a:r>
              <a:rPr sz="1400" spc="-50" dirty="0">
                <a:latin typeface="Calibri"/>
                <a:cs typeface="Calibri"/>
              </a:rPr>
              <a:t>z</a:t>
            </a:r>
            <a:r>
              <a:rPr sz="1400" dirty="0">
                <a:latin typeface="Calibri"/>
                <a:cs typeface="Calibri"/>
              </a:rPr>
              <a:t>děl</a:t>
            </a:r>
            <a:r>
              <a:rPr sz="1400" spc="-40" dirty="0">
                <a:latin typeface="Calibri"/>
                <a:cs typeface="Calibri"/>
              </a:rPr>
              <a:t>á</a:t>
            </a:r>
            <a:r>
              <a:rPr sz="1400" spc="-30" dirty="0">
                <a:latin typeface="Calibri"/>
                <a:cs typeface="Calibri"/>
              </a:rPr>
              <a:t>v</a:t>
            </a:r>
            <a:r>
              <a:rPr sz="1400" dirty="0">
                <a:latin typeface="Calibri"/>
                <a:cs typeface="Calibri"/>
              </a:rPr>
              <a:t>ání a </a:t>
            </a:r>
            <a:r>
              <a:rPr sz="1400" spc="10" dirty="0">
                <a:latin typeface="Calibri"/>
                <a:cs typeface="Calibri"/>
              </a:rPr>
              <a:t>v</a:t>
            </a:r>
            <a:r>
              <a:rPr sz="1400" spc="-10" dirty="0">
                <a:latin typeface="Calibri"/>
                <a:cs typeface="Calibri"/>
              </a:rPr>
              <a:t>ý</a:t>
            </a:r>
            <a:r>
              <a:rPr sz="1400" dirty="0">
                <a:latin typeface="Calibri"/>
                <a:cs typeface="Calibri"/>
              </a:rPr>
              <a:t>z</a:t>
            </a:r>
            <a:r>
              <a:rPr sz="1400" spc="-25" dirty="0">
                <a:latin typeface="Calibri"/>
                <a:cs typeface="Calibri"/>
              </a:rPr>
              <a:t>k</a:t>
            </a:r>
            <a:r>
              <a:rPr sz="1400" dirty="0">
                <a:latin typeface="Calibri"/>
                <a:cs typeface="Calibri"/>
              </a:rPr>
              <a:t>um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S</a:t>
            </a:r>
            <a:r>
              <a:rPr sz="1400" spc="5" dirty="0">
                <a:latin typeface="Calibri"/>
                <a:cs typeface="Calibri"/>
              </a:rPr>
              <a:t>p</a:t>
            </a:r>
            <a:r>
              <a:rPr sz="1400" dirty="0">
                <a:latin typeface="Calibri"/>
                <a:cs typeface="Calibri"/>
              </a:rPr>
              <a:t>ol</a:t>
            </a:r>
            <a:r>
              <a:rPr sz="1400" spc="-80" dirty="0">
                <a:latin typeface="Calibri"/>
                <a:cs typeface="Calibri"/>
              </a:rPr>
              <a:t>k</a:t>
            </a:r>
            <a:r>
              <a:rPr sz="1400" spc="-15" dirty="0">
                <a:latin typeface="Calibri"/>
                <a:cs typeface="Calibri"/>
              </a:rPr>
              <a:t>o</a:t>
            </a:r>
            <a:r>
              <a:rPr sz="1400" spc="-30" dirty="0">
                <a:latin typeface="Calibri"/>
                <a:cs typeface="Calibri"/>
              </a:rPr>
              <a:t>v</a:t>
            </a:r>
            <a:r>
              <a:rPr sz="1400" dirty="0">
                <a:latin typeface="Calibri"/>
                <a:cs typeface="Calibri"/>
              </a:rPr>
              <a:t>é </a:t>
            </a:r>
            <a:r>
              <a:rPr sz="1400" spc="-30" dirty="0">
                <a:latin typeface="Calibri"/>
                <a:cs typeface="Calibri"/>
              </a:rPr>
              <a:t>r</a:t>
            </a:r>
            <a:r>
              <a:rPr sz="1400" dirty="0">
                <a:latin typeface="Calibri"/>
                <a:cs typeface="Calibri"/>
              </a:rPr>
              <a:t>epu</a:t>
            </a:r>
            <a:r>
              <a:rPr sz="1400" spc="5" dirty="0">
                <a:latin typeface="Calibri"/>
                <a:cs typeface="Calibri"/>
              </a:rPr>
              <a:t>b</a:t>
            </a:r>
            <a:r>
              <a:rPr sz="1400" dirty="0">
                <a:latin typeface="Calibri"/>
                <a:cs typeface="Calibri"/>
              </a:rPr>
              <a:t>l</a:t>
            </a:r>
            <a:r>
              <a:rPr sz="1400" spc="-10" dirty="0">
                <a:latin typeface="Calibri"/>
                <a:cs typeface="Calibri"/>
              </a:rPr>
              <a:t>i</a:t>
            </a:r>
            <a:r>
              <a:rPr sz="1400" dirty="0">
                <a:latin typeface="Calibri"/>
                <a:cs typeface="Calibri"/>
              </a:rPr>
              <a:t>ky Ně</a:t>
            </a:r>
            <a:r>
              <a:rPr sz="1400" spc="-10" dirty="0">
                <a:latin typeface="Calibri"/>
                <a:cs typeface="Calibri"/>
              </a:rPr>
              <a:t>m</a:t>
            </a:r>
            <a:r>
              <a:rPr sz="1400" dirty="0">
                <a:latin typeface="Calibri"/>
                <a:cs typeface="Calibri"/>
              </a:rPr>
              <a:t>ec</a:t>
            </a:r>
            <a:r>
              <a:rPr sz="1400" spc="-75" dirty="0">
                <a:latin typeface="Calibri"/>
                <a:cs typeface="Calibri"/>
              </a:rPr>
              <a:t>k</a:t>
            </a:r>
            <a:r>
              <a:rPr sz="1400" dirty="0">
                <a:latin typeface="Calibri"/>
                <a:cs typeface="Calibri"/>
              </a:rPr>
              <a:t>o</a:t>
            </a:r>
          </a:p>
          <a:p>
            <a:pPr marL="241300" indent="-228600">
              <a:lnSpc>
                <a:spcPct val="100000"/>
              </a:lnSpc>
              <a:spcBef>
                <a:spcPts val="275"/>
              </a:spcBef>
              <a:buFont typeface="Arial"/>
              <a:buChar char="•"/>
              <a:tabLst>
                <a:tab pos="241300" algn="l"/>
              </a:tabLst>
            </a:pPr>
            <a:r>
              <a:rPr sz="1400" dirty="0">
                <a:latin typeface="Calibri"/>
                <a:cs typeface="Calibri"/>
              </a:rPr>
              <a:t>N</a:t>
            </a:r>
            <a:r>
              <a:rPr sz="1400" spc="-25" dirty="0">
                <a:latin typeface="Calibri"/>
                <a:cs typeface="Calibri"/>
              </a:rPr>
              <a:t>a</a:t>
            </a:r>
            <a:r>
              <a:rPr sz="1400" dirty="0">
                <a:latin typeface="Calibri"/>
                <a:cs typeface="Calibri"/>
              </a:rPr>
              <a:t>tional</a:t>
            </a:r>
            <a:r>
              <a:rPr sz="1400" spc="-5" dirty="0">
                <a:latin typeface="Calibri"/>
                <a:cs typeface="Calibri"/>
              </a:rPr>
              <a:t> S</a:t>
            </a:r>
            <a:r>
              <a:rPr sz="1400" spc="5" dirty="0">
                <a:latin typeface="Calibri"/>
                <a:cs typeface="Calibri"/>
              </a:rPr>
              <a:t>c</a:t>
            </a:r>
            <a:r>
              <a:rPr sz="1400" dirty="0">
                <a:latin typeface="Calibri"/>
                <a:cs typeface="Calibri"/>
              </a:rPr>
              <a:t>i</a:t>
            </a:r>
            <a:r>
              <a:rPr sz="1400" spc="-10" dirty="0">
                <a:latin typeface="Calibri"/>
                <a:cs typeface="Calibri"/>
              </a:rPr>
              <a:t>e</a:t>
            </a:r>
            <a:r>
              <a:rPr sz="1400" spc="-5" dirty="0">
                <a:latin typeface="Calibri"/>
                <a:cs typeface="Calibri"/>
              </a:rPr>
              <a:t>n</a:t>
            </a:r>
            <a:r>
              <a:rPr sz="1400" spc="5" dirty="0">
                <a:latin typeface="Calibri"/>
                <a:cs typeface="Calibri"/>
              </a:rPr>
              <a:t>c</a:t>
            </a:r>
            <a:r>
              <a:rPr sz="1400" dirty="0">
                <a:latin typeface="Calibri"/>
                <a:cs typeface="Calibri"/>
              </a:rPr>
              <a:t>e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25" dirty="0">
                <a:latin typeface="Calibri"/>
                <a:cs typeface="Calibri"/>
              </a:rPr>
              <a:t>F</a:t>
            </a:r>
            <a:r>
              <a:rPr sz="1400" spc="-5" dirty="0">
                <a:latin typeface="Calibri"/>
                <a:cs typeface="Calibri"/>
              </a:rPr>
              <a:t>ou</a:t>
            </a:r>
            <a:r>
              <a:rPr sz="1400" spc="5" dirty="0">
                <a:latin typeface="Calibri"/>
                <a:cs typeface="Calibri"/>
              </a:rPr>
              <a:t>n</a:t>
            </a:r>
            <a:r>
              <a:rPr sz="1400" spc="-5" dirty="0">
                <a:latin typeface="Calibri"/>
                <a:cs typeface="Calibri"/>
              </a:rPr>
              <a:t>d</a:t>
            </a:r>
            <a:r>
              <a:rPr sz="1400" spc="-20" dirty="0">
                <a:latin typeface="Calibri"/>
                <a:cs typeface="Calibri"/>
              </a:rPr>
              <a:t>a</a:t>
            </a:r>
            <a:r>
              <a:rPr sz="1400" dirty="0">
                <a:latin typeface="Calibri"/>
                <a:cs typeface="Calibri"/>
              </a:rPr>
              <a:t>tion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(</a:t>
            </a:r>
            <a:r>
              <a:rPr sz="1400" spc="5" dirty="0">
                <a:latin typeface="Calibri"/>
                <a:cs typeface="Calibri"/>
              </a:rPr>
              <a:t>N</a:t>
            </a:r>
            <a:r>
              <a:rPr sz="1400" spc="-5" dirty="0">
                <a:latin typeface="Calibri"/>
                <a:cs typeface="Calibri"/>
              </a:rPr>
              <a:t>S</a:t>
            </a:r>
            <a:r>
              <a:rPr sz="1400" spc="5" dirty="0">
                <a:latin typeface="Calibri"/>
                <a:cs typeface="Calibri"/>
              </a:rPr>
              <a:t>F</a:t>
            </a:r>
            <a:r>
              <a:rPr sz="1400" dirty="0">
                <a:latin typeface="Calibri"/>
                <a:cs typeface="Calibri"/>
              </a:rPr>
              <a:t>)</a:t>
            </a:r>
          </a:p>
          <a:p>
            <a:pPr marL="241300" indent="-228600">
              <a:lnSpc>
                <a:spcPct val="100000"/>
              </a:lnSpc>
              <a:spcBef>
                <a:spcPts val="275"/>
              </a:spcBef>
              <a:buFont typeface="Arial"/>
              <a:buChar char="•"/>
              <a:tabLst>
                <a:tab pos="241300" algn="l"/>
              </a:tabLst>
            </a:pPr>
            <a:r>
              <a:rPr sz="1400" dirty="0">
                <a:latin typeface="Calibri"/>
                <a:cs typeface="Calibri"/>
              </a:rPr>
              <a:t>EHP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 No</a:t>
            </a:r>
            <a:r>
              <a:rPr sz="1400" spc="-35" dirty="0">
                <a:latin typeface="Calibri"/>
                <a:cs typeface="Calibri"/>
              </a:rPr>
              <a:t>r</a:t>
            </a:r>
            <a:r>
              <a:rPr sz="1400" dirty="0">
                <a:latin typeface="Calibri"/>
                <a:cs typeface="Calibri"/>
              </a:rPr>
              <a:t>s</a:t>
            </a:r>
            <a:r>
              <a:rPr sz="1400" spc="-65" dirty="0">
                <a:latin typeface="Calibri"/>
                <a:cs typeface="Calibri"/>
              </a:rPr>
              <a:t>k</a:t>
            </a:r>
            <a:r>
              <a:rPr sz="1400" dirty="0">
                <a:latin typeface="Calibri"/>
                <a:cs typeface="Calibri"/>
              </a:rPr>
              <a:t>é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spc="-40" dirty="0">
                <a:latin typeface="Calibri"/>
                <a:cs typeface="Calibri"/>
              </a:rPr>
              <a:t>f</a:t>
            </a:r>
            <a:r>
              <a:rPr sz="1400" dirty="0">
                <a:latin typeface="Calibri"/>
                <a:cs typeface="Calibri"/>
              </a:rPr>
              <a:t>on</a:t>
            </a:r>
            <a:r>
              <a:rPr sz="1400" spc="5" dirty="0">
                <a:latin typeface="Calibri"/>
                <a:cs typeface="Calibri"/>
              </a:rPr>
              <a:t>d</a:t>
            </a:r>
            <a:r>
              <a:rPr sz="1400" dirty="0">
                <a:latin typeface="Calibri"/>
                <a:cs typeface="Calibri"/>
              </a:rPr>
              <a:t>y</a:t>
            </a:r>
          </a:p>
        </p:txBody>
      </p:sp>
    </p:spTree>
    <p:extLst>
      <p:ext uri="{BB962C8B-B14F-4D97-AF65-F5344CB8AC3E}">
        <p14:creationId xmlns:p14="http://schemas.microsoft.com/office/powerpoint/2010/main" val="2902318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1752" y="109081"/>
            <a:ext cx="8534400" cy="10156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300" spc="-5" dirty="0">
                <a:solidFill>
                  <a:schemeClr val="tx1"/>
                </a:solidFill>
                <a:latin typeface="+mj-lt"/>
              </a:rPr>
              <a:t>AN</a:t>
            </a:r>
            <a:r>
              <a:rPr sz="3300" spc="-80" dirty="0">
                <a:solidFill>
                  <a:schemeClr val="tx1"/>
                </a:solidFill>
                <a:latin typeface="+mj-lt"/>
              </a:rPr>
              <a:t>L</a:t>
            </a:r>
            <a:r>
              <a:rPr sz="3300" dirty="0">
                <a:solidFill>
                  <a:schemeClr val="tx1"/>
                </a:solidFill>
                <a:latin typeface="+mj-lt"/>
              </a:rPr>
              <a:t>U</a:t>
            </a:r>
            <a:r>
              <a:rPr sz="3300" spc="-360" dirty="0">
                <a:solidFill>
                  <a:schemeClr val="tx1"/>
                </a:solidFill>
                <a:latin typeface="+mj-lt"/>
              </a:rPr>
              <a:t>P</a:t>
            </a:r>
            <a:r>
              <a:rPr sz="3300" dirty="0">
                <a:solidFill>
                  <a:schemeClr val="tx1"/>
                </a:solidFill>
                <a:latin typeface="+mj-lt"/>
              </a:rPr>
              <a:t>A</a:t>
            </a:r>
            <a:r>
              <a:rPr sz="3300" spc="-15" dirty="0">
                <a:solidFill>
                  <a:schemeClr val="tx1"/>
                </a:solidFill>
                <a:latin typeface="+mj-lt"/>
              </a:rPr>
              <a:t> </a:t>
            </a:r>
            <a:r>
              <a:rPr sz="3300" dirty="0">
                <a:solidFill>
                  <a:schemeClr val="tx1"/>
                </a:solidFill>
                <a:latin typeface="+mj-lt"/>
              </a:rPr>
              <a:t>– přehled</a:t>
            </a:r>
            <a:r>
              <a:rPr sz="3300" spc="-20" dirty="0">
                <a:solidFill>
                  <a:schemeClr val="tx1"/>
                </a:solidFill>
                <a:latin typeface="+mj-lt"/>
              </a:rPr>
              <a:t> </a:t>
            </a:r>
            <a:r>
              <a:rPr sz="3300" dirty="0">
                <a:solidFill>
                  <a:schemeClr val="tx1"/>
                </a:solidFill>
                <a:latin typeface="+mj-lt"/>
              </a:rPr>
              <a:t>posk</a:t>
            </a:r>
            <a:r>
              <a:rPr sz="3300" spc="15" dirty="0">
                <a:solidFill>
                  <a:schemeClr val="tx1"/>
                </a:solidFill>
                <a:latin typeface="+mj-lt"/>
              </a:rPr>
              <a:t>y</a:t>
            </a:r>
            <a:r>
              <a:rPr sz="3300" spc="-45" dirty="0">
                <a:solidFill>
                  <a:schemeClr val="tx1"/>
                </a:solidFill>
                <a:latin typeface="+mj-lt"/>
              </a:rPr>
              <a:t>t</a:t>
            </a:r>
            <a:r>
              <a:rPr sz="3300" spc="-30" dirty="0">
                <a:solidFill>
                  <a:schemeClr val="tx1"/>
                </a:solidFill>
                <a:latin typeface="+mj-lt"/>
              </a:rPr>
              <a:t>o</a:t>
            </a:r>
            <a:r>
              <a:rPr sz="3300" spc="-70" dirty="0">
                <a:solidFill>
                  <a:schemeClr val="tx1"/>
                </a:solidFill>
                <a:latin typeface="+mj-lt"/>
              </a:rPr>
              <a:t>v</a:t>
            </a:r>
            <a:r>
              <a:rPr sz="3300" spc="-50" dirty="0">
                <a:solidFill>
                  <a:schemeClr val="tx1"/>
                </a:solidFill>
                <a:latin typeface="+mj-lt"/>
              </a:rPr>
              <a:t>a</a:t>
            </a:r>
            <a:r>
              <a:rPr sz="3300" spc="-45" dirty="0">
                <a:solidFill>
                  <a:schemeClr val="tx1"/>
                </a:solidFill>
                <a:latin typeface="+mj-lt"/>
              </a:rPr>
              <a:t>t</a:t>
            </a:r>
            <a:r>
              <a:rPr sz="3300" dirty="0">
                <a:solidFill>
                  <a:schemeClr val="tx1"/>
                </a:solidFill>
                <a:latin typeface="+mj-lt"/>
              </a:rPr>
              <a:t>elů</a:t>
            </a:r>
            <a:r>
              <a:rPr sz="3300" spc="15" dirty="0">
                <a:solidFill>
                  <a:schemeClr val="tx1"/>
                </a:solidFill>
                <a:latin typeface="+mj-lt"/>
              </a:rPr>
              <a:t> </a:t>
            </a:r>
            <a:r>
              <a:rPr sz="3300" dirty="0">
                <a:solidFill>
                  <a:schemeClr val="tx1"/>
                </a:solidFill>
                <a:latin typeface="+mj-lt"/>
              </a:rPr>
              <a:t>-</a:t>
            </a:r>
            <a:r>
              <a:rPr sz="3300" spc="5" dirty="0">
                <a:solidFill>
                  <a:schemeClr val="tx1"/>
                </a:solidFill>
                <a:latin typeface="+mj-lt"/>
              </a:rPr>
              <a:t> </a:t>
            </a:r>
            <a:r>
              <a:rPr sz="3300" dirty="0">
                <a:solidFill>
                  <a:schemeClr val="tx1"/>
                </a:solidFill>
                <a:latin typeface="+mj-lt"/>
              </a:rPr>
              <a:t>MOBILITY</a:t>
            </a:r>
          </a:p>
        </p:txBody>
      </p:sp>
      <p:sp>
        <p:nvSpPr>
          <p:cNvPr id="3" name="object 3"/>
          <p:cNvSpPr txBox="1">
            <a:spLocks noGrp="1"/>
          </p:cNvSpPr>
          <p:nvPr>
            <p:ph sz="quarter" idx="1"/>
          </p:nvPr>
        </p:nvSpPr>
        <p:spPr>
          <a:xfrm>
            <a:off x="301752" y="1527048"/>
            <a:ext cx="8503920" cy="408316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1300" indent="-228600">
              <a:lnSpc>
                <a:spcPct val="100000"/>
              </a:lnSpc>
              <a:buFont typeface="Arial"/>
              <a:buChar char="•"/>
              <a:tabLst>
                <a:tab pos="241935" algn="l"/>
              </a:tabLst>
            </a:pPr>
            <a:r>
              <a:rPr sz="1600" spc="-10" dirty="0"/>
              <a:t>NII</a:t>
            </a:r>
            <a:r>
              <a:rPr sz="1600" spc="-5" dirty="0"/>
              <a:t>ED</a:t>
            </a:r>
          </a:p>
          <a:p>
            <a:pPr marL="241300" indent="-228600">
              <a:lnSpc>
                <a:spcPct val="100000"/>
              </a:lnSpc>
              <a:spcBef>
                <a:spcPts val="795"/>
              </a:spcBef>
              <a:buFont typeface="Arial"/>
              <a:buChar char="•"/>
              <a:tabLst>
                <a:tab pos="241935" algn="l"/>
              </a:tabLst>
            </a:pPr>
            <a:r>
              <a:rPr sz="1600" spc="-15" dirty="0"/>
              <a:t>NaMeS </a:t>
            </a:r>
            <a:r>
              <a:rPr sz="1600" spc="-20" dirty="0"/>
              <a:t>P</a:t>
            </a:r>
            <a:r>
              <a:rPr sz="1600" spc="-40" dirty="0"/>
              <a:t>r</a:t>
            </a:r>
            <a:r>
              <a:rPr sz="1600" spc="-15" dirty="0"/>
              <a:t>oject</a:t>
            </a:r>
          </a:p>
          <a:p>
            <a:pPr marL="241300" indent="-228600">
              <a:lnSpc>
                <a:spcPct val="100000"/>
              </a:lnSpc>
              <a:spcBef>
                <a:spcPts val="780"/>
              </a:spcBef>
              <a:buFont typeface="Arial"/>
              <a:buChar char="•"/>
              <a:tabLst>
                <a:tab pos="241935" algn="l"/>
              </a:tabLst>
            </a:pPr>
            <a:r>
              <a:rPr sz="1600" dirty="0"/>
              <a:t>Nadání</a:t>
            </a:r>
            <a:r>
              <a:rPr sz="1600" spc="10" dirty="0"/>
              <a:t> </a:t>
            </a:r>
            <a:r>
              <a:rPr sz="1600" dirty="0"/>
              <a:t>Jos</a:t>
            </a:r>
            <a:r>
              <a:rPr sz="1600" spc="-10" dirty="0"/>
              <a:t>e</a:t>
            </a:r>
            <a:r>
              <a:rPr sz="1600" spc="-35" dirty="0"/>
              <a:t>f</a:t>
            </a:r>
            <a:r>
              <a:rPr sz="1600" dirty="0"/>
              <a:t>a,</a:t>
            </a:r>
            <a:r>
              <a:rPr sz="1600" spc="-15" dirty="0"/>
              <a:t> </a:t>
            </a:r>
            <a:r>
              <a:rPr sz="1600" dirty="0"/>
              <a:t>Ma</a:t>
            </a:r>
            <a:r>
              <a:rPr sz="1600" spc="-10" dirty="0"/>
              <a:t>ri</a:t>
            </a:r>
            <a:r>
              <a:rPr sz="1600" dirty="0"/>
              <a:t>e</a:t>
            </a:r>
            <a:r>
              <a:rPr sz="1600" spc="10" dirty="0"/>
              <a:t> </a:t>
            </a:r>
            <a:r>
              <a:rPr sz="1600" dirty="0"/>
              <a:t>a</a:t>
            </a:r>
            <a:r>
              <a:rPr sz="1600" spc="10" dirty="0"/>
              <a:t> </a:t>
            </a:r>
            <a:r>
              <a:rPr sz="1600" spc="-15" dirty="0"/>
              <a:t>Z</a:t>
            </a:r>
            <a:r>
              <a:rPr sz="1600" dirty="0"/>
              <a:t>d</a:t>
            </a:r>
            <a:r>
              <a:rPr sz="1600" spc="5" dirty="0"/>
              <a:t>e</a:t>
            </a:r>
            <a:r>
              <a:rPr sz="1600" dirty="0"/>
              <a:t>nky</a:t>
            </a:r>
            <a:r>
              <a:rPr sz="1600" spc="-15" dirty="0"/>
              <a:t> </a:t>
            </a:r>
            <a:r>
              <a:rPr sz="1600" spc="-10" dirty="0"/>
              <a:t>Hl</a:t>
            </a:r>
            <a:r>
              <a:rPr sz="1600" spc="-25" dirty="0"/>
              <a:t>á</a:t>
            </a:r>
            <a:r>
              <a:rPr sz="1600" dirty="0"/>
              <a:t>v</a:t>
            </a:r>
            <a:r>
              <a:rPr sz="1600" spc="-65" dirty="0"/>
              <a:t>k</a:t>
            </a:r>
            <a:r>
              <a:rPr sz="1600" spc="-15" dirty="0"/>
              <a:t>o</a:t>
            </a:r>
            <a:r>
              <a:rPr sz="1600" spc="10" dirty="0"/>
              <a:t>v</a:t>
            </a:r>
            <a:r>
              <a:rPr sz="1600" spc="-25" dirty="0"/>
              <a:t>ý</a:t>
            </a:r>
            <a:r>
              <a:rPr sz="1600" spc="-10" dirty="0"/>
              <a:t>c</a:t>
            </a:r>
            <a:r>
              <a:rPr sz="1600" dirty="0"/>
              <a:t>h</a:t>
            </a:r>
          </a:p>
          <a:p>
            <a:pPr marL="241300" indent="-228600">
              <a:lnSpc>
                <a:spcPct val="100000"/>
              </a:lnSpc>
              <a:spcBef>
                <a:spcPts val="780"/>
              </a:spcBef>
              <a:buFont typeface="Arial"/>
              <a:buChar char="•"/>
              <a:tabLst>
                <a:tab pos="241935" algn="l"/>
              </a:tabLst>
            </a:pPr>
            <a:r>
              <a:rPr sz="1600" dirty="0"/>
              <a:t>Nadační </a:t>
            </a:r>
            <a:r>
              <a:rPr sz="1600" spc="-35" dirty="0"/>
              <a:t>f</a:t>
            </a:r>
            <a:r>
              <a:rPr sz="1600" dirty="0"/>
              <a:t>ond</a:t>
            </a:r>
            <a:r>
              <a:rPr sz="1600" spc="15" dirty="0"/>
              <a:t> </a:t>
            </a:r>
            <a:r>
              <a:rPr sz="1600" dirty="0"/>
              <a:t>Ma</a:t>
            </a:r>
            <a:r>
              <a:rPr sz="1600" spc="-10" dirty="0"/>
              <a:t>r</a:t>
            </a:r>
            <a:r>
              <a:rPr sz="1600" dirty="0"/>
              <a:t>t</a:t>
            </a:r>
            <a:r>
              <a:rPr sz="1600" spc="-10" dirty="0"/>
              <a:t>i</a:t>
            </a:r>
            <a:r>
              <a:rPr sz="1600" spc="-35" dirty="0"/>
              <a:t>n</a:t>
            </a:r>
            <a:r>
              <a:rPr sz="1600" dirty="0"/>
              <a:t>y</a:t>
            </a:r>
            <a:r>
              <a:rPr sz="1600" spc="10" dirty="0"/>
              <a:t> </a:t>
            </a:r>
            <a:r>
              <a:rPr sz="1600" dirty="0"/>
              <a:t>a </a:t>
            </a:r>
            <a:r>
              <a:rPr sz="1600" spc="-155" dirty="0"/>
              <a:t>T</a:t>
            </a:r>
            <a:r>
              <a:rPr sz="1600" dirty="0"/>
              <a:t>omá</a:t>
            </a:r>
            <a:r>
              <a:rPr sz="1600" spc="5" dirty="0"/>
              <a:t>š</a:t>
            </a:r>
            <a:r>
              <a:rPr sz="1600" dirty="0"/>
              <a:t>e</a:t>
            </a:r>
            <a:r>
              <a:rPr sz="1600" spc="-10" dirty="0"/>
              <a:t> </a:t>
            </a:r>
            <a:r>
              <a:rPr sz="1600" spc="-25" dirty="0"/>
              <a:t>K</a:t>
            </a:r>
            <a:r>
              <a:rPr sz="1600" spc="-40" dirty="0"/>
              <a:t>r</a:t>
            </a:r>
            <a:r>
              <a:rPr sz="1600" dirty="0"/>
              <a:t>s</a:t>
            </a:r>
            <a:r>
              <a:rPr sz="1600" spc="-60" dirty="0"/>
              <a:t>k</a:t>
            </a:r>
            <a:r>
              <a:rPr sz="1600" spc="-15" dirty="0"/>
              <a:t>o</a:t>
            </a:r>
            <a:r>
              <a:rPr sz="1600" spc="10" dirty="0"/>
              <a:t>v</a:t>
            </a:r>
            <a:r>
              <a:rPr sz="1600" spc="-25" dirty="0"/>
              <a:t>ý</a:t>
            </a:r>
            <a:r>
              <a:rPr sz="1600" spc="-10" dirty="0"/>
              <a:t>c</a:t>
            </a:r>
            <a:r>
              <a:rPr sz="1600" dirty="0"/>
              <a:t>h</a:t>
            </a:r>
          </a:p>
          <a:p>
            <a:pPr marL="241300" indent="-228600">
              <a:lnSpc>
                <a:spcPct val="100000"/>
              </a:lnSpc>
              <a:spcBef>
                <a:spcPts val="790"/>
              </a:spcBef>
              <a:buFont typeface="Arial"/>
              <a:buChar char="•"/>
              <a:tabLst>
                <a:tab pos="241935" algn="l"/>
              </a:tabLst>
            </a:pPr>
            <a:r>
              <a:rPr sz="1600" spc="-5" dirty="0"/>
              <a:t>Deuts</a:t>
            </a:r>
            <a:r>
              <a:rPr sz="1600" spc="-10" dirty="0"/>
              <a:t>c</a:t>
            </a:r>
            <a:r>
              <a:rPr sz="1600" spc="-5" dirty="0"/>
              <a:t>he</a:t>
            </a:r>
            <a:r>
              <a:rPr sz="1600" dirty="0"/>
              <a:t>r</a:t>
            </a:r>
            <a:r>
              <a:rPr sz="1600" spc="10" dirty="0"/>
              <a:t> </a:t>
            </a:r>
            <a:r>
              <a:rPr sz="1600" dirty="0"/>
              <a:t>A</a:t>
            </a:r>
            <a:r>
              <a:rPr sz="1600" spc="-40" dirty="0"/>
              <a:t>k</a:t>
            </a:r>
            <a:r>
              <a:rPr sz="1600" dirty="0"/>
              <a:t>ademischer</a:t>
            </a:r>
            <a:r>
              <a:rPr sz="1600" spc="10" dirty="0"/>
              <a:t> </a:t>
            </a:r>
            <a:r>
              <a:rPr sz="1600" dirty="0"/>
              <a:t>Au</a:t>
            </a:r>
            <a:r>
              <a:rPr sz="1600" spc="-20" dirty="0"/>
              <a:t>s</a:t>
            </a:r>
            <a:r>
              <a:rPr sz="1600" spc="-30" dirty="0"/>
              <a:t>t</a:t>
            </a:r>
            <a:r>
              <a:rPr sz="1600" dirty="0"/>
              <a:t>aus</a:t>
            </a:r>
            <a:r>
              <a:rPr sz="1600" spc="-10" dirty="0"/>
              <a:t>c</a:t>
            </a:r>
            <a:r>
              <a:rPr sz="1600" spc="-5" dirty="0"/>
              <a:t>hdien</a:t>
            </a:r>
            <a:r>
              <a:rPr sz="1600" spc="-20" dirty="0"/>
              <a:t>s</a:t>
            </a:r>
            <a:r>
              <a:rPr sz="1600" dirty="0"/>
              <a:t>t</a:t>
            </a:r>
            <a:r>
              <a:rPr sz="1600" spc="-5" dirty="0"/>
              <a:t> </a:t>
            </a:r>
            <a:r>
              <a:rPr sz="1600" spc="-10" dirty="0"/>
              <a:t>(</a:t>
            </a:r>
            <a:r>
              <a:rPr sz="1600" spc="-30" dirty="0"/>
              <a:t>D</a:t>
            </a:r>
            <a:r>
              <a:rPr sz="1600" dirty="0"/>
              <a:t>AAD)</a:t>
            </a:r>
          </a:p>
          <a:p>
            <a:pPr marL="241300" indent="-228600">
              <a:lnSpc>
                <a:spcPct val="100000"/>
              </a:lnSpc>
              <a:spcBef>
                <a:spcPts val="780"/>
              </a:spcBef>
              <a:buFont typeface="Arial"/>
              <a:buChar char="•"/>
              <a:tabLst>
                <a:tab pos="241935" algn="l"/>
              </a:tabLst>
            </a:pPr>
            <a:r>
              <a:rPr sz="1600" spc="-5" dirty="0"/>
              <a:t>Ca</a:t>
            </a:r>
            <a:r>
              <a:rPr sz="1600" dirty="0"/>
              <a:t>n</a:t>
            </a:r>
            <a:r>
              <a:rPr sz="1600" spc="-5" dirty="0"/>
              <a:t>o</a:t>
            </a:r>
            <a:r>
              <a:rPr sz="1600" dirty="0"/>
              <a:t>n</a:t>
            </a:r>
            <a:r>
              <a:rPr sz="1600" spc="15" dirty="0"/>
              <a:t> </a:t>
            </a:r>
            <a:r>
              <a:rPr sz="1600" spc="-25" dirty="0"/>
              <a:t>F</a:t>
            </a:r>
            <a:r>
              <a:rPr sz="1600" spc="-5" dirty="0"/>
              <a:t>oun</a:t>
            </a:r>
            <a:r>
              <a:rPr sz="1600" spc="5" dirty="0"/>
              <a:t>d</a:t>
            </a:r>
            <a:r>
              <a:rPr sz="1600" spc="-15" dirty="0"/>
              <a:t>a</a:t>
            </a:r>
            <a:r>
              <a:rPr sz="1600" dirty="0"/>
              <a:t>t</a:t>
            </a:r>
            <a:r>
              <a:rPr sz="1600" spc="-10" dirty="0"/>
              <a:t>i</a:t>
            </a:r>
            <a:r>
              <a:rPr sz="1600" spc="-5" dirty="0"/>
              <a:t>o</a:t>
            </a:r>
            <a:r>
              <a:rPr sz="1600" dirty="0"/>
              <a:t>n</a:t>
            </a:r>
            <a:r>
              <a:rPr sz="1600" spc="15" dirty="0"/>
              <a:t> </a:t>
            </a:r>
            <a:r>
              <a:rPr sz="1600" spc="-5" dirty="0"/>
              <a:t>i</a:t>
            </a:r>
            <a:r>
              <a:rPr sz="1600" dirty="0"/>
              <a:t>n</a:t>
            </a:r>
            <a:r>
              <a:rPr sz="1600" spc="10" dirty="0"/>
              <a:t> </a:t>
            </a:r>
            <a:r>
              <a:rPr sz="1600" spc="-5" dirty="0"/>
              <a:t>Eu</a:t>
            </a:r>
            <a:r>
              <a:rPr sz="1600" spc="-30" dirty="0"/>
              <a:t>r</a:t>
            </a:r>
            <a:r>
              <a:rPr sz="1600" spc="-5" dirty="0"/>
              <a:t>ope</a:t>
            </a:r>
          </a:p>
          <a:p>
            <a:pPr marL="241300" indent="-228600">
              <a:lnSpc>
                <a:spcPct val="100000"/>
              </a:lnSpc>
              <a:spcBef>
                <a:spcPts val="780"/>
              </a:spcBef>
              <a:buFont typeface="Arial"/>
              <a:buChar char="•"/>
              <a:tabLst>
                <a:tab pos="241935" algn="l"/>
              </a:tabLst>
            </a:pPr>
            <a:r>
              <a:rPr sz="1600" dirty="0"/>
              <a:t>M</a:t>
            </a:r>
            <a:r>
              <a:rPr sz="1600" spc="-10" dirty="0"/>
              <a:t>i</a:t>
            </a:r>
            <a:r>
              <a:rPr sz="1600" dirty="0"/>
              <a:t>ni</a:t>
            </a:r>
            <a:r>
              <a:rPr sz="1600" spc="-25" dirty="0"/>
              <a:t>s</a:t>
            </a:r>
            <a:r>
              <a:rPr sz="1600" spc="-30" dirty="0"/>
              <a:t>t</a:t>
            </a:r>
            <a:r>
              <a:rPr sz="1600" dirty="0"/>
              <a:t>e</a:t>
            </a:r>
            <a:r>
              <a:rPr sz="1600" spc="-40" dirty="0"/>
              <a:t>r</a:t>
            </a:r>
            <a:r>
              <a:rPr sz="1600" spc="-20" dirty="0"/>
              <a:t>s</a:t>
            </a:r>
            <a:r>
              <a:rPr sz="1600" dirty="0"/>
              <a:t>t</a:t>
            </a:r>
            <a:r>
              <a:rPr sz="1600" spc="-15" dirty="0"/>
              <a:t>v</a:t>
            </a:r>
            <a:r>
              <a:rPr sz="1600" dirty="0"/>
              <a:t>o</a:t>
            </a:r>
            <a:r>
              <a:rPr sz="1600" spc="10" dirty="0"/>
              <a:t> </a:t>
            </a:r>
            <a:r>
              <a:rPr sz="1600" dirty="0"/>
              <a:t>š</a:t>
            </a:r>
            <a:r>
              <a:rPr sz="1600" spc="-60" dirty="0"/>
              <a:t>k</a:t>
            </a:r>
            <a:r>
              <a:rPr sz="1600" dirty="0"/>
              <a:t>o</a:t>
            </a:r>
            <a:r>
              <a:rPr sz="1600" spc="-10" dirty="0"/>
              <a:t>l</a:t>
            </a:r>
            <a:r>
              <a:rPr sz="1600" spc="-20" dirty="0"/>
              <a:t>s</a:t>
            </a:r>
            <a:r>
              <a:rPr sz="1600" dirty="0"/>
              <a:t>tv</a:t>
            </a:r>
            <a:r>
              <a:rPr sz="1600" spc="-10" dirty="0"/>
              <a:t>í</a:t>
            </a:r>
            <a:r>
              <a:rPr sz="1600" dirty="0"/>
              <a:t>,</a:t>
            </a:r>
            <a:r>
              <a:rPr sz="1600" spc="-10" dirty="0"/>
              <a:t> </a:t>
            </a:r>
            <a:r>
              <a:rPr sz="1600" dirty="0"/>
              <a:t>mlád</a:t>
            </a:r>
            <a:r>
              <a:rPr sz="1600" spc="-10" dirty="0"/>
              <a:t>e</a:t>
            </a:r>
            <a:r>
              <a:rPr sz="1600" spc="-40" dirty="0"/>
              <a:t>ž</a:t>
            </a:r>
            <a:r>
              <a:rPr sz="1600" dirty="0"/>
              <a:t>e a</a:t>
            </a:r>
            <a:r>
              <a:rPr sz="1600" spc="15" dirty="0"/>
              <a:t> </a:t>
            </a:r>
            <a:r>
              <a:rPr sz="1600" spc="-30" dirty="0"/>
              <a:t>t</a:t>
            </a:r>
            <a:r>
              <a:rPr sz="1600" dirty="0"/>
              <a:t>ěl</a:t>
            </a:r>
            <a:r>
              <a:rPr sz="1600" spc="-15" dirty="0"/>
              <a:t>o</a:t>
            </a:r>
            <a:r>
              <a:rPr sz="1600" spc="10" dirty="0"/>
              <a:t>v</a:t>
            </a:r>
            <a:r>
              <a:rPr sz="1600" spc="-25" dirty="0"/>
              <a:t>ý</a:t>
            </a:r>
            <a:r>
              <a:rPr sz="1600" spc="-10" dirty="0"/>
              <a:t>c</a:t>
            </a:r>
            <a:r>
              <a:rPr sz="1600" dirty="0"/>
              <a:t>h</a:t>
            </a:r>
            <a:r>
              <a:rPr sz="1600" spc="-10" dirty="0"/>
              <a:t>o</a:t>
            </a:r>
            <a:r>
              <a:rPr sz="1600" spc="10" dirty="0"/>
              <a:t>v</a:t>
            </a:r>
            <a:r>
              <a:rPr sz="1600" dirty="0"/>
              <a:t>y</a:t>
            </a:r>
            <a:r>
              <a:rPr sz="1600" spc="25" dirty="0"/>
              <a:t> </a:t>
            </a:r>
            <a:r>
              <a:rPr sz="1600" dirty="0"/>
              <a:t>ČR</a:t>
            </a:r>
          </a:p>
          <a:p>
            <a:pPr marL="241300" indent="-228600">
              <a:lnSpc>
                <a:spcPct val="100000"/>
              </a:lnSpc>
              <a:spcBef>
                <a:spcPts val="790"/>
              </a:spcBef>
              <a:buFont typeface="Arial"/>
              <a:buChar char="•"/>
              <a:tabLst>
                <a:tab pos="241935" algn="l"/>
              </a:tabLst>
            </a:pPr>
            <a:r>
              <a:rPr sz="1600" spc="-20" dirty="0"/>
              <a:t>EU</a:t>
            </a:r>
            <a:r>
              <a:rPr sz="1600" dirty="0"/>
              <a:t>-Japan</a:t>
            </a:r>
            <a:r>
              <a:rPr sz="1600" spc="5" dirty="0"/>
              <a:t> </a:t>
            </a:r>
            <a:r>
              <a:rPr sz="1600" spc="-5" dirty="0"/>
              <a:t>Cen</a:t>
            </a:r>
            <a:r>
              <a:rPr sz="1600" spc="-10" dirty="0"/>
              <a:t>t</a:t>
            </a:r>
            <a:r>
              <a:rPr sz="1600" spc="-40" dirty="0"/>
              <a:t>r</a:t>
            </a:r>
            <a:r>
              <a:rPr sz="1600" spc="-10" dirty="0"/>
              <a:t>e</a:t>
            </a:r>
            <a:r>
              <a:rPr sz="1600" spc="5" dirty="0"/>
              <a:t> </a:t>
            </a:r>
            <a:r>
              <a:rPr sz="1600" spc="-35" dirty="0"/>
              <a:t>f</a:t>
            </a:r>
            <a:r>
              <a:rPr sz="1600" spc="-15" dirty="0"/>
              <a:t>o</a:t>
            </a:r>
            <a:r>
              <a:rPr sz="1600" spc="-10" dirty="0"/>
              <a:t>r</a:t>
            </a:r>
            <a:r>
              <a:rPr sz="1600" spc="5" dirty="0"/>
              <a:t> </a:t>
            </a:r>
            <a:r>
              <a:rPr sz="1600" dirty="0"/>
              <a:t>In</a:t>
            </a:r>
            <a:r>
              <a:rPr sz="1600" spc="-5" dirty="0"/>
              <a:t>d</a:t>
            </a:r>
            <a:r>
              <a:rPr sz="1600" dirty="0"/>
              <a:t>u</a:t>
            </a:r>
            <a:r>
              <a:rPr sz="1600" spc="-20" dirty="0"/>
              <a:t>s</a:t>
            </a:r>
            <a:r>
              <a:rPr sz="1600" spc="-10" dirty="0"/>
              <a:t>t</a:t>
            </a:r>
            <a:r>
              <a:rPr sz="1600" spc="-20" dirty="0"/>
              <a:t>r</a:t>
            </a:r>
            <a:r>
              <a:rPr sz="1600" spc="-5" dirty="0"/>
              <a:t>i</a:t>
            </a:r>
            <a:r>
              <a:rPr sz="1600" dirty="0"/>
              <a:t>al</a:t>
            </a:r>
            <a:r>
              <a:rPr sz="1600" spc="15" dirty="0"/>
              <a:t> </a:t>
            </a:r>
            <a:r>
              <a:rPr sz="1600" spc="-5" dirty="0"/>
              <a:t>Coop</a:t>
            </a:r>
            <a:r>
              <a:rPr sz="1600" dirty="0"/>
              <a:t>e</a:t>
            </a:r>
            <a:r>
              <a:rPr sz="1600" spc="-50" dirty="0"/>
              <a:t>r</a:t>
            </a:r>
            <a:r>
              <a:rPr sz="1600" spc="-15" dirty="0"/>
              <a:t>a</a:t>
            </a:r>
            <a:r>
              <a:rPr sz="1600" dirty="0"/>
              <a:t>t</a:t>
            </a:r>
            <a:r>
              <a:rPr sz="1600" spc="-10" dirty="0"/>
              <a:t>i</a:t>
            </a:r>
            <a:r>
              <a:rPr sz="1600" spc="-5" dirty="0"/>
              <a:t>on</a:t>
            </a:r>
          </a:p>
          <a:p>
            <a:pPr marL="241300" indent="-228600">
              <a:lnSpc>
                <a:spcPct val="100000"/>
              </a:lnSpc>
              <a:spcBef>
                <a:spcPts val="780"/>
              </a:spcBef>
              <a:buFont typeface="Arial"/>
              <a:buChar char="•"/>
              <a:tabLst>
                <a:tab pos="241935" algn="l"/>
              </a:tabLst>
            </a:pPr>
            <a:r>
              <a:rPr sz="1600" dirty="0" err="1"/>
              <a:t>Gou</a:t>
            </a:r>
            <a:r>
              <a:rPr sz="1600" spc="-20" dirty="0" err="1"/>
              <a:t>v</a:t>
            </a:r>
            <a:r>
              <a:rPr sz="1600" spc="-10" dirty="0" err="1"/>
              <a:t>ernement</a:t>
            </a:r>
            <a:r>
              <a:rPr sz="1600" spc="-5" dirty="0"/>
              <a:t> </a:t>
            </a:r>
            <a:r>
              <a:rPr sz="1600" dirty="0" err="1" smtClean="0"/>
              <a:t>f</a:t>
            </a:r>
            <a:r>
              <a:rPr sz="1600" spc="-40" dirty="0" err="1" smtClean="0"/>
              <a:t>r</a:t>
            </a:r>
            <a:r>
              <a:rPr sz="1600" dirty="0" err="1" smtClean="0"/>
              <a:t>an</a:t>
            </a:r>
            <a:r>
              <a:rPr sz="1600" spc="-15" dirty="0" err="1" smtClean="0"/>
              <a:t>ç</a:t>
            </a:r>
            <a:r>
              <a:rPr sz="1600" dirty="0" err="1" smtClean="0"/>
              <a:t>ais</a:t>
            </a:r>
          </a:p>
          <a:p>
            <a:pPr marL="241300" indent="-228600">
              <a:lnSpc>
                <a:spcPct val="100000"/>
              </a:lnSpc>
              <a:spcBef>
                <a:spcPts val="780"/>
              </a:spcBef>
              <a:buFont typeface="Arial"/>
              <a:buChar char="•"/>
              <a:tabLst>
                <a:tab pos="241935" algn="l"/>
              </a:tabLst>
            </a:pPr>
            <a:r>
              <a:rPr sz="1600" spc="-15" dirty="0" smtClean="0"/>
              <a:t>Ma</a:t>
            </a:r>
            <a:r>
              <a:rPr sz="1600" spc="-40" dirty="0" smtClean="0"/>
              <a:t>r</a:t>
            </a:r>
            <a:r>
              <a:rPr sz="1600" spc="-20" dirty="0" smtClean="0"/>
              <a:t>c</a:t>
            </a:r>
            <a:r>
              <a:rPr sz="1600" dirty="0" smtClean="0"/>
              <a:t>el</a:t>
            </a:r>
            <a:r>
              <a:rPr sz="1600" spc="10" dirty="0" smtClean="0"/>
              <a:t> </a:t>
            </a:r>
            <a:r>
              <a:rPr sz="1600" dirty="0" err="1" smtClean="0"/>
              <a:t>Bleu</a:t>
            </a:r>
            <a:r>
              <a:rPr sz="1600" spc="-15" dirty="0" err="1" smtClean="0"/>
              <a:t>s</a:t>
            </a:r>
            <a:r>
              <a:rPr sz="1600" spc="-40" dirty="0" err="1" smtClean="0"/>
              <a:t>t</a:t>
            </a:r>
            <a:r>
              <a:rPr sz="1600" dirty="0" err="1" smtClean="0"/>
              <a:t>ein</a:t>
            </a:r>
            <a:r>
              <a:rPr sz="1600" dirty="0" smtClean="0"/>
              <a:t>-Blanch</a:t>
            </a:r>
            <a:r>
              <a:rPr sz="1600" spc="-10" dirty="0" smtClean="0"/>
              <a:t>et</a:t>
            </a:r>
            <a:r>
              <a:rPr sz="1600" spc="10" dirty="0" smtClean="0"/>
              <a:t> </a:t>
            </a:r>
            <a:r>
              <a:rPr sz="1600" spc="-25" dirty="0" smtClean="0"/>
              <a:t>F</a:t>
            </a:r>
            <a:r>
              <a:rPr sz="1600" spc="-5" dirty="0" smtClean="0"/>
              <a:t>oun</a:t>
            </a:r>
            <a:r>
              <a:rPr sz="1600" spc="5" dirty="0" smtClean="0"/>
              <a:t>d</a:t>
            </a:r>
            <a:r>
              <a:rPr sz="1600" spc="-15" dirty="0" smtClean="0"/>
              <a:t>a</a:t>
            </a:r>
            <a:r>
              <a:rPr sz="1600" dirty="0" smtClean="0"/>
              <a:t>t</a:t>
            </a:r>
            <a:r>
              <a:rPr sz="1600" spc="-10" dirty="0" smtClean="0"/>
              <a:t>i</a:t>
            </a:r>
            <a:r>
              <a:rPr sz="1600" spc="-5" dirty="0" smtClean="0"/>
              <a:t>on</a:t>
            </a:r>
          </a:p>
          <a:p>
            <a:pPr marL="241300" indent="-228600">
              <a:lnSpc>
                <a:spcPct val="100000"/>
              </a:lnSpc>
              <a:spcBef>
                <a:spcPts val="790"/>
              </a:spcBef>
              <a:buFont typeface="Arial"/>
              <a:buChar char="•"/>
              <a:tabLst>
                <a:tab pos="241935" algn="l"/>
              </a:tabLst>
            </a:pPr>
            <a:r>
              <a:rPr sz="1600" spc="-50" dirty="0" err="1" smtClean="0"/>
              <a:t>K</a:t>
            </a:r>
            <a:r>
              <a:rPr sz="1600" spc="-5" dirty="0" err="1" smtClean="0"/>
              <a:t>omis</a:t>
            </a:r>
            <a:r>
              <a:rPr sz="1600" dirty="0" err="1" smtClean="0"/>
              <a:t>e</a:t>
            </a:r>
            <a:r>
              <a:rPr sz="1600" spc="5" dirty="0" smtClean="0"/>
              <a:t> </a:t>
            </a:r>
            <a:r>
              <a:rPr sz="1600" spc="-20" dirty="0" smtClean="0"/>
              <a:t>J</a:t>
            </a:r>
            <a:r>
              <a:rPr sz="1600" dirty="0" smtClean="0"/>
              <a:t>.</a:t>
            </a:r>
            <a:r>
              <a:rPr sz="1600" spc="-5" dirty="0" smtClean="0"/>
              <a:t> </a:t>
            </a:r>
            <a:r>
              <a:rPr sz="1600" dirty="0" err="1" smtClean="0"/>
              <a:t>W</a:t>
            </a:r>
            <a:r>
              <a:rPr sz="1600" spc="-10" dirty="0" err="1" smtClean="0"/>
              <a:t>i</a:t>
            </a:r>
            <a:r>
              <a:rPr sz="1600" spc="-5" dirty="0" err="1" smtClean="0"/>
              <a:t>lli</a:t>
            </a:r>
            <a:r>
              <a:rPr sz="1600" spc="-15" dirty="0" err="1" smtClean="0"/>
              <a:t>ama</a:t>
            </a:r>
            <a:r>
              <a:rPr sz="1600" spc="25" dirty="0" smtClean="0"/>
              <a:t> </a:t>
            </a:r>
            <a:r>
              <a:rPr sz="1600" spc="-5" dirty="0" err="1" smtClean="0"/>
              <a:t>Fulbri</a:t>
            </a:r>
            <a:r>
              <a:rPr sz="1600" dirty="0" err="1" smtClean="0"/>
              <a:t>gh</a:t>
            </a:r>
            <a:r>
              <a:rPr sz="1600" spc="-35" dirty="0" err="1" smtClean="0"/>
              <a:t>t</a:t>
            </a:r>
            <a:r>
              <a:rPr sz="1600" dirty="0" err="1" smtClean="0"/>
              <a:t>a</a:t>
            </a:r>
            <a:endParaRPr sz="1600" dirty="0" smtClean="0"/>
          </a:p>
          <a:p>
            <a:pPr marL="241300" indent="-228600">
              <a:lnSpc>
                <a:spcPct val="100000"/>
              </a:lnSpc>
              <a:spcBef>
                <a:spcPts val="780"/>
              </a:spcBef>
              <a:buFont typeface="Arial"/>
              <a:buChar char="•"/>
              <a:tabLst>
                <a:tab pos="241935" algn="l"/>
              </a:tabLst>
            </a:pPr>
            <a:r>
              <a:rPr sz="1600" dirty="0" smtClean="0"/>
              <a:t>M</a:t>
            </a:r>
            <a:r>
              <a:rPr sz="1600" spc="-10" dirty="0" smtClean="0"/>
              <a:t>i</a:t>
            </a:r>
            <a:r>
              <a:rPr sz="1600" spc="-5" dirty="0" smtClean="0"/>
              <a:t>ni</a:t>
            </a:r>
            <a:r>
              <a:rPr sz="1600" spc="-25" dirty="0" smtClean="0"/>
              <a:t>s</a:t>
            </a:r>
            <a:r>
              <a:rPr sz="1600" spc="-10" dirty="0" smtClean="0"/>
              <a:t>try</a:t>
            </a:r>
            <a:r>
              <a:rPr sz="1600" spc="20" dirty="0" smtClean="0"/>
              <a:t> </a:t>
            </a:r>
            <a:r>
              <a:rPr sz="1600" spc="-5" dirty="0" smtClean="0"/>
              <a:t>o</a:t>
            </a:r>
            <a:r>
              <a:rPr sz="1600" dirty="0" smtClean="0"/>
              <a:t>f </a:t>
            </a:r>
            <a:r>
              <a:rPr sz="1600" spc="-25" dirty="0" smtClean="0"/>
              <a:t>F</a:t>
            </a:r>
            <a:r>
              <a:rPr sz="1600" spc="-15" dirty="0" smtClean="0"/>
              <a:t>o</a:t>
            </a:r>
            <a:r>
              <a:rPr sz="1600" spc="-40" dirty="0" smtClean="0"/>
              <a:t>r</a:t>
            </a:r>
            <a:r>
              <a:rPr sz="1600" dirty="0" smtClean="0"/>
              <a:t>eign</a:t>
            </a:r>
            <a:r>
              <a:rPr sz="1600" spc="15" dirty="0" smtClean="0"/>
              <a:t> </a:t>
            </a:r>
            <a:r>
              <a:rPr sz="1600" spc="-15" dirty="0" smtClean="0"/>
              <a:t>A</a:t>
            </a:r>
            <a:r>
              <a:rPr sz="1600" spc="-20" dirty="0" smtClean="0"/>
              <a:t>f</a:t>
            </a:r>
            <a:r>
              <a:rPr sz="1600" spc="-35" dirty="0" smtClean="0"/>
              <a:t>f</a:t>
            </a:r>
            <a:r>
              <a:rPr sz="1600" dirty="0" smtClean="0"/>
              <a:t>ai</a:t>
            </a:r>
            <a:r>
              <a:rPr sz="1600" spc="-45" dirty="0" smtClean="0"/>
              <a:t>r</a:t>
            </a:r>
            <a:r>
              <a:rPr sz="1600" dirty="0" smtClean="0"/>
              <a:t>s</a:t>
            </a:r>
            <a:r>
              <a:rPr sz="1600" spc="-5" dirty="0" smtClean="0"/>
              <a:t> (</a:t>
            </a:r>
            <a:r>
              <a:rPr sz="1600" spc="-10" dirty="0" smtClean="0"/>
              <a:t>M</a:t>
            </a:r>
            <a:r>
              <a:rPr sz="1600" spc="-5" dirty="0" smtClean="0"/>
              <a:t>O</a:t>
            </a:r>
            <a:r>
              <a:rPr sz="1600" spc="-100" dirty="0" smtClean="0"/>
              <a:t>F</a:t>
            </a:r>
            <a:r>
              <a:rPr sz="1600" spc="-10" dirty="0" smtClean="0"/>
              <a:t>A)</a:t>
            </a:r>
            <a:endParaRPr sz="1600" spc="-10" dirty="0"/>
          </a:p>
        </p:txBody>
      </p:sp>
      <p:sp>
        <p:nvSpPr>
          <p:cNvPr id="4" name="object 4"/>
          <p:cNvSpPr txBox="1"/>
          <p:nvPr/>
        </p:nvSpPr>
        <p:spPr>
          <a:xfrm>
            <a:off x="5148064" y="1772816"/>
            <a:ext cx="4025741" cy="384464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1300" indent="-228600">
              <a:lnSpc>
                <a:spcPct val="100000"/>
              </a:lnSpc>
              <a:buFont typeface="Arial"/>
              <a:buChar char="•"/>
              <a:tabLst>
                <a:tab pos="241300" algn="l"/>
              </a:tabLst>
            </a:pPr>
            <a:r>
              <a:rPr sz="1600" spc="-10" dirty="0">
                <a:latin typeface="Calibri"/>
                <a:cs typeface="Calibri"/>
              </a:rPr>
              <a:t>Nadace</a:t>
            </a:r>
            <a:r>
              <a:rPr sz="1600" spc="1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Th</a:t>
            </a:r>
            <a:r>
              <a:rPr sz="1600" dirty="0">
                <a:latin typeface="Calibri"/>
                <a:cs typeface="Calibri"/>
              </a:rPr>
              <a:t>e</a:t>
            </a:r>
            <a:r>
              <a:rPr sz="1600" spc="10" dirty="0">
                <a:latin typeface="Calibri"/>
                <a:cs typeface="Calibri"/>
              </a:rPr>
              <a:t> </a:t>
            </a:r>
            <a:r>
              <a:rPr sz="1600" spc="-50" dirty="0">
                <a:latin typeface="Calibri"/>
                <a:cs typeface="Calibri"/>
              </a:rPr>
              <a:t>K</a:t>
            </a:r>
            <a:r>
              <a:rPr sz="1600" dirty="0">
                <a:latin typeface="Calibri"/>
                <a:cs typeface="Calibri"/>
              </a:rPr>
              <a:t>el</a:t>
            </a:r>
            <a:r>
              <a:rPr sz="1600" spc="-10" dirty="0">
                <a:latin typeface="Calibri"/>
                <a:cs typeface="Calibri"/>
              </a:rPr>
              <a:t>l</a:t>
            </a:r>
            <a:r>
              <a:rPr sz="1600" spc="-15" dirty="0">
                <a:latin typeface="Calibri"/>
                <a:cs typeface="Calibri"/>
              </a:rPr>
              <a:t>n</a:t>
            </a:r>
            <a:r>
              <a:rPr sz="1600" spc="-5" dirty="0">
                <a:latin typeface="Calibri"/>
                <a:cs typeface="Calibri"/>
              </a:rPr>
              <a:t>e</a:t>
            </a:r>
            <a:r>
              <a:rPr sz="1600" spc="-10" dirty="0">
                <a:latin typeface="Calibri"/>
                <a:cs typeface="Calibri"/>
              </a:rPr>
              <a:t>r</a:t>
            </a:r>
            <a:r>
              <a:rPr sz="1600" spc="20" dirty="0">
                <a:latin typeface="Calibri"/>
                <a:cs typeface="Calibri"/>
              </a:rPr>
              <a:t> </a:t>
            </a:r>
            <a:r>
              <a:rPr sz="1600" spc="-50" dirty="0">
                <a:latin typeface="Calibri"/>
                <a:cs typeface="Calibri"/>
              </a:rPr>
              <a:t>F</a:t>
            </a:r>
            <a:r>
              <a:rPr sz="1600" dirty="0">
                <a:latin typeface="Calibri"/>
                <a:cs typeface="Calibri"/>
              </a:rPr>
              <a:t>ami</a:t>
            </a:r>
            <a:r>
              <a:rPr sz="1600" spc="-10" dirty="0">
                <a:latin typeface="Calibri"/>
                <a:cs typeface="Calibri"/>
              </a:rPr>
              <a:t>ly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25" dirty="0">
                <a:latin typeface="Calibri"/>
                <a:cs typeface="Calibri"/>
              </a:rPr>
              <a:t>F</a:t>
            </a:r>
            <a:r>
              <a:rPr sz="1600" spc="-5" dirty="0">
                <a:latin typeface="Calibri"/>
                <a:cs typeface="Calibri"/>
              </a:rPr>
              <a:t>oun</a:t>
            </a:r>
            <a:r>
              <a:rPr sz="1600" spc="5" dirty="0">
                <a:latin typeface="Calibri"/>
                <a:cs typeface="Calibri"/>
              </a:rPr>
              <a:t>d</a:t>
            </a:r>
            <a:r>
              <a:rPr sz="1600" spc="-15" dirty="0">
                <a:latin typeface="Calibri"/>
                <a:cs typeface="Calibri"/>
              </a:rPr>
              <a:t>a</a:t>
            </a:r>
            <a:r>
              <a:rPr sz="1600" dirty="0">
                <a:latin typeface="Calibri"/>
                <a:cs typeface="Calibri"/>
              </a:rPr>
              <a:t>t</a:t>
            </a:r>
            <a:r>
              <a:rPr sz="1600" spc="-10" dirty="0">
                <a:latin typeface="Calibri"/>
                <a:cs typeface="Calibri"/>
              </a:rPr>
              <a:t>i</a:t>
            </a:r>
            <a:r>
              <a:rPr sz="1600" spc="-5" dirty="0">
                <a:latin typeface="Calibri"/>
                <a:cs typeface="Calibri"/>
              </a:rPr>
              <a:t>on</a:t>
            </a:r>
            <a:endParaRPr sz="1600" dirty="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795"/>
              </a:spcBef>
              <a:buFont typeface="Arial"/>
              <a:buChar char="•"/>
              <a:tabLst>
                <a:tab pos="241300" algn="l"/>
              </a:tabLst>
            </a:pPr>
            <a:r>
              <a:rPr sz="1600" spc="-10" dirty="0">
                <a:latin typeface="Calibri"/>
                <a:cs typeface="Calibri"/>
              </a:rPr>
              <a:t>Nadace</a:t>
            </a:r>
            <a:r>
              <a:rPr sz="1600" spc="1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Mumm</a:t>
            </a:r>
            <a:r>
              <a:rPr sz="1600" spc="5" dirty="0">
                <a:latin typeface="Calibri"/>
                <a:cs typeface="Calibri"/>
              </a:rPr>
              <a:t>e</a:t>
            </a:r>
            <a:r>
              <a:rPr sz="1600" dirty="0">
                <a:latin typeface="Calibri"/>
                <a:cs typeface="Calibri"/>
              </a:rPr>
              <a:t>r</a:t>
            </a:r>
            <a:r>
              <a:rPr sz="1600" spc="-20" dirty="0">
                <a:latin typeface="Calibri"/>
                <a:cs typeface="Calibri"/>
              </a:rPr>
              <a:t>t</a:t>
            </a:r>
            <a:r>
              <a:rPr sz="1600" spc="-15" dirty="0">
                <a:latin typeface="Calibri"/>
                <a:cs typeface="Calibri"/>
              </a:rPr>
              <a:t>o</a:t>
            </a:r>
            <a:r>
              <a:rPr sz="1600" spc="10" dirty="0">
                <a:latin typeface="Calibri"/>
                <a:cs typeface="Calibri"/>
              </a:rPr>
              <a:t>v</a:t>
            </a:r>
            <a:r>
              <a:rPr sz="1600" spc="-25" dirty="0">
                <a:latin typeface="Calibri"/>
                <a:cs typeface="Calibri"/>
              </a:rPr>
              <a:t>ý</a:t>
            </a:r>
            <a:r>
              <a:rPr sz="1600" spc="-10" dirty="0">
                <a:latin typeface="Calibri"/>
                <a:cs typeface="Calibri"/>
              </a:rPr>
              <a:t>c</a:t>
            </a:r>
            <a:r>
              <a:rPr sz="1600" dirty="0">
                <a:latin typeface="Calibri"/>
                <a:cs typeface="Calibri"/>
              </a:rPr>
              <a:t>h</a:t>
            </a:r>
          </a:p>
          <a:p>
            <a:pPr marL="241300" indent="-228600">
              <a:lnSpc>
                <a:spcPct val="100000"/>
              </a:lnSpc>
              <a:spcBef>
                <a:spcPts val="780"/>
              </a:spcBef>
              <a:buFont typeface="Arial"/>
              <a:buChar char="•"/>
              <a:tabLst>
                <a:tab pos="241300" algn="l"/>
              </a:tabLst>
            </a:pPr>
            <a:r>
              <a:rPr sz="1600" spc="-10" dirty="0">
                <a:latin typeface="Calibri"/>
                <a:cs typeface="Calibri"/>
              </a:rPr>
              <a:t>B</a:t>
            </a:r>
            <a:r>
              <a:rPr sz="1600" spc="-5" dirty="0">
                <a:latin typeface="Calibri"/>
                <a:cs typeface="Calibri"/>
              </a:rPr>
              <a:t>a</a:t>
            </a:r>
            <a:r>
              <a:rPr sz="1600" spc="-50" dirty="0">
                <a:latin typeface="Calibri"/>
                <a:cs typeface="Calibri"/>
              </a:rPr>
              <a:t>k</a:t>
            </a:r>
            <a:r>
              <a:rPr sz="1600" dirty="0">
                <a:latin typeface="Calibri"/>
                <a:cs typeface="Calibri"/>
              </a:rPr>
              <a:t>ala </a:t>
            </a:r>
            <a:r>
              <a:rPr sz="1600" spc="-25" dirty="0">
                <a:latin typeface="Calibri"/>
                <a:cs typeface="Calibri"/>
              </a:rPr>
              <a:t>F</a:t>
            </a:r>
            <a:r>
              <a:rPr sz="1600" spc="-5" dirty="0">
                <a:latin typeface="Calibri"/>
                <a:cs typeface="Calibri"/>
              </a:rPr>
              <a:t>oun</a:t>
            </a:r>
            <a:r>
              <a:rPr sz="1600" spc="5" dirty="0">
                <a:latin typeface="Calibri"/>
                <a:cs typeface="Calibri"/>
              </a:rPr>
              <a:t>d</a:t>
            </a:r>
            <a:r>
              <a:rPr sz="1600" spc="-15" dirty="0">
                <a:latin typeface="Calibri"/>
                <a:cs typeface="Calibri"/>
              </a:rPr>
              <a:t>a</a:t>
            </a:r>
            <a:r>
              <a:rPr sz="1600" dirty="0">
                <a:latin typeface="Calibri"/>
                <a:cs typeface="Calibri"/>
              </a:rPr>
              <a:t>t</a:t>
            </a:r>
            <a:r>
              <a:rPr sz="1600" spc="-10" dirty="0">
                <a:latin typeface="Calibri"/>
                <a:cs typeface="Calibri"/>
              </a:rPr>
              <a:t>i</a:t>
            </a:r>
            <a:r>
              <a:rPr sz="1600" spc="-5" dirty="0">
                <a:latin typeface="Calibri"/>
                <a:cs typeface="Calibri"/>
              </a:rPr>
              <a:t>on</a:t>
            </a:r>
            <a:endParaRPr sz="1600" dirty="0">
              <a:latin typeface="Calibri"/>
              <a:cs typeface="Calibri"/>
            </a:endParaRPr>
          </a:p>
          <a:p>
            <a:pPr marL="241300" indent="-228600">
              <a:lnSpc>
                <a:spcPts val="2050"/>
              </a:lnSpc>
              <a:spcBef>
                <a:spcPts val="780"/>
              </a:spcBef>
              <a:buFont typeface="Arial"/>
              <a:buChar char="•"/>
              <a:tabLst>
                <a:tab pos="241300" algn="l"/>
              </a:tabLst>
            </a:pPr>
            <a:r>
              <a:rPr sz="1600" spc="-15" dirty="0">
                <a:latin typeface="Calibri"/>
                <a:cs typeface="Calibri"/>
              </a:rPr>
              <a:t>G</a:t>
            </a:r>
            <a:r>
              <a:rPr sz="1600" spc="-50" dirty="0">
                <a:latin typeface="Calibri"/>
                <a:cs typeface="Calibri"/>
              </a:rPr>
              <a:t>r</a:t>
            </a:r>
            <a:r>
              <a:rPr sz="1600" dirty="0">
                <a:latin typeface="Calibri"/>
                <a:cs typeface="Calibri"/>
              </a:rPr>
              <a:t>adu</a:t>
            </a:r>
            <a:r>
              <a:rPr sz="1600" spc="-15" dirty="0">
                <a:latin typeface="Calibri"/>
                <a:cs typeface="Calibri"/>
              </a:rPr>
              <a:t>a</a:t>
            </a:r>
            <a:r>
              <a:rPr sz="1600" spc="-40" dirty="0">
                <a:latin typeface="Calibri"/>
                <a:cs typeface="Calibri"/>
              </a:rPr>
              <a:t>t</a:t>
            </a:r>
            <a:r>
              <a:rPr sz="1600" spc="-10" dirty="0">
                <a:latin typeface="Calibri"/>
                <a:cs typeface="Calibri"/>
              </a:rPr>
              <a:t>e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Schoo</a:t>
            </a:r>
            <a:r>
              <a:rPr sz="1600" dirty="0">
                <a:latin typeface="Calibri"/>
                <a:cs typeface="Calibri"/>
              </a:rPr>
              <a:t>l</a:t>
            </a:r>
            <a:r>
              <a:rPr sz="1600" spc="2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o</a:t>
            </a:r>
            <a:r>
              <a:rPr sz="1600" dirty="0">
                <a:latin typeface="Calibri"/>
                <a:cs typeface="Calibri"/>
              </a:rPr>
              <a:t>f </a:t>
            </a:r>
            <a:r>
              <a:rPr sz="1600" spc="-5" dirty="0">
                <a:latin typeface="Calibri"/>
                <a:cs typeface="Calibri"/>
              </a:rPr>
              <a:t>Sc</a:t>
            </a:r>
            <a:r>
              <a:rPr sz="1600" spc="-10" dirty="0">
                <a:latin typeface="Calibri"/>
                <a:cs typeface="Calibri"/>
              </a:rPr>
              <a:t>ien</a:t>
            </a:r>
            <a:r>
              <a:rPr sz="1600" spc="-20" dirty="0">
                <a:latin typeface="Calibri"/>
                <a:cs typeface="Calibri"/>
              </a:rPr>
              <a:t>c</a:t>
            </a:r>
            <a:r>
              <a:rPr sz="1600" spc="-10" dirty="0">
                <a:latin typeface="Calibri"/>
                <a:cs typeface="Calibri"/>
              </a:rPr>
              <a:t>e</a:t>
            </a:r>
            <a:r>
              <a:rPr sz="1600" spc="2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and</a:t>
            </a:r>
            <a:r>
              <a:rPr sz="1600" spc="10" dirty="0">
                <a:latin typeface="Calibri"/>
                <a:cs typeface="Calibri"/>
              </a:rPr>
              <a:t> </a:t>
            </a:r>
            <a:r>
              <a:rPr sz="1600" spc="-160" dirty="0">
                <a:latin typeface="Calibri"/>
                <a:cs typeface="Calibri"/>
              </a:rPr>
              <a:t>T</a:t>
            </a:r>
            <a:r>
              <a:rPr sz="1600" dirty="0">
                <a:latin typeface="Calibri"/>
                <a:cs typeface="Calibri"/>
              </a:rPr>
              <a:t>echnology</a:t>
            </a:r>
            <a:r>
              <a:rPr sz="1600" spc="10" dirty="0">
                <a:latin typeface="Calibri"/>
                <a:cs typeface="Calibri"/>
              </a:rPr>
              <a:t> </a:t>
            </a:r>
            <a:r>
              <a:rPr sz="1600" spc="-35" dirty="0">
                <a:latin typeface="Calibri"/>
                <a:cs typeface="Calibri"/>
              </a:rPr>
              <a:t>K</a:t>
            </a:r>
            <a:r>
              <a:rPr sz="1600" spc="-5" dirty="0">
                <a:latin typeface="Calibri"/>
                <a:cs typeface="Calibri"/>
              </a:rPr>
              <a:t>um</a:t>
            </a:r>
            <a:r>
              <a:rPr sz="1600" spc="5" dirty="0">
                <a:latin typeface="Calibri"/>
                <a:cs typeface="Calibri"/>
              </a:rPr>
              <a:t>a</a:t>
            </a:r>
            <a:r>
              <a:rPr sz="1600" dirty="0">
                <a:latin typeface="Calibri"/>
                <a:cs typeface="Calibri"/>
              </a:rPr>
              <a:t>mo</a:t>
            </a:r>
            <a:r>
              <a:rPr sz="1600" spc="-20" dirty="0">
                <a:latin typeface="Calibri"/>
                <a:cs typeface="Calibri"/>
              </a:rPr>
              <a:t>t</a:t>
            </a:r>
            <a:r>
              <a:rPr sz="1600" dirty="0">
                <a:latin typeface="Calibri"/>
                <a:cs typeface="Calibri"/>
              </a:rPr>
              <a:t>o</a:t>
            </a:r>
          </a:p>
          <a:p>
            <a:pPr marL="241300">
              <a:lnSpc>
                <a:spcPts val="2050"/>
              </a:lnSpc>
            </a:pPr>
            <a:r>
              <a:rPr sz="1600" dirty="0">
                <a:latin typeface="Calibri"/>
                <a:cs typeface="Calibri"/>
              </a:rPr>
              <a:t>Un</a:t>
            </a:r>
            <a:r>
              <a:rPr sz="1600" spc="-15" dirty="0">
                <a:latin typeface="Calibri"/>
                <a:cs typeface="Calibri"/>
              </a:rPr>
              <a:t>iv</a:t>
            </a:r>
            <a:r>
              <a:rPr sz="1600" dirty="0">
                <a:latin typeface="Calibri"/>
                <a:cs typeface="Calibri"/>
              </a:rPr>
              <a:t>e</a:t>
            </a:r>
            <a:r>
              <a:rPr sz="1600" spc="-40" dirty="0">
                <a:latin typeface="Calibri"/>
                <a:cs typeface="Calibri"/>
              </a:rPr>
              <a:t>r</a:t>
            </a:r>
            <a:r>
              <a:rPr sz="1600" spc="-5" dirty="0">
                <a:latin typeface="Calibri"/>
                <a:cs typeface="Calibri"/>
              </a:rPr>
              <a:t>si</a:t>
            </a:r>
            <a:r>
              <a:rPr sz="1600" spc="-10" dirty="0">
                <a:latin typeface="Calibri"/>
                <a:cs typeface="Calibri"/>
              </a:rPr>
              <a:t>t</a:t>
            </a:r>
            <a:r>
              <a:rPr sz="1600" dirty="0">
                <a:latin typeface="Calibri"/>
                <a:cs typeface="Calibri"/>
              </a:rPr>
              <a:t>y</a:t>
            </a:r>
          </a:p>
          <a:p>
            <a:pPr marL="241300" indent="-228600">
              <a:lnSpc>
                <a:spcPct val="100000"/>
              </a:lnSpc>
              <a:spcBef>
                <a:spcPts val="795"/>
              </a:spcBef>
              <a:buFont typeface="Arial"/>
              <a:buChar char="•"/>
              <a:tabLst>
                <a:tab pos="241300" algn="l"/>
              </a:tabLst>
            </a:pPr>
            <a:r>
              <a:rPr sz="1600" spc="-110" dirty="0">
                <a:latin typeface="Calibri"/>
                <a:cs typeface="Calibri"/>
              </a:rPr>
              <a:t>T</a:t>
            </a:r>
            <a:r>
              <a:rPr sz="1600" dirty="0">
                <a:latin typeface="Calibri"/>
                <a:cs typeface="Calibri"/>
              </a:rPr>
              <a:t>ürk</a:t>
            </a:r>
            <a:r>
              <a:rPr sz="1600" spc="-15" dirty="0">
                <a:latin typeface="Calibri"/>
                <a:cs typeface="Calibri"/>
              </a:rPr>
              <a:t>i</a:t>
            </a:r>
            <a:r>
              <a:rPr sz="1600" spc="-25" dirty="0">
                <a:latin typeface="Calibri"/>
                <a:cs typeface="Calibri"/>
              </a:rPr>
              <a:t>y</a:t>
            </a:r>
            <a:r>
              <a:rPr sz="1600" dirty="0">
                <a:latin typeface="Calibri"/>
                <a:cs typeface="Calibri"/>
              </a:rPr>
              <a:t>e </a:t>
            </a:r>
            <a:r>
              <a:rPr sz="1600" spc="-5" dirty="0">
                <a:latin typeface="Calibri"/>
                <a:cs typeface="Calibri"/>
              </a:rPr>
              <a:t>Schol</a:t>
            </a:r>
            <a:r>
              <a:rPr sz="1600" spc="-10" dirty="0">
                <a:latin typeface="Calibri"/>
                <a:cs typeface="Calibri"/>
              </a:rPr>
              <a:t>a</a:t>
            </a:r>
            <a:r>
              <a:rPr sz="1600" spc="-50" dirty="0">
                <a:latin typeface="Calibri"/>
                <a:cs typeface="Calibri"/>
              </a:rPr>
              <a:t>r</a:t>
            </a:r>
            <a:r>
              <a:rPr sz="1600" spc="-5" dirty="0">
                <a:latin typeface="Calibri"/>
                <a:cs typeface="Calibri"/>
              </a:rPr>
              <a:t>s</a:t>
            </a:r>
            <a:r>
              <a:rPr sz="1600" dirty="0">
                <a:latin typeface="Calibri"/>
                <a:cs typeface="Calibri"/>
              </a:rPr>
              <a:t>h</a:t>
            </a:r>
            <a:r>
              <a:rPr sz="1600" spc="-5" dirty="0">
                <a:latin typeface="Calibri"/>
                <a:cs typeface="Calibri"/>
              </a:rPr>
              <a:t>i</a:t>
            </a:r>
            <a:r>
              <a:rPr sz="1600" spc="-10" dirty="0">
                <a:latin typeface="Calibri"/>
                <a:cs typeface="Calibri"/>
              </a:rPr>
              <a:t>p</a:t>
            </a:r>
            <a:r>
              <a:rPr sz="1600" dirty="0">
                <a:latin typeface="Calibri"/>
                <a:cs typeface="Calibri"/>
              </a:rPr>
              <a:t>s</a:t>
            </a:r>
          </a:p>
          <a:p>
            <a:pPr marL="241300" indent="-228600">
              <a:lnSpc>
                <a:spcPct val="100000"/>
              </a:lnSpc>
              <a:spcBef>
                <a:spcPts val="780"/>
              </a:spcBef>
              <a:buFont typeface="Arial"/>
              <a:buChar char="•"/>
              <a:tabLst>
                <a:tab pos="241300" algn="l"/>
              </a:tabLst>
            </a:pPr>
            <a:r>
              <a:rPr sz="1600" dirty="0">
                <a:latin typeface="Calibri"/>
                <a:cs typeface="Calibri"/>
              </a:rPr>
              <a:t>Ná</a:t>
            </a:r>
            <a:r>
              <a:rPr sz="1600" spc="-30" dirty="0">
                <a:latin typeface="Calibri"/>
                <a:cs typeface="Calibri"/>
              </a:rPr>
              <a:t>r</a:t>
            </a:r>
            <a:r>
              <a:rPr sz="1600" dirty="0">
                <a:latin typeface="Calibri"/>
                <a:cs typeface="Calibri"/>
              </a:rPr>
              <a:t>od</a:t>
            </a:r>
            <a:r>
              <a:rPr sz="1600" spc="-35" dirty="0">
                <a:latin typeface="Calibri"/>
                <a:cs typeface="Calibri"/>
              </a:rPr>
              <a:t>n</a:t>
            </a:r>
            <a:r>
              <a:rPr sz="1600" dirty="0">
                <a:latin typeface="Calibri"/>
                <a:cs typeface="Calibri"/>
              </a:rPr>
              <a:t>ý </a:t>
            </a:r>
            <a:r>
              <a:rPr sz="1600" spc="-20" dirty="0">
                <a:latin typeface="Calibri"/>
                <a:cs typeface="Calibri"/>
              </a:rPr>
              <a:t>š</a:t>
            </a:r>
            <a:r>
              <a:rPr sz="1600" dirty="0">
                <a:latin typeface="Calibri"/>
                <a:cs typeface="Calibri"/>
              </a:rPr>
              <a:t>t</a:t>
            </a:r>
            <a:r>
              <a:rPr sz="1600" spc="-10" dirty="0">
                <a:latin typeface="Calibri"/>
                <a:cs typeface="Calibri"/>
              </a:rPr>
              <a:t>i</a:t>
            </a:r>
            <a:r>
              <a:rPr sz="1600" dirty="0">
                <a:latin typeface="Calibri"/>
                <a:cs typeface="Calibri"/>
              </a:rPr>
              <a:t>p</a:t>
            </a:r>
            <a:r>
              <a:rPr sz="1600" spc="5" dirty="0">
                <a:latin typeface="Calibri"/>
                <a:cs typeface="Calibri"/>
              </a:rPr>
              <a:t>e</a:t>
            </a:r>
            <a:r>
              <a:rPr sz="1600" dirty="0">
                <a:latin typeface="Calibri"/>
                <a:cs typeface="Calibri"/>
              </a:rPr>
              <a:t>nd</a:t>
            </a:r>
            <a:r>
              <a:rPr sz="1600" spc="-10" dirty="0">
                <a:latin typeface="Calibri"/>
                <a:cs typeface="Calibri"/>
              </a:rPr>
              <a:t>i</a:t>
            </a:r>
            <a:r>
              <a:rPr sz="1600" dirty="0">
                <a:latin typeface="Calibri"/>
                <a:cs typeface="Calibri"/>
              </a:rPr>
              <a:t>j</a:t>
            </a:r>
            <a:r>
              <a:rPr sz="1600" spc="-35" dirty="0">
                <a:latin typeface="Calibri"/>
                <a:cs typeface="Calibri"/>
              </a:rPr>
              <a:t>n</a:t>
            </a:r>
            <a:r>
              <a:rPr sz="1600" dirty="0">
                <a:latin typeface="Calibri"/>
                <a:cs typeface="Calibri"/>
              </a:rPr>
              <a:t>ý</a:t>
            </a:r>
            <a:r>
              <a:rPr sz="1600" spc="1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p</a:t>
            </a:r>
            <a:r>
              <a:rPr sz="1600" spc="-25" dirty="0">
                <a:latin typeface="Calibri"/>
                <a:cs typeface="Calibri"/>
              </a:rPr>
              <a:t>r</a:t>
            </a:r>
            <a:r>
              <a:rPr sz="1600" spc="-15" dirty="0">
                <a:latin typeface="Calibri"/>
                <a:cs typeface="Calibri"/>
              </a:rPr>
              <a:t>og</a:t>
            </a:r>
            <a:r>
              <a:rPr sz="1600" spc="-45" dirty="0">
                <a:latin typeface="Calibri"/>
                <a:cs typeface="Calibri"/>
              </a:rPr>
              <a:t>r</a:t>
            </a:r>
            <a:r>
              <a:rPr sz="1600" spc="-15" dirty="0">
                <a:latin typeface="Calibri"/>
                <a:cs typeface="Calibri"/>
              </a:rPr>
              <a:t>am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Sl</a:t>
            </a:r>
            <a:r>
              <a:rPr sz="1600" spc="-15" dirty="0">
                <a:latin typeface="Calibri"/>
                <a:cs typeface="Calibri"/>
              </a:rPr>
              <a:t>o</a:t>
            </a:r>
            <a:r>
              <a:rPr sz="1600" spc="-20" dirty="0">
                <a:latin typeface="Calibri"/>
                <a:cs typeface="Calibri"/>
              </a:rPr>
              <a:t>v</a:t>
            </a:r>
            <a:r>
              <a:rPr sz="1600" spc="-10" dirty="0">
                <a:latin typeface="Calibri"/>
                <a:cs typeface="Calibri"/>
              </a:rPr>
              <a:t>en</a:t>
            </a:r>
            <a:r>
              <a:rPr sz="1600" spc="-15" dirty="0">
                <a:latin typeface="Calibri"/>
                <a:cs typeface="Calibri"/>
              </a:rPr>
              <a:t>s</a:t>
            </a:r>
            <a:r>
              <a:rPr sz="1600" spc="-70" dirty="0">
                <a:latin typeface="Calibri"/>
                <a:cs typeface="Calibri"/>
              </a:rPr>
              <a:t>k</a:t>
            </a:r>
            <a:r>
              <a:rPr sz="1600" spc="-10" dirty="0">
                <a:latin typeface="Calibri"/>
                <a:cs typeface="Calibri"/>
              </a:rPr>
              <a:t>ej</a:t>
            </a:r>
            <a:r>
              <a:rPr sz="1600" spc="-5" dirty="0">
                <a:latin typeface="Calibri"/>
                <a:cs typeface="Calibri"/>
              </a:rPr>
              <a:t> </a:t>
            </a:r>
            <a:r>
              <a:rPr sz="1600" spc="-40" dirty="0">
                <a:latin typeface="Calibri"/>
                <a:cs typeface="Calibri"/>
              </a:rPr>
              <a:t>r</a:t>
            </a:r>
            <a:r>
              <a:rPr sz="1600" spc="-10" dirty="0">
                <a:latin typeface="Calibri"/>
                <a:cs typeface="Calibri"/>
              </a:rPr>
              <a:t>ep</a:t>
            </a:r>
            <a:r>
              <a:rPr sz="1600" spc="-5" dirty="0">
                <a:latin typeface="Calibri"/>
                <a:cs typeface="Calibri"/>
              </a:rPr>
              <a:t>u</a:t>
            </a:r>
            <a:r>
              <a:rPr sz="1600" dirty="0">
                <a:latin typeface="Calibri"/>
                <a:cs typeface="Calibri"/>
              </a:rPr>
              <a:t>b</a:t>
            </a:r>
            <a:r>
              <a:rPr sz="1600" spc="-5" dirty="0">
                <a:latin typeface="Calibri"/>
                <a:cs typeface="Calibri"/>
              </a:rPr>
              <a:t>li</a:t>
            </a:r>
            <a:r>
              <a:rPr sz="1600" spc="-10" dirty="0">
                <a:latin typeface="Calibri"/>
                <a:cs typeface="Calibri"/>
              </a:rPr>
              <a:t>ky</a:t>
            </a:r>
            <a:endParaRPr sz="1600" dirty="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780"/>
              </a:spcBef>
              <a:buFont typeface="Arial"/>
              <a:buChar char="•"/>
              <a:tabLst>
                <a:tab pos="241300" algn="l"/>
              </a:tabLst>
            </a:pPr>
            <a:r>
              <a:rPr sz="1600" spc="-20" dirty="0">
                <a:latin typeface="Calibri"/>
                <a:cs typeface="Calibri"/>
              </a:rPr>
              <a:t>M</a:t>
            </a:r>
            <a:r>
              <a:rPr sz="1600" spc="-25" dirty="0">
                <a:latin typeface="Calibri"/>
                <a:cs typeface="Calibri"/>
              </a:rPr>
              <a:t>a</a:t>
            </a:r>
            <a:r>
              <a:rPr sz="1600" dirty="0">
                <a:latin typeface="Calibri"/>
                <a:cs typeface="Calibri"/>
              </a:rPr>
              <a:t>tsum</a:t>
            </a:r>
            <a:r>
              <a:rPr sz="1600" spc="-10" dirty="0">
                <a:latin typeface="Calibri"/>
                <a:cs typeface="Calibri"/>
              </a:rPr>
              <a:t>ae</a:t>
            </a:r>
            <a:r>
              <a:rPr sz="1600" spc="-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I</a:t>
            </a:r>
            <a:r>
              <a:rPr sz="1600" spc="-10" dirty="0">
                <a:latin typeface="Calibri"/>
                <a:cs typeface="Calibri"/>
              </a:rPr>
              <a:t>n</a:t>
            </a:r>
            <a:r>
              <a:rPr sz="1600" spc="-40" dirty="0">
                <a:latin typeface="Calibri"/>
                <a:cs typeface="Calibri"/>
              </a:rPr>
              <a:t>t</a:t>
            </a:r>
            <a:r>
              <a:rPr sz="1600" spc="-10" dirty="0">
                <a:latin typeface="Calibri"/>
                <a:cs typeface="Calibri"/>
              </a:rPr>
              <a:t>ern</a:t>
            </a:r>
            <a:r>
              <a:rPr sz="1600" spc="-20" dirty="0">
                <a:latin typeface="Calibri"/>
                <a:cs typeface="Calibri"/>
              </a:rPr>
              <a:t>a</a:t>
            </a:r>
            <a:r>
              <a:rPr sz="1600" dirty="0">
                <a:latin typeface="Calibri"/>
                <a:cs typeface="Calibri"/>
              </a:rPr>
              <a:t>t</a:t>
            </a:r>
            <a:r>
              <a:rPr sz="1600" spc="-10" dirty="0">
                <a:latin typeface="Calibri"/>
                <a:cs typeface="Calibri"/>
              </a:rPr>
              <a:t>i</a:t>
            </a:r>
            <a:r>
              <a:rPr sz="1600" spc="-5" dirty="0">
                <a:latin typeface="Calibri"/>
                <a:cs typeface="Calibri"/>
              </a:rPr>
              <a:t>ona</a:t>
            </a:r>
            <a:r>
              <a:rPr sz="1600" dirty="0">
                <a:latin typeface="Calibri"/>
                <a:cs typeface="Calibri"/>
              </a:rPr>
              <a:t>l</a:t>
            </a:r>
            <a:r>
              <a:rPr sz="1600" spc="15" dirty="0">
                <a:latin typeface="Calibri"/>
                <a:cs typeface="Calibri"/>
              </a:rPr>
              <a:t> </a:t>
            </a:r>
            <a:r>
              <a:rPr sz="1600" spc="-25" dirty="0">
                <a:latin typeface="Calibri"/>
                <a:cs typeface="Calibri"/>
              </a:rPr>
              <a:t>F</a:t>
            </a:r>
            <a:r>
              <a:rPr sz="1600" spc="-5" dirty="0">
                <a:latin typeface="Calibri"/>
                <a:cs typeface="Calibri"/>
              </a:rPr>
              <a:t>oun</a:t>
            </a:r>
            <a:r>
              <a:rPr sz="1600" spc="5" dirty="0">
                <a:latin typeface="Calibri"/>
                <a:cs typeface="Calibri"/>
              </a:rPr>
              <a:t>d</a:t>
            </a:r>
            <a:r>
              <a:rPr sz="1600" spc="-15" dirty="0">
                <a:latin typeface="Calibri"/>
                <a:cs typeface="Calibri"/>
              </a:rPr>
              <a:t>a</a:t>
            </a:r>
            <a:r>
              <a:rPr sz="1600" dirty="0">
                <a:latin typeface="Calibri"/>
                <a:cs typeface="Calibri"/>
              </a:rPr>
              <a:t>t</a:t>
            </a:r>
            <a:r>
              <a:rPr sz="1600" spc="-10" dirty="0">
                <a:latin typeface="Calibri"/>
                <a:cs typeface="Calibri"/>
              </a:rPr>
              <a:t>i</a:t>
            </a:r>
            <a:r>
              <a:rPr sz="1600" spc="-5" dirty="0">
                <a:latin typeface="Calibri"/>
                <a:cs typeface="Calibri"/>
              </a:rPr>
              <a:t>on</a:t>
            </a:r>
            <a:endParaRPr sz="1600" dirty="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795"/>
              </a:spcBef>
              <a:buFont typeface="Arial"/>
              <a:buChar char="•"/>
              <a:tabLst>
                <a:tab pos="241300" algn="l"/>
              </a:tabLst>
            </a:pPr>
            <a:r>
              <a:rPr sz="1600" spc="-10" dirty="0">
                <a:latin typeface="Calibri"/>
                <a:cs typeface="Calibri"/>
              </a:rPr>
              <a:t>Al</a:t>
            </a:r>
            <a:r>
              <a:rPr sz="1600" spc="-35" dirty="0">
                <a:latin typeface="Calibri"/>
                <a:cs typeface="Calibri"/>
              </a:rPr>
              <a:t>e</a:t>
            </a:r>
            <a:r>
              <a:rPr sz="1600" spc="-40" dirty="0">
                <a:latin typeface="Calibri"/>
                <a:cs typeface="Calibri"/>
              </a:rPr>
              <a:t>x</a:t>
            </a:r>
            <a:r>
              <a:rPr sz="1600" dirty="0">
                <a:latin typeface="Calibri"/>
                <a:cs typeface="Calibri"/>
              </a:rPr>
              <a:t>and</a:t>
            </a:r>
            <a:r>
              <a:rPr sz="1600" spc="-10" dirty="0">
                <a:latin typeface="Calibri"/>
                <a:cs typeface="Calibri"/>
              </a:rPr>
              <a:t>er</a:t>
            </a:r>
            <a:r>
              <a:rPr sz="1600" spc="-5" dirty="0">
                <a:latin typeface="Calibri"/>
                <a:cs typeface="Calibri"/>
              </a:rPr>
              <a:t> </a:t>
            </a:r>
            <a:r>
              <a:rPr sz="1600" spc="-20" dirty="0">
                <a:latin typeface="Calibri"/>
                <a:cs typeface="Calibri"/>
              </a:rPr>
              <a:t>v</a:t>
            </a:r>
            <a:r>
              <a:rPr sz="1600" spc="-5" dirty="0">
                <a:latin typeface="Calibri"/>
                <a:cs typeface="Calibri"/>
              </a:rPr>
              <a:t>o</a:t>
            </a:r>
            <a:r>
              <a:rPr sz="1600" dirty="0">
                <a:latin typeface="Calibri"/>
                <a:cs typeface="Calibri"/>
              </a:rPr>
              <a:t>n Humb</a:t>
            </a:r>
            <a:r>
              <a:rPr sz="1600" spc="-5" dirty="0">
                <a:latin typeface="Calibri"/>
                <a:cs typeface="Calibri"/>
              </a:rPr>
              <a:t>o</a:t>
            </a:r>
            <a:r>
              <a:rPr sz="1600" spc="-10" dirty="0">
                <a:latin typeface="Calibri"/>
                <a:cs typeface="Calibri"/>
              </a:rPr>
              <a:t>l</a:t>
            </a:r>
            <a:r>
              <a:rPr sz="1600" spc="-5" dirty="0">
                <a:latin typeface="Calibri"/>
                <a:cs typeface="Calibri"/>
              </a:rPr>
              <a:t>d</a:t>
            </a:r>
            <a:r>
              <a:rPr sz="1600" dirty="0">
                <a:latin typeface="Calibri"/>
                <a:cs typeface="Calibri"/>
              </a:rPr>
              <a:t>t</a:t>
            </a:r>
            <a:r>
              <a:rPr sz="1600" spc="35" dirty="0">
                <a:latin typeface="Calibri"/>
                <a:cs typeface="Calibri"/>
              </a:rPr>
              <a:t> </a:t>
            </a:r>
            <a:r>
              <a:rPr sz="1600" spc="-25" dirty="0">
                <a:latin typeface="Calibri"/>
                <a:cs typeface="Calibri"/>
              </a:rPr>
              <a:t>F</a:t>
            </a:r>
            <a:r>
              <a:rPr sz="1600" spc="-5" dirty="0">
                <a:latin typeface="Calibri"/>
                <a:cs typeface="Calibri"/>
              </a:rPr>
              <a:t>oun</a:t>
            </a:r>
            <a:r>
              <a:rPr sz="1600" spc="5" dirty="0">
                <a:latin typeface="Calibri"/>
                <a:cs typeface="Calibri"/>
              </a:rPr>
              <a:t>d</a:t>
            </a:r>
            <a:r>
              <a:rPr sz="1600" spc="-15" dirty="0">
                <a:latin typeface="Calibri"/>
                <a:cs typeface="Calibri"/>
              </a:rPr>
              <a:t>a</a:t>
            </a:r>
            <a:r>
              <a:rPr sz="1600" dirty="0">
                <a:latin typeface="Calibri"/>
                <a:cs typeface="Calibri"/>
              </a:rPr>
              <a:t>t</a:t>
            </a:r>
            <a:r>
              <a:rPr sz="1600" spc="-10" dirty="0">
                <a:latin typeface="Calibri"/>
                <a:cs typeface="Calibri"/>
              </a:rPr>
              <a:t>i</a:t>
            </a:r>
            <a:r>
              <a:rPr sz="1600" spc="-5" dirty="0">
                <a:latin typeface="Calibri"/>
                <a:cs typeface="Calibri"/>
              </a:rPr>
              <a:t>on</a:t>
            </a:r>
            <a:endParaRPr sz="1600" dirty="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780"/>
              </a:spcBef>
              <a:buFont typeface="Arial"/>
              <a:buChar char="•"/>
              <a:tabLst>
                <a:tab pos="241300" algn="l"/>
              </a:tabLst>
            </a:pPr>
            <a:r>
              <a:rPr sz="1600" dirty="0">
                <a:latin typeface="Calibri"/>
                <a:cs typeface="Calibri"/>
              </a:rPr>
              <a:t>M</a:t>
            </a:r>
            <a:r>
              <a:rPr sz="1600" spc="-15" dirty="0">
                <a:latin typeface="Calibri"/>
                <a:cs typeface="Calibri"/>
              </a:rPr>
              <a:t>e</a:t>
            </a:r>
            <a:r>
              <a:rPr sz="1600" dirty="0">
                <a:latin typeface="Calibri"/>
                <a:cs typeface="Calibri"/>
              </a:rPr>
              <a:t>z</a:t>
            </a:r>
            <a:r>
              <a:rPr sz="1600" spc="-10" dirty="0">
                <a:latin typeface="Calibri"/>
                <a:cs typeface="Calibri"/>
              </a:rPr>
              <a:t>i</a:t>
            </a:r>
            <a:r>
              <a:rPr sz="1600" dirty="0">
                <a:latin typeface="Calibri"/>
                <a:cs typeface="Calibri"/>
              </a:rPr>
              <a:t>ná</a:t>
            </a:r>
            <a:r>
              <a:rPr sz="1600" spc="-25" dirty="0">
                <a:latin typeface="Calibri"/>
                <a:cs typeface="Calibri"/>
              </a:rPr>
              <a:t>r</a:t>
            </a:r>
            <a:r>
              <a:rPr sz="1600" dirty="0">
                <a:latin typeface="Calibri"/>
                <a:cs typeface="Calibri"/>
              </a:rPr>
              <a:t>odní</a:t>
            </a:r>
            <a:r>
              <a:rPr sz="1600" spc="1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V</a:t>
            </a:r>
            <a:r>
              <a:rPr sz="1600" spc="-10" dirty="0">
                <a:latin typeface="Calibri"/>
                <a:cs typeface="Calibri"/>
              </a:rPr>
              <a:t>i</a:t>
            </a:r>
            <a:r>
              <a:rPr sz="1600" dirty="0">
                <a:latin typeface="Calibri"/>
                <a:cs typeface="Calibri"/>
              </a:rPr>
              <a:t>s</a:t>
            </a:r>
            <a:r>
              <a:rPr sz="1600" spc="5" dirty="0">
                <a:latin typeface="Calibri"/>
                <a:cs typeface="Calibri"/>
              </a:rPr>
              <a:t>e</a:t>
            </a:r>
            <a:r>
              <a:rPr sz="1600" dirty="0">
                <a:latin typeface="Calibri"/>
                <a:cs typeface="Calibri"/>
              </a:rPr>
              <a:t>g</a:t>
            </a:r>
            <a:r>
              <a:rPr sz="1600" spc="-40" dirty="0">
                <a:latin typeface="Calibri"/>
                <a:cs typeface="Calibri"/>
              </a:rPr>
              <a:t>r</a:t>
            </a:r>
            <a:r>
              <a:rPr sz="1600" dirty="0">
                <a:latin typeface="Calibri"/>
                <a:cs typeface="Calibri"/>
              </a:rPr>
              <a:t>ád</a:t>
            </a:r>
            <a:r>
              <a:rPr sz="1600" spc="5" dirty="0">
                <a:latin typeface="Calibri"/>
                <a:cs typeface="Calibri"/>
              </a:rPr>
              <a:t>s</a:t>
            </a:r>
            <a:r>
              <a:rPr sz="1600" dirty="0">
                <a:latin typeface="Calibri"/>
                <a:cs typeface="Calibri"/>
              </a:rPr>
              <a:t>ký </a:t>
            </a:r>
            <a:r>
              <a:rPr sz="1600" spc="-35" dirty="0">
                <a:latin typeface="Calibri"/>
                <a:cs typeface="Calibri"/>
              </a:rPr>
              <a:t>f</a:t>
            </a:r>
            <a:r>
              <a:rPr sz="1600" dirty="0">
                <a:latin typeface="Calibri"/>
                <a:cs typeface="Calibri"/>
              </a:rPr>
              <a:t>ond</a:t>
            </a:r>
          </a:p>
        </p:txBody>
      </p:sp>
    </p:spTree>
    <p:extLst>
      <p:ext uri="{BB962C8B-B14F-4D97-AF65-F5344CB8AC3E}">
        <p14:creationId xmlns:p14="http://schemas.microsoft.com/office/powerpoint/2010/main" val="3835695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4766C-44F9-412C-8564-9A1E1BED6601}" type="slidenum">
              <a:rPr lang="cs-CZ" smtClean="0"/>
              <a:t>4</a:t>
            </a:fld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 txBox="1">
            <a:spLocks/>
          </p:cNvSpPr>
          <p:nvPr/>
        </p:nvSpPr>
        <p:spPr>
          <a:xfrm>
            <a:off x="301752" y="1886016"/>
            <a:ext cx="8619255" cy="4752528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accent1"/>
              </a:buClr>
              <a:buSzPct val="85000"/>
              <a:buNone/>
            </a:pPr>
            <a:endParaRPr lang="cs-CZ" sz="2100" dirty="0"/>
          </a:p>
          <a:p>
            <a:pPr>
              <a:buClr>
                <a:schemeClr val="accent1"/>
              </a:buClr>
              <a:buSzPct val="85000"/>
              <a:buFont typeface="Courier New" panose="02070309020205020404" pitchFamily="49" charset="0"/>
              <a:buChar char="o"/>
            </a:pPr>
            <a:r>
              <a:rPr lang="cs-CZ" sz="2000" dirty="0" smtClean="0"/>
              <a:t>Prezentace </a:t>
            </a:r>
            <a:r>
              <a:rPr lang="cs-CZ" sz="2000" dirty="0"/>
              <a:t>bude zveřejněna na </a:t>
            </a:r>
            <a:r>
              <a:rPr lang="cs-CZ" sz="2000" dirty="0">
                <a:hlinkClick r:id="rId2"/>
              </a:rPr>
              <a:t>https://</a:t>
            </a:r>
            <a:r>
              <a:rPr lang="cs-CZ" sz="2000" dirty="0" smtClean="0">
                <a:hlinkClick r:id="rId2"/>
              </a:rPr>
              <a:t>researchapp.vscht.cz/seminars/126-mezinarodni-projekty-a-moznosti-zahranicnich-stazi</a:t>
            </a:r>
            <a:endParaRPr lang="cs-CZ" sz="2000" dirty="0" smtClean="0"/>
          </a:p>
          <a:p>
            <a:pPr>
              <a:buClr>
                <a:schemeClr val="accent1"/>
              </a:buClr>
              <a:buSzPct val="85000"/>
              <a:buFont typeface="Courier New" panose="02070309020205020404" pitchFamily="49" charset="0"/>
              <a:buChar char="o"/>
            </a:pPr>
            <a:endParaRPr lang="cs-CZ" sz="2000" dirty="0" smtClean="0"/>
          </a:p>
          <a:p>
            <a:pPr>
              <a:buClr>
                <a:schemeClr val="accent1"/>
              </a:buClr>
              <a:buSzPct val="85000"/>
              <a:buFont typeface="Courier New" panose="02070309020205020404" pitchFamily="49" charset="0"/>
              <a:buChar char="o"/>
            </a:pPr>
            <a:endParaRPr lang="cs-CZ" sz="2000" dirty="0" smtClean="0"/>
          </a:p>
          <a:p>
            <a:pPr>
              <a:buClr>
                <a:schemeClr val="accent1"/>
              </a:buClr>
              <a:buSzPct val="85000"/>
              <a:buFont typeface="Courier New" panose="02070309020205020404" pitchFamily="49" charset="0"/>
              <a:buChar char="o"/>
            </a:pPr>
            <a:r>
              <a:rPr lang="cs-CZ" sz="2000" dirty="0" smtClean="0"/>
              <a:t>Ptejte se v průběhu semináře</a:t>
            </a:r>
          </a:p>
          <a:p>
            <a:pPr>
              <a:buClr>
                <a:schemeClr val="accent1"/>
              </a:buClr>
              <a:buSzPct val="85000"/>
              <a:buFont typeface="Courier New" panose="02070309020205020404" pitchFamily="49" charset="0"/>
              <a:buChar char="o"/>
            </a:pPr>
            <a:endParaRPr lang="cs-CZ" sz="1700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cs-CZ" sz="2400" b="1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36332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tx1"/>
                </a:solidFill>
              </a:rPr>
              <a:t>Závěr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267181" y="1326276"/>
            <a:ext cx="8503920" cy="45720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dirty="0" smtClean="0"/>
          </a:p>
          <a:p>
            <a:pPr marL="0" indent="0" algn="ctr">
              <a:buNone/>
            </a:pPr>
            <a:r>
              <a:rPr lang="cs-CZ" sz="2600" dirty="0"/>
              <a:t>Děkujeme Vám za pozornost</a:t>
            </a:r>
            <a:r>
              <a:rPr lang="cs-CZ" sz="2600" dirty="0" smtClean="0"/>
              <a:t>!</a:t>
            </a:r>
          </a:p>
          <a:p>
            <a:pPr marL="0" indent="0" algn="ctr">
              <a:buNone/>
            </a:pPr>
            <a:endParaRPr lang="cs-CZ" sz="2600" dirty="0"/>
          </a:p>
          <a:p>
            <a:pPr marL="0" indent="0" algn="ctr">
              <a:buNone/>
            </a:pPr>
            <a:r>
              <a:rPr lang="cs-CZ" sz="2600" dirty="0"/>
              <a:t>Dejvické centrum podpory mezinárodních projektů a aplikace ANLUPA</a:t>
            </a:r>
          </a:p>
          <a:p>
            <a:pPr marL="0" indent="0" algn="ctr">
              <a:buNone/>
            </a:pPr>
            <a:endParaRPr lang="cs-CZ" sz="2600" dirty="0"/>
          </a:p>
          <a:p>
            <a:pPr marL="0" indent="0" algn="ctr">
              <a:buNone/>
            </a:pPr>
            <a:r>
              <a:rPr lang="cs-CZ" sz="2000" dirty="0"/>
              <a:t>Karolína </a:t>
            </a:r>
            <a:r>
              <a:rPr lang="cs-CZ" sz="2000" dirty="0" err="1"/>
              <a:t>Friessová</a:t>
            </a:r>
            <a:r>
              <a:rPr lang="cs-CZ" sz="2000" dirty="0"/>
              <a:t> (</a:t>
            </a:r>
            <a:r>
              <a:rPr lang="cs-CZ" sz="2000" dirty="0" err="1">
                <a:hlinkClick r:id="rId3"/>
              </a:rPr>
              <a:t>karolina.friessova</a:t>
            </a:r>
            <a:r>
              <a:rPr lang="en-US" sz="2000" dirty="0">
                <a:hlinkClick r:id="rId3"/>
              </a:rPr>
              <a:t>@vscht.cz</a:t>
            </a:r>
            <a:r>
              <a:rPr lang="en-US" sz="2000" dirty="0"/>
              <a:t>)</a:t>
            </a:r>
          </a:p>
          <a:p>
            <a:pPr marL="0" indent="0" algn="ctr">
              <a:buNone/>
            </a:pPr>
            <a:r>
              <a:rPr lang="cs-CZ" sz="2000" dirty="0"/>
              <a:t>Hana Štěpánková (</a:t>
            </a:r>
            <a:r>
              <a:rPr lang="cs-CZ" sz="2000" dirty="0">
                <a:hlinkClick r:id="rId4"/>
              </a:rPr>
              <a:t>hana. stepankova@vscht.cz</a:t>
            </a:r>
            <a:r>
              <a:rPr lang="cs-CZ" sz="2000" dirty="0"/>
              <a:t>)</a:t>
            </a:r>
          </a:p>
          <a:p>
            <a:pPr marL="0" indent="0" algn="ctr">
              <a:buNone/>
            </a:pPr>
            <a:r>
              <a:rPr lang="cs-CZ" sz="2000" dirty="0"/>
              <a:t>Marika Kůrová (</a:t>
            </a:r>
            <a:r>
              <a:rPr lang="cs-CZ" sz="2000" dirty="0">
                <a:hlinkClick r:id="rId5"/>
              </a:rPr>
              <a:t>marika.kurova@vscht.cz</a:t>
            </a:r>
            <a:r>
              <a:rPr lang="cs-CZ" sz="2600" dirty="0" smtClean="0"/>
              <a:t>)</a:t>
            </a:r>
          </a:p>
          <a:p>
            <a:pPr marL="0" indent="0" algn="ctr">
              <a:buNone/>
            </a:pPr>
            <a:endParaRPr lang="cs-CZ" sz="2600" dirty="0"/>
          </a:p>
          <a:p>
            <a:pPr marL="0" indent="0" algn="ctr">
              <a:buNone/>
            </a:pPr>
            <a:endParaRPr lang="cs-CZ" sz="3600" dirty="0" smtClean="0"/>
          </a:p>
          <a:p>
            <a:pPr marL="0" indent="0" algn="ctr">
              <a:buNone/>
            </a:pPr>
            <a:endParaRPr lang="cs-CZ" sz="2400" dirty="0"/>
          </a:p>
        </p:txBody>
      </p:sp>
      <p:sp>
        <p:nvSpPr>
          <p:cNvPr id="4" name="TextovéPole 3"/>
          <p:cNvSpPr txBox="1"/>
          <p:nvPr/>
        </p:nvSpPr>
        <p:spPr>
          <a:xfrm>
            <a:off x="179512" y="5898276"/>
            <a:ext cx="720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mtClean="0"/>
              <a:t>Podpořeno z projektu  (LTI17009 Inter – Inform)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4766C-44F9-412C-8564-9A1E1BED6601}" type="slidenum">
              <a:rPr lang="cs-CZ" smtClean="0"/>
              <a:t>40</a:t>
            </a:fld>
            <a:endParaRPr lang="cs-CZ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5219" y="5830262"/>
            <a:ext cx="2186646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335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2400" dirty="0" smtClean="0">
                <a:solidFill>
                  <a:srgbClr val="FF0000"/>
                </a:solidFill>
              </a:rPr>
              <a:t> </a:t>
            </a:r>
            <a:r>
              <a:rPr lang="cs-CZ" sz="2400" b="1" dirty="0" smtClean="0">
                <a:solidFill>
                  <a:schemeClr val="tx1"/>
                </a:solidFill>
              </a:rPr>
              <a:t>Idea</a:t>
            </a:r>
            <a:r>
              <a:rPr lang="cs-CZ" sz="2400" dirty="0" smtClean="0">
                <a:solidFill>
                  <a:srgbClr val="FF0000"/>
                </a:solidFill>
              </a:rPr>
              <a:t> </a:t>
            </a:r>
            <a:r>
              <a:rPr lang="cs-CZ" sz="2400" dirty="0" smtClean="0">
                <a:solidFill>
                  <a:schemeClr val="tx1"/>
                </a:solidFill>
              </a:rPr>
              <a:t>– najít výzvu  </a:t>
            </a:r>
            <a:br>
              <a:rPr lang="cs-CZ" sz="2400" dirty="0" smtClean="0">
                <a:solidFill>
                  <a:schemeClr val="tx1"/>
                </a:solidFill>
              </a:rPr>
            </a:br>
            <a:r>
              <a:rPr lang="cs-CZ" sz="2400" dirty="0" smtClean="0">
                <a:solidFill>
                  <a:schemeClr val="tx1"/>
                </a:solidFill>
              </a:rPr>
              <a:t>H </a:t>
            </a:r>
            <a:r>
              <a:rPr lang="cs-CZ" sz="2400" dirty="0">
                <a:solidFill>
                  <a:schemeClr val="tx1"/>
                </a:solidFill>
              </a:rPr>
              <a:t>2020 – participant </a:t>
            </a:r>
            <a:r>
              <a:rPr lang="cs-CZ" sz="2400" dirty="0" err="1" smtClean="0">
                <a:solidFill>
                  <a:schemeClr val="tx1"/>
                </a:solidFill>
              </a:rPr>
              <a:t>portal</a:t>
            </a:r>
            <a:r>
              <a:rPr lang="cs-CZ" sz="2400" dirty="0" smtClean="0">
                <a:solidFill>
                  <a:schemeClr val="tx1"/>
                </a:solidFill>
              </a:rPr>
              <a:t> - výzvy</a:t>
            </a:r>
            <a:endParaRPr lang="cs-CZ" sz="2400" dirty="0">
              <a:solidFill>
                <a:schemeClr val="tx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48" t="14426" r="19655"/>
          <a:stretch/>
        </p:blipFill>
        <p:spPr bwMode="auto">
          <a:xfrm>
            <a:off x="1445146" y="1556792"/>
            <a:ext cx="6501476" cy="4868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ál 3"/>
          <p:cNvSpPr/>
          <p:nvPr/>
        </p:nvSpPr>
        <p:spPr>
          <a:xfrm>
            <a:off x="2267744" y="2060848"/>
            <a:ext cx="1152128" cy="432048"/>
          </a:xfrm>
          <a:prstGeom prst="ellipse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vál 5"/>
          <p:cNvSpPr/>
          <p:nvPr/>
        </p:nvSpPr>
        <p:spPr>
          <a:xfrm>
            <a:off x="1619672" y="3140968"/>
            <a:ext cx="1152128" cy="288032"/>
          </a:xfrm>
          <a:prstGeom prst="ellipse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4766C-44F9-412C-8564-9A1E1BED6601}" type="slidenum">
              <a:rPr lang="cs-CZ" smtClean="0"/>
              <a:t>41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37112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02400" y="230400"/>
            <a:ext cx="8795519" cy="758952"/>
          </a:xfrm>
        </p:spPr>
        <p:txBody>
          <a:bodyPr>
            <a:noAutofit/>
          </a:bodyPr>
          <a:lstStyle/>
          <a:p>
            <a:r>
              <a:rPr lang="cs-CZ" sz="3000" dirty="0">
                <a:solidFill>
                  <a:schemeClr val="tx1"/>
                </a:solidFill>
              </a:rPr>
              <a:t>H 2020 – PP – </a:t>
            </a:r>
            <a:r>
              <a:rPr lang="cs-CZ" sz="3000" dirty="0" err="1">
                <a:solidFill>
                  <a:schemeClr val="tx1"/>
                </a:solidFill>
              </a:rPr>
              <a:t>Work</a:t>
            </a:r>
            <a:r>
              <a:rPr lang="cs-CZ" sz="3000" dirty="0">
                <a:solidFill>
                  <a:schemeClr val="tx1"/>
                </a:solidFill>
              </a:rPr>
              <a:t> </a:t>
            </a:r>
            <a:r>
              <a:rPr lang="cs-CZ" sz="3000" dirty="0" err="1">
                <a:solidFill>
                  <a:schemeClr val="tx1"/>
                </a:solidFill>
              </a:rPr>
              <a:t>Programmes</a:t>
            </a:r>
            <a:endParaRPr lang="cs-CZ" sz="3000" dirty="0">
              <a:solidFill>
                <a:schemeClr val="tx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4766C-44F9-412C-8564-9A1E1BED6601}" type="slidenum">
              <a:rPr lang="cs-CZ" smtClean="0"/>
              <a:t>42</a:t>
            </a:fld>
            <a:endParaRPr lang="cs-CZ"/>
          </a:p>
        </p:txBody>
      </p:sp>
      <p:grpSp>
        <p:nvGrpSpPr>
          <p:cNvPr id="8" name="Skupina 7"/>
          <p:cNvGrpSpPr/>
          <p:nvPr/>
        </p:nvGrpSpPr>
        <p:grpSpPr>
          <a:xfrm>
            <a:off x="251520" y="1794932"/>
            <a:ext cx="6264796" cy="3121124"/>
            <a:chOff x="251520" y="1785744"/>
            <a:chExt cx="6264796" cy="3121124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164" t="20374" r="15959" b="34615"/>
            <a:stretch/>
          </p:blipFill>
          <p:spPr bwMode="auto">
            <a:xfrm>
              <a:off x="286966" y="1785744"/>
              <a:ext cx="6229350" cy="31211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Ovál 13"/>
            <p:cNvSpPr/>
            <p:nvPr/>
          </p:nvSpPr>
          <p:spPr>
            <a:xfrm>
              <a:off x="683568" y="2799606"/>
              <a:ext cx="3528392" cy="377170"/>
            </a:xfrm>
            <a:prstGeom prst="ellipse">
              <a:avLst/>
            </a:prstGeom>
            <a:noFill/>
            <a:ln w="349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" name="Ovál 4"/>
            <p:cNvSpPr/>
            <p:nvPr/>
          </p:nvSpPr>
          <p:spPr>
            <a:xfrm>
              <a:off x="251520" y="1916832"/>
              <a:ext cx="1545242" cy="360040"/>
            </a:xfrm>
            <a:prstGeom prst="ellipse">
              <a:avLst/>
            </a:prstGeom>
            <a:noFill/>
            <a:ln w="349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13" t="26435" r="34443"/>
          <a:stretch/>
        </p:blipFill>
        <p:spPr bwMode="auto">
          <a:xfrm>
            <a:off x="5220072" y="1267494"/>
            <a:ext cx="3668726" cy="4176000"/>
          </a:xfrm>
          <a:prstGeom prst="rect">
            <a:avLst/>
          </a:prstGeom>
          <a:noFill/>
          <a:ln w="317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7" name="Přímá spojnice se šipkou 6"/>
          <p:cNvCxnSpPr/>
          <p:nvPr/>
        </p:nvCxnSpPr>
        <p:spPr>
          <a:xfrm flipV="1">
            <a:off x="4196730" y="1794932"/>
            <a:ext cx="1281942" cy="1140944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86" t="73153" r="38508" b="12698"/>
          <a:stretch/>
        </p:blipFill>
        <p:spPr bwMode="auto">
          <a:xfrm>
            <a:off x="5004048" y="5443494"/>
            <a:ext cx="3690242" cy="11880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8807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228600"/>
            <a:ext cx="8784976" cy="758952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Workflow</a:t>
            </a:r>
            <a:r>
              <a:rPr lang="cs-CZ" dirty="0" smtClean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</a:rPr>
              <a:t>overview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 smtClean="0"/>
              <a:t>Idea</a:t>
            </a:r>
            <a:r>
              <a:rPr lang="cs-CZ" dirty="0"/>
              <a:t>!</a:t>
            </a:r>
          </a:p>
          <a:p>
            <a:r>
              <a:rPr lang="cs-CZ" dirty="0" err="1"/>
              <a:t>Form</a:t>
            </a:r>
            <a:r>
              <a:rPr lang="cs-CZ" dirty="0"/>
              <a:t> </a:t>
            </a:r>
            <a:r>
              <a:rPr lang="cs-CZ" dirty="0" err="1"/>
              <a:t>Consortium</a:t>
            </a:r>
            <a:r>
              <a:rPr lang="cs-CZ" dirty="0"/>
              <a:t> – </a:t>
            </a:r>
            <a:r>
              <a:rPr lang="cs-CZ" dirty="0" err="1"/>
              <a:t>Add</a:t>
            </a:r>
            <a:r>
              <a:rPr lang="cs-CZ" dirty="0"/>
              <a:t> </a:t>
            </a:r>
            <a:r>
              <a:rPr lang="cs-CZ" dirty="0" err="1"/>
              <a:t>partners</a:t>
            </a:r>
            <a:r>
              <a:rPr lang="cs-CZ" dirty="0"/>
              <a:t>!</a:t>
            </a:r>
          </a:p>
          <a:p>
            <a:r>
              <a:rPr lang="cs-CZ" dirty="0" err="1"/>
              <a:t>Write</a:t>
            </a:r>
            <a:r>
              <a:rPr lang="cs-CZ" dirty="0"/>
              <a:t> </a:t>
            </a:r>
            <a:r>
              <a:rPr lang="cs-CZ" dirty="0" err="1"/>
              <a:t>proposal</a:t>
            </a:r>
            <a:endParaRPr lang="cs-CZ" dirty="0"/>
          </a:p>
          <a:p>
            <a:r>
              <a:rPr lang="cs-CZ" dirty="0" err="1"/>
              <a:t>Submit</a:t>
            </a:r>
            <a:r>
              <a:rPr lang="cs-CZ" dirty="0"/>
              <a:t> </a:t>
            </a:r>
          </a:p>
          <a:p>
            <a:r>
              <a:rPr lang="cs-CZ" dirty="0" err="1"/>
              <a:t>Pass</a:t>
            </a:r>
            <a:r>
              <a:rPr lang="cs-CZ" dirty="0"/>
              <a:t> </a:t>
            </a:r>
            <a:r>
              <a:rPr lang="cs-CZ" dirty="0" err="1"/>
              <a:t>evaluation</a:t>
            </a:r>
            <a:r>
              <a:rPr lang="cs-CZ" dirty="0"/>
              <a:t> ?</a:t>
            </a:r>
          </a:p>
          <a:p>
            <a:r>
              <a:rPr lang="cs-CZ" dirty="0" err="1"/>
              <a:t>Contract</a:t>
            </a:r>
            <a:r>
              <a:rPr lang="cs-CZ" dirty="0"/>
              <a:t> </a:t>
            </a:r>
            <a:r>
              <a:rPr lang="cs-CZ" dirty="0" err="1"/>
              <a:t>negotiations</a:t>
            </a:r>
            <a:endParaRPr lang="cs-CZ" dirty="0"/>
          </a:p>
          <a:p>
            <a:r>
              <a:rPr lang="cs-CZ" dirty="0"/>
              <a:t>Project start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4766C-44F9-412C-8564-9A1E1BED6601}" type="slidenum">
              <a:rPr lang="cs-CZ" smtClean="0"/>
              <a:t>43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27687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tx1"/>
                </a:solidFill>
              </a:rPr>
              <a:t>Společné technologické iniciativy </a:t>
            </a:r>
            <a:r>
              <a:rPr lang="cs-CZ" dirty="0" smtClean="0">
                <a:hlinkClick r:id="rId3"/>
              </a:rPr>
              <a:t>WEB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4766C-44F9-412C-8564-9A1E1BED6601}" type="slidenum">
              <a:rPr lang="cs-CZ" smtClean="0"/>
              <a:t>44</a:t>
            </a:fld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smtClean="0"/>
              <a:t>Partnerství mezi Evropskou komisí, státy a průmyslem</a:t>
            </a:r>
          </a:p>
          <a:p>
            <a:pPr lvl="1"/>
            <a:r>
              <a:rPr lang="cs-CZ" b="1" dirty="0" smtClean="0"/>
              <a:t>Bio-</a:t>
            </a:r>
            <a:r>
              <a:rPr lang="cs-CZ" b="1" dirty="0" err="1" smtClean="0"/>
              <a:t>based</a:t>
            </a:r>
            <a:r>
              <a:rPr lang="cs-CZ" b="1" dirty="0" smtClean="0"/>
              <a:t> </a:t>
            </a:r>
            <a:r>
              <a:rPr lang="cs-CZ" b="1" dirty="0" err="1" smtClean="0"/>
              <a:t>Industries</a:t>
            </a:r>
            <a:r>
              <a:rPr lang="cs-CZ" dirty="0" smtClean="0"/>
              <a:t>: budování zemědělské infrastruktury založené na bio-rafineriích, využívání bio-zdrojů</a:t>
            </a:r>
          </a:p>
          <a:p>
            <a:pPr lvl="1"/>
            <a:r>
              <a:rPr lang="cs-CZ" b="1" dirty="0" err="1" smtClean="0"/>
              <a:t>Clean</a:t>
            </a:r>
            <a:r>
              <a:rPr lang="cs-CZ" b="1" dirty="0" smtClean="0"/>
              <a:t> </a:t>
            </a:r>
            <a:r>
              <a:rPr lang="cs-CZ" b="1" dirty="0" err="1" smtClean="0"/>
              <a:t>Sky</a:t>
            </a:r>
            <a:r>
              <a:rPr lang="cs-CZ" dirty="0"/>
              <a:t>: snižování podílu letecké dopravy na emisi skleníkových </a:t>
            </a:r>
            <a:r>
              <a:rPr lang="cs-CZ" dirty="0" smtClean="0"/>
              <a:t>plynů</a:t>
            </a:r>
          </a:p>
          <a:p>
            <a:pPr lvl="1"/>
            <a:r>
              <a:rPr lang="cs-CZ" b="1" dirty="0"/>
              <a:t>ECSEL</a:t>
            </a:r>
            <a:r>
              <a:rPr lang="cs-CZ" dirty="0"/>
              <a:t>:  vestavěných počítačových systémů, mikro-elektroniky, </a:t>
            </a:r>
            <a:r>
              <a:rPr lang="cs-CZ" dirty="0" err="1"/>
              <a:t>nano</a:t>
            </a:r>
            <a:r>
              <a:rPr lang="cs-CZ" dirty="0"/>
              <a:t>-elektroniky a inteligentních </a:t>
            </a:r>
            <a:r>
              <a:rPr lang="cs-CZ" dirty="0" smtClean="0"/>
              <a:t>systémů</a:t>
            </a:r>
          </a:p>
          <a:p>
            <a:pPr lvl="1"/>
            <a:r>
              <a:rPr lang="cs-CZ" b="1" dirty="0" err="1" smtClean="0"/>
              <a:t>Fuel</a:t>
            </a:r>
            <a:r>
              <a:rPr lang="cs-CZ" b="1" dirty="0" smtClean="0"/>
              <a:t> </a:t>
            </a:r>
            <a:r>
              <a:rPr lang="cs-CZ" b="1" dirty="0" err="1" smtClean="0"/>
              <a:t>Cells</a:t>
            </a:r>
            <a:r>
              <a:rPr lang="cs-CZ" b="1" dirty="0" smtClean="0"/>
              <a:t> </a:t>
            </a:r>
            <a:r>
              <a:rPr lang="cs-CZ" b="1" dirty="0"/>
              <a:t>&amp; Hydrogen</a:t>
            </a:r>
            <a:r>
              <a:rPr lang="cs-CZ" dirty="0"/>
              <a:t>: </a:t>
            </a:r>
            <a:r>
              <a:rPr lang="cs-CZ" dirty="0" smtClean="0"/>
              <a:t>využití </a:t>
            </a:r>
            <a:r>
              <a:rPr lang="cs-CZ" dirty="0"/>
              <a:t>palivových článků a vodíku v </a:t>
            </a:r>
            <a:r>
              <a:rPr lang="cs-CZ" dirty="0" smtClean="0"/>
              <a:t>dopravě a energetice</a:t>
            </a:r>
          </a:p>
          <a:p>
            <a:pPr lvl="1"/>
            <a:r>
              <a:rPr lang="cs-CZ" b="1" dirty="0"/>
              <a:t>Shift2Rail</a:t>
            </a:r>
            <a:r>
              <a:rPr lang="cs-CZ" dirty="0"/>
              <a:t>: snížení nákladů v životním cyklu železniční </a:t>
            </a:r>
            <a:r>
              <a:rPr lang="cs-CZ" dirty="0" smtClean="0"/>
              <a:t>dopravy, inteligentní systémy řízení</a:t>
            </a:r>
          </a:p>
          <a:p>
            <a:pPr lvl="1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565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tx1"/>
                </a:solidFill>
              </a:rPr>
              <a:t>Kontrakční partnerství 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4766C-44F9-412C-8564-9A1E1BED6601}" type="slidenum">
              <a:rPr lang="cs-CZ" smtClean="0"/>
              <a:t>45</a:t>
            </a:fld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lvl="1"/>
            <a:r>
              <a:rPr lang="cs-CZ" b="1" dirty="0" err="1"/>
              <a:t>Factories</a:t>
            </a:r>
            <a:r>
              <a:rPr lang="cs-CZ" b="1" dirty="0"/>
              <a:t> </a:t>
            </a:r>
            <a:r>
              <a:rPr lang="cs-CZ" b="1" dirty="0" err="1"/>
              <a:t>of</a:t>
            </a:r>
            <a:r>
              <a:rPr lang="cs-CZ" b="1" dirty="0"/>
              <a:t> </a:t>
            </a:r>
            <a:r>
              <a:rPr lang="cs-CZ" b="1" dirty="0" err="1"/>
              <a:t>the</a:t>
            </a:r>
            <a:r>
              <a:rPr lang="cs-CZ" b="1" dirty="0"/>
              <a:t> </a:t>
            </a:r>
            <a:r>
              <a:rPr lang="cs-CZ" b="1" dirty="0" err="1"/>
              <a:t>Future</a:t>
            </a:r>
            <a:r>
              <a:rPr lang="cs-CZ" dirty="0"/>
              <a:t>: </a:t>
            </a:r>
            <a:r>
              <a:rPr lang="cs-CZ" dirty="0" smtClean="0"/>
              <a:t>výrobní postupy</a:t>
            </a:r>
            <a:endParaRPr lang="cs-CZ" dirty="0"/>
          </a:p>
          <a:p>
            <a:pPr lvl="1"/>
            <a:r>
              <a:rPr lang="cs-CZ" b="1" dirty="0" err="1"/>
              <a:t>Energy-efficient</a:t>
            </a:r>
            <a:r>
              <a:rPr lang="cs-CZ" b="1" dirty="0"/>
              <a:t> </a:t>
            </a:r>
            <a:r>
              <a:rPr lang="cs-CZ" b="1" dirty="0" err="1"/>
              <a:t>Buildings</a:t>
            </a:r>
            <a:r>
              <a:rPr lang="cs-CZ" dirty="0"/>
              <a:t>: </a:t>
            </a:r>
            <a:r>
              <a:rPr lang="cs-CZ" dirty="0" smtClean="0"/>
              <a:t>snižování energetické náročnosti budov</a:t>
            </a:r>
            <a:endParaRPr lang="cs-CZ" dirty="0"/>
          </a:p>
          <a:p>
            <a:pPr lvl="1"/>
            <a:r>
              <a:rPr lang="cs-CZ" b="1" dirty="0" err="1"/>
              <a:t>European</a:t>
            </a:r>
            <a:r>
              <a:rPr lang="cs-CZ" b="1" dirty="0"/>
              <a:t> Green </a:t>
            </a:r>
            <a:r>
              <a:rPr lang="cs-CZ" b="1" dirty="0" err="1"/>
              <a:t>Vehicles</a:t>
            </a:r>
            <a:r>
              <a:rPr lang="cs-CZ" b="1" dirty="0"/>
              <a:t> </a:t>
            </a:r>
            <a:r>
              <a:rPr lang="cs-CZ" b="1" dirty="0" err="1"/>
              <a:t>Initiative</a:t>
            </a:r>
            <a:r>
              <a:rPr lang="cs-CZ" dirty="0"/>
              <a:t>: energeticky </a:t>
            </a:r>
            <a:r>
              <a:rPr lang="cs-CZ" dirty="0" smtClean="0"/>
              <a:t>efektivnějších spalovací motory </a:t>
            </a:r>
            <a:r>
              <a:rPr lang="cs-CZ" dirty="0"/>
              <a:t>nákladních automobilů</a:t>
            </a:r>
          </a:p>
          <a:p>
            <a:pPr lvl="1"/>
            <a:r>
              <a:rPr lang="cs-CZ" b="1" dirty="0" err="1"/>
              <a:t>Sustainable</a:t>
            </a:r>
            <a:r>
              <a:rPr lang="cs-CZ" b="1" dirty="0"/>
              <a:t> </a:t>
            </a:r>
            <a:r>
              <a:rPr lang="cs-CZ" b="1" dirty="0" err="1"/>
              <a:t>Process</a:t>
            </a:r>
            <a:r>
              <a:rPr lang="cs-CZ" b="1" dirty="0"/>
              <a:t> </a:t>
            </a:r>
            <a:r>
              <a:rPr lang="cs-CZ" b="1" dirty="0" err="1"/>
              <a:t>Industry</a:t>
            </a:r>
            <a:r>
              <a:rPr lang="cs-CZ" dirty="0"/>
              <a:t>: </a:t>
            </a:r>
            <a:r>
              <a:rPr lang="cs-CZ" dirty="0" smtClean="0"/>
              <a:t>využívání </a:t>
            </a:r>
            <a:r>
              <a:rPr lang="cs-CZ" dirty="0"/>
              <a:t>surovinových zdrojů </a:t>
            </a:r>
            <a:r>
              <a:rPr lang="cs-CZ" dirty="0" smtClean="0"/>
              <a:t>ve zpracovatelském </a:t>
            </a:r>
            <a:r>
              <a:rPr lang="cs-CZ" dirty="0"/>
              <a:t>průmyslu</a:t>
            </a:r>
          </a:p>
          <a:p>
            <a:pPr lvl="1"/>
            <a:r>
              <a:rPr lang="cs-CZ" b="1" dirty="0" err="1" smtClean="0"/>
              <a:t>Photonics</a:t>
            </a:r>
            <a:endParaRPr lang="cs-CZ" b="1" dirty="0"/>
          </a:p>
          <a:p>
            <a:pPr lvl="1"/>
            <a:r>
              <a:rPr lang="cs-CZ" b="1" dirty="0" err="1" smtClean="0"/>
              <a:t>Robotics</a:t>
            </a:r>
            <a:endParaRPr lang="cs-CZ" b="1" dirty="0"/>
          </a:p>
          <a:p>
            <a:pPr lvl="1"/>
            <a:r>
              <a:rPr lang="cs-CZ" b="1" dirty="0" err="1"/>
              <a:t>High</a:t>
            </a:r>
            <a:r>
              <a:rPr lang="cs-CZ" b="1" dirty="0"/>
              <a:t> Performance </a:t>
            </a:r>
            <a:r>
              <a:rPr lang="cs-CZ" b="1" dirty="0" err="1" smtClean="0"/>
              <a:t>Computing</a:t>
            </a:r>
            <a:endParaRPr lang="cs-CZ" b="1" dirty="0"/>
          </a:p>
          <a:p>
            <a:pPr lvl="1"/>
            <a:r>
              <a:rPr lang="cs-CZ" b="1" dirty="0" err="1"/>
              <a:t>Advanced</a:t>
            </a:r>
            <a:r>
              <a:rPr lang="cs-CZ" b="1" dirty="0"/>
              <a:t> 5G </a:t>
            </a:r>
            <a:r>
              <a:rPr lang="cs-CZ" b="1" dirty="0" err="1"/>
              <a:t>networks</a:t>
            </a:r>
            <a:r>
              <a:rPr lang="cs-CZ" b="1" dirty="0"/>
              <a:t> </a:t>
            </a:r>
            <a:r>
              <a:rPr lang="cs-CZ" b="1" dirty="0" err="1"/>
              <a:t>for</a:t>
            </a:r>
            <a:r>
              <a:rPr lang="cs-CZ" b="1" dirty="0"/>
              <a:t> </a:t>
            </a:r>
            <a:r>
              <a:rPr lang="cs-CZ" b="1" dirty="0" err="1"/>
              <a:t>the</a:t>
            </a:r>
            <a:r>
              <a:rPr lang="cs-CZ" b="1" dirty="0"/>
              <a:t> </a:t>
            </a:r>
            <a:r>
              <a:rPr lang="cs-CZ" b="1" dirty="0" err="1"/>
              <a:t>Future</a:t>
            </a:r>
            <a:r>
              <a:rPr lang="cs-CZ" b="1" dirty="0"/>
              <a:t> </a:t>
            </a:r>
            <a:r>
              <a:rPr lang="cs-CZ" b="1" dirty="0" smtClean="0"/>
              <a:t>Internet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1383134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>
                <a:solidFill>
                  <a:schemeClr val="tx1"/>
                </a:solidFill>
              </a:rPr>
              <a:t>Příprava projektu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 smtClean="0"/>
              <a:t>Zadávací dokumentace + způsob hodnocení návrhu projektu – nastudovat ještě před začátkem práce</a:t>
            </a:r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Abstrakt: </a:t>
            </a:r>
          </a:p>
          <a:p>
            <a:r>
              <a:rPr lang="cs-CZ" dirty="0" smtClean="0"/>
              <a:t>Jasná vize, jednoduchý, konkrétní</a:t>
            </a:r>
          </a:p>
          <a:p>
            <a:r>
              <a:rPr lang="cs-CZ" dirty="0" smtClean="0"/>
              <a:t>Srozumitelný pro širší spektrum hodnotitelů</a:t>
            </a:r>
          </a:p>
          <a:p>
            <a:r>
              <a:rPr lang="cs-CZ" dirty="0" smtClean="0"/>
              <a:t>Konkrétní cíle a dopady na společnost</a:t>
            </a:r>
          </a:p>
          <a:p>
            <a:r>
              <a:rPr lang="cs-CZ" dirty="0" smtClean="0"/>
              <a:t>Poutavý, jednoduchý, zapamatovatelný akronym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4766C-44F9-412C-8564-9A1E1BED6601}" type="slidenum">
              <a:rPr lang="cs-CZ" smtClean="0"/>
              <a:t>46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24842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tx1"/>
                </a:solidFill>
              </a:rPr>
              <a:t>Projektový návrh  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sz="2400" dirty="0" smtClean="0"/>
              <a:t>Část A – obecné informace – se zpracováním pomáhají administrativní  pracovníci</a:t>
            </a:r>
          </a:p>
          <a:p>
            <a:r>
              <a:rPr lang="cs-CZ" sz="1800" dirty="0" smtClean="0"/>
              <a:t>Identifikace partnera (PIC)</a:t>
            </a:r>
          </a:p>
          <a:p>
            <a:r>
              <a:rPr lang="cs-CZ" sz="1800" dirty="0"/>
              <a:t>K</a:t>
            </a:r>
            <a:r>
              <a:rPr lang="cs-CZ" sz="1800" dirty="0" smtClean="0"/>
              <a:t>rátký popis instituce</a:t>
            </a:r>
          </a:p>
          <a:p>
            <a:r>
              <a:rPr lang="cs-CZ" sz="1800" dirty="0"/>
              <a:t>D</a:t>
            </a:r>
            <a:r>
              <a:rPr lang="cs-CZ" sz="1800" dirty="0" smtClean="0"/>
              <a:t>oposud řešené projekty</a:t>
            </a:r>
          </a:p>
          <a:p>
            <a:r>
              <a:rPr lang="cs-CZ" sz="1800" dirty="0" smtClean="0"/>
              <a:t>Rozpočet </a:t>
            </a:r>
          </a:p>
          <a:p>
            <a:r>
              <a:rPr lang="cs-CZ" sz="1800" dirty="0" smtClean="0"/>
              <a:t>Etické a gender </a:t>
            </a:r>
            <a:r>
              <a:rPr lang="cs-CZ" sz="1800" dirty="0" err="1" smtClean="0"/>
              <a:t>issues</a:t>
            </a:r>
            <a:endParaRPr lang="cs-CZ" sz="1800" dirty="0" smtClean="0"/>
          </a:p>
          <a:p>
            <a:endParaRPr lang="cs-CZ" sz="1800" dirty="0"/>
          </a:p>
          <a:p>
            <a:pPr marL="0" indent="0" algn="ctr">
              <a:buNone/>
            </a:pPr>
            <a:r>
              <a:rPr lang="cs-CZ" sz="2400" dirty="0" smtClean="0"/>
              <a:t>Část B – faktický návrh projektu – zpracování nejčastěji hlavní řešitel projektu</a:t>
            </a:r>
          </a:p>
          <a:p>
            <a:pPr marL="0" indent="0" algn="ctr">
              <a:buNone/>
            </a:pPr>
            <a:r>
              <a:rPr lang="cs-CZ" sz="1800" dirty="0" smtClean="0"/>
              <a:t>Nejčastější pozice je partner v projektu, doplňuje část týkající se jeho zapojení, WP, spolupráce s koordinátorem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4766C-44F9-412C-8564-9A1E1BED6601}" type="slidenum">
              <a:rPr lang="cs-CZ" smtClean="0"/>
              <a:t>47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42933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tx1"/>
                </a:solidFill>
              </a:rPr>
              <a:t>Management a řízení projektů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 smtClean="0"/>
              <a:t> </a:t>
            </a:r>
            <a:r>
              <a:rPr lang="cs-CZ" dirty="0"/>
              <a:t>Ideálně 2 pozice – projektový manažer – vědec       				     administrátor projektu</a:t>
            </a:r>
          </a:p>
          <a:p>
            <a:r>
              <a:rPr lang="cs-CZ" dirty="0" smtClean="0"/>
              <a:t>Administrátor – nastavení mezd, pracovní výkazy (TS), nákupy investic, finanční controlling a kontrola vykazování cest (cesty s aktivní účastí, soulad s výkazy práce atd.)</a:t>
            </a:r>
          </a:p>
          <a:p>
            <a:r>
              <a:rPr lang="cs-CZ" dirty="0" smtClean="0"/>
              <a:t>V ideálním případě by měl vědec a budoucí administrátor projektu pracovat společně již na návrhu projektu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4766C-44F9-412C-8564-9A1E1BED6601}" type="slidenum">
              <a:rPr lang="cs-CZ" smtClean="0"/>
              <a:t>48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15284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tx1"/>
                </a:solidFill>
              </a:rPr>
              <a:t>Partner v projektu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smtClean="0"/>
              <a:t>Spolupráce s koordinátorem </a:t>
            </a:r>
          </a:p>
          <a:p>
            <a:r>
              <a:rPr lang="cs-CZ" dirty="0" smtClean="0"/>
              <a:t>Partner je obvykle vedoucím jednoho či více WP</a:t>
            </a:r>
          </a:p>
          <a:p>
            <a:r>
              <a:rPr lang="cs-CZ" dirty="0" smtClean="0"/>
              <a:t>„práva a povinnosti“, pravidla hry partnerů stanovena v Konsorciální smlouvě</a:t>
            </a:r>
          </a:p>
          <a:p>
            <a:r>
              <a:rPr lang="cs-CZ" dirty="0" smtClean="0"/>
              <a:t>Administrátor partnerské instituce zpracovává </a:t>
            </a:r>
            <a:r>
              <a:rPr lang="cs-CZ" dirty="0" err="1" smtClean="0"/>
              <a:t>periodic</a:t>
            </a:r>
            <a:r>
              <a:rPr lang="cs-CZ" dirty="0" smtClean="0"/>
              <a:t> and </a:t>
            </a:r>
            <a:r>
              <a:rPr lang="cs-CZ" dirty="0" err="1" smtClean="0"/>
              <a:t>midterm</a:t>
            </a:r>
            <a:r>
              <a:rPr lang="cs-CZ" dirty="0" smtClean="0"/>
              <a:t> </a:t>
            </a:r>
            <a:r>
              <a:rPr lang="cs-CZ" dirty="0" err="1" smtClean="0"/>
              <a:t>financial</a:t>
            </a:r>
            <a:r>
              <a:rPr lang="cs-CZ" dirty="0" smtClean="0"/>
              <a:t> </a:t>
            </a:r>
            <a:r>
              <a:rPr lang="cs-CZ" dirty="0" err="1" smtClean="0"/>
              <a:t>reports</a:t>
            </a:r>
            <a:r>
              <a:rPr lang="cs-CZ" dirty="0" smtClean="0"/>
              <a:t>, řešitel vypracovává vědecké zprávy, vše do rukou koordinátora</a:t>
            </a:r>
          </a:p>
          <a:p>
            <a:endParaRPr lang="cs-CZ" dirty="0" smtClean="0"/>
          </a:p>
          <a:p>
            <a:r>
              <a:rPr lang="cs-CZ" dirty="0" smtClean="0"/>
              <a:t>Vstřícná spolupráce, ale nenechat sebou manipulovat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4766C-44F9-412C-8564-9A1E1BED6601}" type="slidenum">
              <a:rPr lang="cs-CZ" smtClean="0"/>
              <a:t>49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31230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chemeClr val="tx1"/>
                </a:solidFill>
              </a:rPr>
              <a:t>Časová osa kariéry vědce</a:t>
            </a:r>
            <a:endParaRPr lang="en-US" dirty="0"/>
          </a:p>
        </p:txBody>
      </p:sp>
      <p:pic>
        <p:nvPicPr>
          <p:cNvPr id="8" name="Zástupný symbol pro obsah 7"/>
          <p:cNvPicPr>
            <a:picLocks noGrp="1" noChangeAspect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766937"/>
            <a:ext cx="7082392" cy="4572000"/>
          </a:xfrm>
        </p:spPr>
      </p:pic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4766C-44F9-412C-8564-9A1E1BED6601}" type="slidenum">
              <a:rPr lang="cs-CZ" smtClean="0"/>
              <a:t>5</a:t>
            </a:fld>
            <a:endParaRPr lang="cs-CZ"/>
          </a:p>
        </p:txBody>
      </p:sp>
      <p:sp>
        <p:nvSpPr>
          <p:cNvPr id="7" name="TextovéPole 6"/>
          <p:cNvSpPr txBox="1"/>
          <p:nvPr/>
        </p:nvSpPr>
        <p:spPr>
          <a:xfrm>
            <a:off x="2915816" y="5498305"/>
            <a:ext cx="695999" cy="276999"/>
          </a:xfrm>
          <a:prstGeom prst="rect">
            <a:avLst/>
          </a:prstGeom>
          <a:noFill/>
          <a:ln w="222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sz="1200" dirty="0" smtClean="0"/>
              <a:t>IGA</a:t>
            </a:r>
            <a:endParaRPr lang="cs-CZ" sz="1200" dirty="0"/>
          </a:p>
        </p:txBody>
      </p:sp>
      <p:sp>
        <p:nvSpPr>
          <p:cNvPr id="9" name="TextovéPole 8"/>
          <p:cNvSpPr txBox="1"/>
          <p:nvPr/>
        </p:nvSpPr>
        <p:spPr>
          <a:xfrm>
            <a:off x="1522714" y="2401124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0033CC"/>
                </a:solidFill>
              </a:rPr>
              <a:t>SVĚT</a:t>
            </a:r>
            <a:endParaRPr lang="cs-CZ" b="1" dirty="0">
              <a:solidFill>
                <a:srgbClr val="0033CC"/>
              </a:solidFill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3995936" y="5085184"/>
            <a:ext cx="2232248" cy="276999"/>
          </a:xfrm>
          <a:prstGeom prst="rect">
            <a:avLst/>
          </a:prstGeom>
          <a:noFill/>
          <a:ln w="222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sz="1200" dirty="0" smtClean="0"/>
              <a:t>GA ČR, TAČR, Ministerstva…</a:t>
            </a:r>
            <a:endParaRPr lang="cs-CZ" sz="1200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6372200" y="4854351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0033CC"/>
                </a:solidFill>
              </a:rPr>
              <a:t>ČR</a:t>
            </a:r>
            <a:endParaRPr lang="cs-CZ" b="1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182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tx1"/>
                </a:solidFill>
              </a:rPr>
              <a:t>WP, </a:t>
            </a:r>
            <a:r>
              <a:rPr lang="cs-CZ" dirty="0" err="1" smtClean="0">
                <a:solidFill>
                  <a:schemeClr val="tx1"/>
                </a:solidFill>
              </a:rPr>
              <a:t>Task</a:t>
            </a:r>
            <a:r>
              <a:rPr lang="cs-CZ" dirty="0" smtClean="0">
                <a:solidFill>
                  <a:schemeClr val="tx1"/>
                </a:solidFill>
              </a:rPr>
              <a:t>, </a:t>
            </a:r>
            <a:r>
              <a:rPr lang="cs-CZ" dirty="0" err="1" smtClean="0">
                <a:solidFill>
                  <a:schemeClr val="tx1"/>
                </a:solidFill>
              </a:rPr>
              <a:t>Milestone</a:t>
            </a:r>
            <a:r>
              <a:rPr lang="cs-CZ" dirty="0" smtClean="0">
                <a:solidFill>
                  <a:schemeClr val="tx1"/>
                </a:solidFill>
              </a:rPr>
              <a:t>, </a:t>
            </a:r>
            <a:r>
              <a:rPr lang="cs-CZ" dirty="0" err="1" smtClean="0">
                <a:solidFill>
                  <a:schemeClr val="tx1"/>
                </a:solidFill>
              </a:rPr>
              <a:t>Deliverables</a:t>
            </a:r>
            <a:r>
              <a:rPr lang="cs-CZ" dirty="0" smtClean="0">
                <a:solidFill>
                  <a:schemeClr val="tx1"/>
                </a:solidFill>
              </a:rPr>
              <a:t>..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cs-CZ" dirty="0" smtClean="0">
                <a:hlinkClick r:id="rId3"/>
              </a:rPr>
              <a:t>www.h2020.cz</a:t>
            </a:r>
            <a:r>
              <a:rPr lang="cs-CZ" dirty="0" smtClean="0"/>
              <a:t> slovník pojmů</a:t>
            </a:r>
          </a:p>
          <a:p>
            <a:endParaRPr lang="cs-CZ" dirty="0" smtClean="0"/>
          </a:p>
          <a:p>
            <a:r>
              <a:rPr lang="cs-CZ" dirty="0" err="1" smtClean="0"/>
              <a:t>Deliverables</a:t>
            </a:r>
            <a:r>
              <a:rPr lang="cs-CZ" dirty="0" smtClean="0"/>
              <a:t> : Plánované </a:t>
            </a:r>
            <a:r>
              <a:rPr lang="cs-CZ" dirty="0"/>
              <a:t>výstupy projektu, které jsou buď veřejné, nebo omezené jen na partnery projektu. Jejich dosažení je hodnoceno. </a:t>
            </a:r>
            <a:endParaRPr lang="cs-CZ" dirty="0" smtClean="0"/>
          </a:p>
          <a:p>
            <a:endParaRPr lang="cs-CZ" dirty="0" smtClean="0"/>
          </a:p>
          <a:p>
            <a:r>
              <a:rPr lang="cs-CZ" dirty="0" err="1" smtClean="0"/>
              <a:t>Milestones</a:t>
            </a:r>
            <a:r>
              <a:rPr lang="cs-CZ" dirty="0" smtClean="0"/>
              <a:t> : Kontrolní </a:t>
            </a:r>
            <a:r>
              <a:rPr lang="cs-CZ" dirty="0"/>
              <a:t>body v průběhu projektu. Milníky se mohou týkat dokončení klíčových výstupů (</a:t>
            </a:r>
            <a:r>
              <a:rPr lang="cs-CZ" dirty="0" err="1"/>
              <a:t>deliverables</a:t>
            </a:r>
            <a:r>
              <a:rPr lang="cs-CZ" dirty="0"/>
              <a:t>), mohou být potřebné v mezidobí, kdy se dají přijmout nápravná opatření ke vzniklým problémům. Milník může být i kritickým bodem v průběhu projektu, kdy se konsorcium rozhoduje o dalším vývoji. </a:t>
            </a:r>
            <a:endParaRPr lang="cs-CZ" dirty="0" smtClean="0"/>
          </a:p>
          <a:p>
            <a:endParaRPr lang="cs-CZ" dirty="0" smtClean="0"/>
          </a:p>
          <a:p>
            <a:r>
              <a:rPr lang="cs-CZ" dirty="0" err="1" smtClean="0"/>
              <a:t>Work</a:t>
            </a:r>
            <a:r>
              <a:rPr lang="cs-CZ" dirty="0" smtClean="0"/>
              <a:t> </a:t>
            </a:r>
            <a:r>
              <a:rPr lang="cs-CZ" dirty="0" err="1" smtClean="0"/>
              <a:t>Package</a:t>
            </a:r>
            <a:r>
              <a:rPr lang="cs-CZ" dirty="0" smtClean="0"/>
              <a:t> (WP) : Část </a:t>
            </a:r>
            <a:r>
              <a:rPr lang="cs-CZ" dirty="0"/>
              <a:t>projektu s jasně definovanými výstupy a popsanými aktivitami. Je koordinovaná jedním z partnerů projektu. </a:t>
            </a:r>
            <a:endParaRPr lang="cs-CZ" dirty="0" smtClean="0"/>
          </a:p>
          <a:p>
            <a:endParaRPr lang="cs-CZ" dirty="0"/>
          </a:p>
          <a:p>
            <a:pPr marL="0" indent="0">
              <a:buNone/>
            </a:pPr>
            <a:r>
              <a:rPr lang="cs-CZ" dirty="0" smtClean="0"/>
              <a:t>Měřitelné, splnitelné, </a:t>
            </a:r>
            <a:r>
              <a:rPr lang="cs-CZ" dirty="0" err="1" smtClean="0"/>
              <a:t>zkontrolovatelné</a:t>
            </a:r>
            <a:r>
              <a:rPr lang="cs-CZ" dirty="0" smtClean="0"/>
              <a:t>, časově reálné – musí projít vědeckým auditem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4766C-44F9-412C-8564-9A1E1BED6601}" type="slidenum">
              <a:rPr lang="cs-CZ" smtClean="0"/>
              <a:t>50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68378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228600"/>
            <a:ext cx="8784976" cy="758952"/>
          </a:xfrm>
        </p:spPr>
        <p:txBody>
          <a:bodyPr>
            <a:normAutofit fontScale="90000"/>
          </a:bodyPr>
          <a:lstStyle/>
          <a:p>
            <a:r>
              <a:rPr lang="cs-CZ" dirty="0">
                <a:solidFill>
                  <a:schemeClr val="tx1"/>
                </a:solidFill>
              </a:rPr>
              <a:t>Horizon 2020 – Marie </a:t>
            </a:r>
            <a:r>
              <a:rPr lang="cs-CZ" dirty="0" err="1" smtClean="0">
                <a:solidFill>
                  <a:schemeClr val="tx1"/>
                </a:solidFill>
              </a:rPr>
              <a:t>Skłodowska</a:t>
            </a:r>
            <a:r>
              <a:rPr lang="cs-CZ" dirty="0" smtClean="0">
                <a:solidFill>
                  <a:schemeClr val="tx1"/>
                </a:solidFill>
              </a:rPr>
              <a:t>-Curie </a:t>
            </a:r>
            <a:r>
              <a:rPr lang="cs-CZ" dirty="0">
                <a:solidFill>
                  <a:schemeClr val="tx1"/>
                </a:solidFill>
              </a:rPr>
              <a:t>(MSCA)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85428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en-US" sz="2400" dirty="0" smtClean="0"/>
          </a:p>
          <a:p>
            <a:pPr marL="0" indent="0" algn="just">
              <a:buNone/>
            </a:pPr>
            <a:r>
              <a:rPr lang="cs-CZ" sz="2400" dirty="0" smtClean="0"/>
              <a:t>Program na podporu mobility,</a:t>
            </a:r>
          </a:p>
          <a:p>
            <a:pPr marL="0" indent="0" algn="just">
              <a:buNone/>
            </a:pPr>
            <a:r>
              <a:rPr lang="cs-CZ" sz="2400" dirty="0" smtClean="0"/>
              <a:t> profesního rozvoje a kariérního</a:t>
            </a:r>
          </a:p>
          <a:p>
            <a:pPr marL="0" indent="0" algn="just">
              <a:buNone/>
            </a:pPr>
            <a:r>
              <a:rPr lang="cs-CZ" sz="2400" dirty="0" smtClean="0"/>
              <a:t> růstu vynikajících výzkumných </a:t>
            </a:r>
          </a:p>
          <a:p>
            <a:pPr marL="0" indent="0" algn="just">
              <a:buNone/>
            </a:pPr>
            <a:r>
              <a:rPr lang="cs-CZ" sz="2400" dirty="0" smtClean="0"/>
              <a:t>pracovníků </a:t>
            </a:r>
          </a:p>
          <a:p>
            <a:pPr marL="0" indent="0">
              <a:buNone/>
            </a:pPr>
            <a:endParaRPr lang="cs-CZ" sz="2400" dirty="0" smtClean="0"/>
          </a:p>
          <a:p>
            <a:pPr marL="0" indent="0">
              <a:buNone/>
            </a:pPr>
            <a:endParaRPr lang="cs-CZ" sz="2400" dirty="0" smtClean="0">
              <a:hlinkClick r:id="rId3"/>
            </a:endParaRPr>
          </a:p>
          <a:p>
            <a:pPr marL="0" indent="0">
              <a:buNone/>
            </a:pPr>
            <a:endParaRPr lang="en-US" sz="2400" dirty="0" smtClean="0">
              <a:hlinkClick r:id="rId3"/>
            </a:endParaRPr>
          </a:p>
          <a:p>
            <a:pPr marL="0" indent="0">
              <a:buNone/>
            </a:pPr>
            <a:r>
              <a:rPr lang="cs-CZ" sz="2400" dirty="0" smtClean="0">
                <a:hlinkClick r:id="rId3"/>
              </a:rPr>
              <a:t>http</a:t>
            </a:r>
            <a:r>
              <a:rPr lang="cs-CZ" sz="2400" dirty="0">
                <a:hlinkClick r:id="rId3"/>
              </a:rPr>
              <a:t>://</a:t>
            </a:r>
            <a:r>
              <a:rPr lang="cs-CZ" sz="2400" dirty="0" smtClean="0">
                <a:hlinkClick r:id="rId3"/>
              </a:rPr>
              <a:t>ec.europa.eu/research/mariecurieactions/</a:t>
            </a:r>
            <a:endParaRPr lang="en-US" sz="2400" dirty="0" smtClean="0"/>
          </a:p>
          <a:p>
            <a:pPr marL="0" indent="0">
              <a:buNone/>
            </a:pPr>
            <a:endParaRPr lang="cs-CZ" sz="2400" dirty="0" smtClean="0"/>
          </a:p>
          <a:p>
            <a:pPr marL="0" indent="0">
              <a:buNone/>
            </a:pPr>
            <a:r>
              <a:rPr lang="cs-CZ" sz="2400" dirty="0" smtClean="0"/>
              <a:t>Výzkumní pracovníci: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cs-CZ" sz="2200" dirty="0" smtClean="0"/>
              <a:t>Early </a:t>
            </a:r>
            <a:r>
              <a:rPr lang="cs-CZ" sz="2200" dirty="0" err="1" smtClean="0"/>
              <a:t>stage</a:t>
            </a:r>
            <a:r>
              <a:rPr lang="cs-CZ" sz="2200" dirty="0" smtClean="0"/>
              <a:t> </a:t>
            </a:r>
            <a:r>
              <a:rPr lang="cs-CZ" sz="2200" dirty="0" err="1" smtClean="0"/>
              <a:t>researcher</a:t>
            </a:r>
            <a:r>
              <a:rPr lang="en-US" sz="2200" dirty="0" smtClean="0"/>
              <a:t> &lt; 4 </a:t>
            </a:r>
            <a:r>
              <a:rPr lang="en-US" sz="2200" dirty="0" err="1" smtClean="0"/>
              <a:t>roky</a:t>
            </a:r>
            <a:r>
              <a:rPr lang="en-US" sz="2200" dirty="0" smtClean="0"/>
              <a:t> </a:t>
            </a:r>
            <a:r>
              <a:rPr lang="en-US" sz="2200" dirty="0" err="1" smtClean="0"/>
              <a:t>praxe</a:t>
            </a:r>
            <a:r>
              <a:rPr lang="en-US" sz="2200" dirty="0" smtClean="0"/>
              <a:t> </a:t>
            </a:r>
            <a:r>
              <a:rPr lang="en-US" sz="2200" dirty="0" err="1" smtClean="0"/>
              <a:t>ve</a:t>
            </a:r>
            <a:r>
              <a:rPr lang="en-US" sz="2200" dirty="0" smtClean="0"/>
              <a:t> v</a:t>
            </a:r>
            <a:r>
              <a:rPr lang="cs-CZ" sz="2200" dirty="0" err="1" smtClean="0"/>
              <a:t>ýzkumu</a:t>
            </a:r>
            <a:r>
              <a:rPr lang="cs-CZ" sz="2200" dirty="0" smtClean="0"/>
              <a:t> a nemají Ph.D.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cs-CZ" sz="2200" dirty="0" err="1" smtClean="0"/>
              <a:t>Experience</a:t>
            </a:r>
            <a:r>
              <a:rPr lang="cs-CZ" sz="2200" dirty="0" smtClean="0"/>
              <a:t> </a:t>
            </a:r>
            <a:r>
              <a:rPr lang="cs-CZ" sz="2200" dirty="0" err="1" smtClean="0"/>
              <a:t>researcher</a:t>
            </a:r>
            <a:r>
              <a:rPr lang="cs-CZ" sz="2200" dirty="0" smtClean="0"/>
              <a:t> </a:t>
            </a:r>
            <a:r>
              <a:rPr lang="en-US" sz="2200" dirty="0"/>
              <a:t>&gt; 4 </a:t>
            </a:r>
            <a:r>
              <a:rPr lang="en-US" sz="2200" dirty="0" err="1" smtClean="0"/>
              <a:t>roky</a:t>
            </a:r>
            <a:r>
              <a:rPr lang="en-US" sz="2200" dirty="0" smtClean="0"/>
              <a:t> </a:t>
            </a:r>
            <a:r>
              <a:rPr lang="en-US" sz="2200" dirty="0" err="1"/>
              <a:t>praxe</a:t>
            </a:r>
            <a:r>
              <a:rPr lang="en-US" sz="2200" dirty="0" smtClean="0"/>
              <a:t> </a:t>
            </a:r>
            <a:r>
              <a:rPr lang="en-US" sz="2200" dirty="0" err="1"/>
              <a:t>ve</a:t>
            </a:r>
            <a:r>
              <a:rPr lang="en-US" sz="2200" dirty="0"/>
              <a:t> v</a:t>
            </a:r>
            <a:r>
              <a:rPr lang="cs-CZ" sz="2200" dirty="0" err="1"/>
              <a:t>ýzkumu</a:t>
            </a:r>
            <a:r>
              <a:rPr lang="cs-CZ" sz="2200" dirty="0"/>
              <a:t> </a:t>
            </a:r>
            <a:r>
              <a:rPr lang="en-US" sz="2200" dirty="0" err="1" smtClean="0"/>
              <a:t>nebo</a:t>
            </a:r>
            <a:r>
              <a:rPr lang="en-US" sz="2200" dirty="0" smtClean="0"/>
              <a:t> Ph.D.</a:t>
            </a:r>
          </a:p>
          <a:p>
            <a:pPr marL="0" indent="0">
              <a:buNone/>
            </a:pPr>
            <a:endParaRPr lang="cs-CZ" sz="220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4766C-44F9-412C-8564-9A1E1BED6601}" type="slidenum">
              <a:rPr lang="cs-CZ" smtClean="0"/>
              <a:t>6</a:t>
            </a:fld>
            <a:endParaRPr lang="cs-CZ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40" t="10361" r="19402"/>
          <a:stretch/>
        </p:blipFill>
        <p:spPr bwMode="auto">
          <a:xfrm>
            <a:off x="5220072" y="1455702"/>
            <a:ext cx="3456662" cy="2771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701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Zástupný symbol pro obsah 5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1035139292"/>
              </p:ext>
            </p:extLst>
          </p:nvPr>
        </p:nvGraphicFramePr>
        <p:xfrm>
          <a:off x="323528" y="1679024"/>
          <a:ext cx="8504238" cy="4846320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1591791"/>
                <a:gridCol w="6912447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b="1" dirty="0" err="1" smtClean="0"/>
                        <a:t>Innovative</a:t>
                      </a:r>
                      <a:endParaRPr lang="cs-CZ" b="1" dirty="0" smtClean="0"/>
                    </a:p>
                    <a:p>
                      <a:pPr algn="ctr"/>
                      <a:r>
                        <a:rPr lang="cs-CZ" b="1" dirty="0" err="1" smtClean="0"/>
                        <a:t>Training</a:t>
                      </a:r>
                      <a:r>
                        <a:rPr lang="cs-CZ" b="1" dirty="0" smtClean="0"/>
                        <a:t> </a:t>
                      </a:r>
                    </a:p>
                    <a:p>
                      <a:pPr algn="ctr"/>
                      <a:r>
                        <a:rPr lang="cs-CZ" b="1" dirty="0" err="1" smtClean="0"/>
                        <a:t>Networsk</a:t>
                      </a:r>
                      <a:endParaRPr lang="cs-CZ" b="1" dirty="0" smtClean="0"/>
                    </a:p>
                    <a:p>
                      <a:pPr algn="ctr"/>
                      <a:r>
                        <a:rPr lang="cs-CZ" b="1" dirty="0" smtClean="0"/>
                        <a:t>(ITN)</a:t>
                      </a:r>
                      <a:endParaRPr lang="cs-CZ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sz="1600" b="1" dirty="0" smtClean="0"/>
                    </a:p>
                    <a:p>
                      <a:r>
                        <a:rPr lang="cs-CZ" sz="1600" b="1" dirty="0" smtClean="0"/>
                        <a:t>Doktorské studijní programy</a:t>
                      </a:r>
                      <a:r>
                        <a:rPr lang="cs-CZ" sz="1600" dirty="0" smtClean="0"/>
                        <a:t>, navržené mezinárodními konsorcii, tvořenými institucemi z veřejného i soukromého</a:t>
                      </a:r>
                      <a:r>
                        <a:rPr lang="cs-CZ" sz="1600" baseline="0" dirty="0" smtClean="0"/>
                        <a:t> sektoru</a:t>
                      </a:r>
                      <a:endParaRPr lang="cs-CZ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sz="18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Individual</a:t>
                      </a:r>
                      <a:r>
                        <a:rPr kumimoji="0" lang="cs-CZ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  <a:r>
                        <a:rPr kumimoji="0" lang="cs-CZ" sz="18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Fellowships</a:t>
                      </a:r>
                      <a:r>
                        <a:rPr kumimoji="0" lang="cs-CZ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(IF)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Individuální vědecko-výzkumné pobyty pro zkušené výzkumné pracovníky </a:t>
                      </a:r>
                      <a:r>
                        <a:rPr kumimoji="0" lang="cs-CZ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 cílem podpořit jejich další vzdělávání a profesní růst díky mezinárodní a mezisektorové mobilitě</a:t>
                      </a:r>
                      <a:endParaRPr lang="cs-CZ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b="1" dirty="0" smtClean="0"/>
                        <a:t>R</a:t>
                      </a:r>
                      <a:r>
                        <a:rPr lang="en-US" b="1" dirty="0" smtClean="0"/>
                        <a:t>&amp;I</a:t>
                      </a:r>
                      <a:r>
                        <a:rPr lang="en-US" b="1" baseline="0" dirty="0" smtClean="0"/>
                        <a:t> Staff </a:t>
                      </a:r>
                    </a:p>
                    <a:p>
                      <a:pPr algn="ctr"/>
                      <a:r>
                        <a:rPr lang="en-US" b="1" baseline="0" dirty="0" smtClean="0"/>
                        <a:t>Exchange</a:t>
                      </a:r>
                    </a:p>
                    <a:p>
                      <a:pPr algn="ctr"/>
                      <a:r>
                        <a:rPr lang="cs-CZ" b="1" baseline="0" dirty="0" smtClean="0"/>
                        <a:t>(</a:t>
                      </a:r>
                      <a:r>
                        <a:rPr lang="en-US" b="1" baseline="0" dirty="0" smtClean="0"/>
                        <a:t>RISE</a:t>
                      </a:r>
                      <a:r>
                        <a:rPr lang="cs-CZ" b="1" baseline="0" dirty="0" smtClean="0"/>
                        <a:t>)</a:t>
                      </a:r>
                      <a:endParaRPr lang="cs-CZ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Mezinárodní a mezisektorová</a:t>
                      </a:r>
                      <a:r>
                        <a:rPr lang="cs-CZ" baseline="0" dirty="0" smtClean="0"/>
                        <a:t> spolupráce formou výměn výzkumných, technických a řídících pracovníků v rámci společného projektu</a:t>
                      </a:r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cs-CZ" b="1" dirty="0" smtClean="0"/>
                    </a:p>
                    <a:p>
                      <a:pPr algn="ctr"/>
                      <a:r>
                        <a:rPr lang="cs-CZ" b="1" dirty="0" smtClean="0"/>
                        <a:t>COFUND</a:t>
                      </a:r>
                      <a:endParaRPr lang="cs-CZ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b="1" dirty="0" smtClean="0"/>
                        <a:t>Spolufinancování</a:t>
                      </a:r>
                      <a:r>
                        <a:rPr lang="cs-CZ" dirty="0" smtClean="0"/>
                        <a:t> regionálních,</a:t>
                      </a:r>
                      <a:r>
                        <a:rPr lang="cs-CZ" baseline="0" dirty="0" smtClean="0"/>
                        <a:t> národních a mezinárodních programů pro financování vědecko-výzkumných pobytů vč. doktorských studijních programů</a:t>
                      </a:r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dirty="0" err="1" smtClean="0"/>
                        <a:t>European</a:t>
                      </a:r>
                      <a:endParaRPr lang="cs-CZ" dirty="0" smtClean="0"/>
                    </a:p>
                    <a:p>
                      <a:pPr algn="ctr"/>
                      <a:r>
                        <a:rPr lang="cs-CZ" dirty="0" err="1" smtClean="0"/>
                        <a:t>Researcher</a:t>
                      </a:r>
                      <a:r>
                        <a:rPr lang="en-US" dirty="0" smtClean="0"/>
                        <a:t>’s</a:t>
                      </a:r>
                    </a:p>
                    <a:p>
                      <a:pPr algn="ctr"/>
                      <a:r>
                        <a:rPr lang="en-US" dirty="0" smtClean="0"/>
                        <a:t>NIGHT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dirty="0" smtClean="0"/>
                    </a:p>
                    <a:p>
                      <a:r>
                        <a:rPr lang="en-US" dirty="0" err="1" smtClean="0"/>
                        <a:t>Setk</a:t>
                      </a:r>
                      <a:r>
                        <a:rPr lang="cs-CZ" dirty="0" err="1" smtClean="0"/>
                        <a:t>ání</a:t>
                      </a:r>
                      <a:r>
                        <a:rPr lang="cs-CZ" baseline="0" dirty="0" smtClean="0"/>
                        <a:t> výzkumných pracovníků se širokou veřejností</a:t>
                      </a:r>
                      <a:endParaRPr lang="cs-CZ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Zástupný symbol pro číslo snímku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4766C-44F9-412C-8564-9A1E1BED6601}" type="slidenum">
              <a:rPr lang="cs-CZ" smtClean="0"/>
              <a:t>7</a:t>
            </a:fld>
            <a:endParaRPr lang="cs-CZ"/>
          </a:p>
        </p:txBody>
      </p:sp>
      <p:sp>
        <p:nvSpPr>
          <p:cNvPr id="7" name="Nadpis 1"/>
          <p:cNvSpPr txBox="1">
            <a:spLocks/>
          </p:cNvSpPr>
          <p:nvPr/>
        </p:nvSpPr>
        <p:spPr>
          <a:xfrm>
            <a:off x="179512" y="228600"/>
            <a:ext cx="8784976" cy="758952"/>
          </a:xfrm>
          <a:prstGeom prst="rect">
            <a:avLst/>
          </a:prstGeom>
        </p:spPr>
        <p:txBody>
          <a:bodyPr vert="horz" anchor="b">
            <a:normAutofit fontScale="90000"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3300" kern="120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 smtClean="0">
                <a:solidFill>
                  <a:schemeClr val="tx1"/>
                </a:solidFill>
              </a:rPr>
              <a:t>Horizon 2020 – Marie </a:t>
            </a:r>
            <a:r>
              <a:rPr lang="cs-CZ" dirty="0" err="1" smtClean="0">
                <a:solidFill>
                  <a:schemeClr val="tx1"/>
                </a:solidFill>
              </a:rPr>
              <a:t>Skłodowska</a:t>
            </a:r>
            <a:r>
              <a:rPr lang="cs-CZ" dirty="0" smtClean="0">
                <a:solidFill>
                  <a:schemeClr val="tx1"/>
                </a:solidFill>
              </a:rPr>
              <a:t>-Curie (MSCA)</a:t>
            </a:r>
            <a:endParaRPr lang="cs-CZ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5355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228600"/>
            <a:ext cx="8806382" cy="758952"/>
          </a:xfrm>
        </p:spPr>
        <p:txBody>
          <a:bodyPr>
            <a:normAutofit/>
          </a:bodyPr>
          <a:lstStyle/>
          <a:p>
            <a:r>
              <a:rPr lang="cs-CZ" sz="3000" dirty="0">
                <a:solidFill>
                  <a:schemeClr val="tx1"/>
                </a:solidFill>
              </a:rPr>
              <a:t>Horizon 2020 – MSCA </a:t>
            </a:r>
            <a:r>
              <a:rPr lang="cs-CZ" sz="3000" dirty="0" smtClean="0">
                <a:solidFill>
                  <a:schemeClr val="tx1"/>
                </a:solidFill>
              </a:rPr>
              <a:t>– ITN</a:t>
            </a:r>
            <a:endParaRPr lang="cs-CZ" sz="3000" b="1" dirty="0">
              <a:solidFill>
                <a:schemeClr val="tx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cs-CZ" sz="2000" b="1" dirty="0" smtClean="0"/>
          </a:p>
          <a:p>
            <a:pPr marL="0" indent="0">
              <a:buNone/>
            </a:pPr>
            <a:r>
              <a:rPr lang="cs-CZ" sz="2000" b="1" dirty="0" smtClean="0"/>
              <a:t>Doktorské </a:t>
            </a:r>
            <a:r>
              <a:rPr lang="cs-CZ" sz="2000" b="1" dirty="0"/>
              <a:t>studijní programy </a:t>
            </a:r>
            <a:r>
              <a:rPr lang="cs-CZ" sz="2000" dirty="0"/>
              <a:t>(</a:t>
            </a:r>
            <a:r>
              <a:rPr lang="cs-CZ" sz="2000" dirty="0" err="1"/>
              <a:t>Innovative</a:t>
            </a:r>
            <a:r>
              <a:rPr lang="cs-CZ" sz="2000" dirty="0"/>
              <a:t> </a:t>
            </a:r>
            <a:r>
              <a:rPr lang="cs-CZ" sz="2000" dirty="0" err="1"/>
              <a:t>Training</a:t>
            </a:r>
            <a:r>
              <a:rPr lang="cs-CZ" sz="2000" dirty="0"/>
              <a:t> Network –ITN</a:t>
            </a:r>
            <a:r>
              <a:rPr lang="cs-CZ" sz="2000" dirty="0" smtClean="0"/>
              <a:t>)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cs-CZ" sz="2000" dirty="0" smtClean="0"/>
              <a:t>Volné pozice EURAXESS</a:t>
            </a:r>
            <a:endParaRPr lang="cs-CZ" sz="2000" dirty="0"/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125" b="69438"/>
          <a:stretch/>
        </p:blipFill>
        <p:spPr bwMode="auto">
          <a:xfrm>
            <a:off x="215516" y="3520880"/>
            <a:ext cx="3096344" cy="1276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323528" y="6464369"/>
            <a:ext cx="28803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smtClean="0"/>
              <a:t>Zdroj: REA</a:t>
            </a:r>
            <a:endParaRPr lang="en-US" sz="1200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4766C-44F9-412C-8564-9A1E1BED6601}" type="slidenum">
              <a:rPr lang="cs-CZ" smtClean="0"/>
              <a:t>8</a:t>
            </a:fld>
            <a:endParaRPr lang="cs-CZ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91" t="-1" r="-372" b="69377"/>
          <a:stretch/>
        </p:blipFill>
        <p:spPr bwMode="auto">
          <a:xfrm>
            <a:off x="3247650" y="3518292"/>
            <a:ext cx="3043708" cy="1278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1" r="33078" b="69006"/>
          <a:stretch/>
        </p:blipFill>
        <p:spPr bwMode="auto">
          <a:xfrm>
            <a:off x="6156176" y="3519152"/>
            <a:ext cx="2879108" cy="127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0442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7822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400" b="1" dirty="0" smtClean="0"/>
              <a:t>Doktorské </a:t>
            </a:r>
            <a:r>
              <a:rPr lang="cs-CZ" sz="2400" b="1" dirty="0"/>
              <a:t>studijní programy </a:t>
            </a:r>
            <a:r>
              <a:rPr lang="cs-CZ" sz="2400" dirty="0"/>
              <a:t>(</a:t>
            </a:r>
            <a:r>
              <a:rPr lang="cs-CZ" sz="2400" dirty="0" err="1"/>
              <a:t>Innovative</a:t>
            </a:r>
            <a:r>
              <a:rPr lang="cs-CZ" sz="2400" dirty="0"/>
              <a:t> </a:t>
            </a:r>
            <a:r>
              <a:rPr lang="cs-CZ" sz="2400" dirty="0" err="1"/>
              <a:t>Training</a:t>
            </a:r>
            <a:r>
              <a:rPr lang="cs-CZ" sz="2400" dirty="0"/>
              <a:t> Network –ITN</a:t>
            </a:r>
            <a:r>
              <a:rPr lang="cs-CZ" sz="2400" dirty="0" smtClean="0"/>
              <a:t>)</a:t>
            </a:r>
          </a:p>
          <a:p>
            <a:pPr marL="0" indent="0">
              <a:buNone/>
            </a:pPr>
            <a:r>
              <a:rPr lang="cs-CZ" sz="2400" dirty="0"/>
              <a:t> </a:t>
            </a:r>
            <a:endParaRPr lang="cs-CZ" sz="2400" dirty="0" smtClean="0"/>
          </a:p>
          <a:p>
            <a:pPr marL="0" indent="0" algn="ctr">
              <a:buNone/>
            </a:pPr>
            <a:endParaRPr lang="cs-CZ" sz="2400" dirty="0" smtClean="0"/>
          </a:p>
          <a:p>
            <a:pPr marL="0" indent="0">
              <a:buNone/>
            </a:pPr>
            <a:endParaRPr lang="cs-CZ" dirty="0"/>
          </a:p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pPr marL="0" indent="0">
              <a:buNone/>
            </a:pPr>
            <a:endParaRPr lang="cs-CZ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cs-CZ" sz="2000" dirty="0" smtClean="0"/>
              <a:t>3 110+600+500= 4 210 €, po </a:t>
            </a:r>
            <a:r>
              <a:rPr lang="cs-CZ" sz="2000" dirty="0"/>
              <a:t>zdanění </a:t>
            </a:r>
            <a:r>
              <a:rPr lang="cs-CZ" sz="2000" dirty="0" smtClean="0"/>
              <a:t>max. 2 000 €/</a:t>
            </a:r>
            <a:r>
              <a:rPr lang="cs-CZ" sz="2000" dirty="0" err="1" smtClean="0"/>
              <a:t>měs</a:t>
            </a:r>
            <a:r>
              <a:rPr lang="cs-CZ" sz="2000" dirty="0" smtClean="0"/>
              <a:t>. dle dané země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10" t="39741" r="14273" b="20001"/>
          <a:stretch/>
        </p:blipFill>
        <p:spPr bwMode="auto">
          <a:xfrm>
            <a:off x="201488" y="2561372"/>
            <a:ext cx="8763000" cy="2523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683568" y="6348264"/>
            <a:ext cx="5328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* upraveno </a:t>
            </a:r>
            <a:r>
              <a:rPr lang="cs-CZ" dirty="0"/>
              <a:t>o korekční koeficient dané země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4766C-44F9-412C-8564-9A1E1BED6601}" type="slidenum">
              <a:rPr lang="cs-CZ" smtClean="0"/>
              <a:t>9</a:t>
            </a:fld>
            <a:endParaRPr lang="cs-CZ"/>
          </a:p>
        </p:txBody>
      </p:sp>
      <p:sp>
        <p:nvSpPr>
          <p:cNvPr id="8" name="Nadpis 1"/>
          <p:cNvSpPr>
            <a:spLocks noGrp="1"/>
          </p:cNvSpPr>
          <p:nvPr>
            <p:ph type="title"/>
          </p:nvPr>
        </p:nvSpPr>
        <p:spPr>
          <a:xfrm>
            <a:off x="179512" y="228600"/>
            <a:ext cx="8806382" cy="758952"/>
          </a:xfrm>
        </p:spPr>
        <p:txBody>
          <a:bodyPr>
            <a:normAutofit/>
          </a:bodyPr>
          <a:lstStyle/>
          <a:p>
            <a:r>
              <a:rPr lang="cs-CZ" sz="3000" dirty="0">
                <a:solidFill>
                  <a:schemeClr val="tx1"/>
                </a:solidFill>
              </a:rPr>
              <a:t>Horizon 2020 – MSCA </a:t>
            </a:r>
            <a:r>
              <a:rPr lang="cs-CZ" sz="3000" dirty="0" smtClean="0">
                <a:solidFill>
                  <a:schemeClr val="tx1"/>
                </a:solidFill>
              </a:rPr>
              <a:t>– ITN</a:t>
            </a:r>
            <a:endParaRPr lang="cs-CZ" sz="3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4719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dministrativní">
  <a:themeElements>
    <a:clrScheme name="Administrativní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Administrativní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Administrativní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6417</TotalTime>
  <Words>2135</Words>
  <Application>Microsoft Office PowerPoint</Application>
  <PresentationFormat>Předvádění na obrazovce (4:3)</PresentationFormat>
  <Paragraphs>464</Paragraphs>
  <Slides>50</Slides>
  <Notes>39</Notes>
  <HiddenSlides>0</HiddenSlides>
  <MMClips>0</MMClips>
  <ScaleCrop>false</ScaleCrop>
  <HeadingPairs>
    <vt:vector size="6" baseType="variant"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50</vt:i4>
      </vt:variant>
    </vt:vector>
  </HeadingPairs>
  <TitlesOfParts>
    <vt:vector size="52" baseType="lpstr">
      <vt:lpstr>Administrativní</vt:lpstr>
      <vt:lpstr>Acrobat Document</vt:lpstr>
      <vt:lpstr>Mezinárodní projekty a možnosti zahraničních stáží </vt:lpstr>
      <vt:lpstr>Představení přednášejících</vt:lpstr>
      <vt:lpstr>Prezentace aplikace PowerPoint</vt:lpstr>
      <vt:lpstr>Prezentace aplikace PowerPoint</vt:lpstr>
      <vt:lpstr>Časová osa kariéry vědce</vt:lpstr>
      <vt:lpstr>Horizon 2020 – Marie Skłodowska-Curie (MSCA)</vt:lpstr>
      <vt:lpstr>Prezentace aplikace PowerPoint</vt:lpstr>
      <vt:lpstr>Horizon 2020 – MSCA – ITN</vt:lpstr>
      <vt:lpstr>Horizon 2020 – MSCA – ITN</vt:lpstr>
      <vt:lpstr>MSCA – mezinárodní a mezisektorové  pobyty (Research &amp; Innovation Staff Exchange – RISE)</vt:lpstr>
      <vt:lpstr>MSCA-COFUND – PhD a postdoc pozice Horizon 2020, Marie Skłodowska-Curie</vt:lpstr>
      <vt:lpstr>MSCA – nabídka pozic</vt:lpstr>
      <vt:lpstr>EURAXESS</vt:lpstr>
      <vt:lpstr>Prezentace aplikace PowerPoint</vt:lpstr>
      <vt:lpstr>Research infrastructures</vt:lpstr>
      <vt:lpstr>Mobilita postdoc Horizon 2020, Marie Skłodowska-Curie</vt:lpstr>
      <vt:lpstr>H 2020 – Participant Portal (PP)</vt:lpstr>
      <vt:lpstr>H 2020 – PP – Templates &amp; forms</vt:lpstr>
      <vt:lpstr>H 2020 – PP –Proposal template</vt:lpstr>
      <vt:lpstr>Guide for applicants</vt:lpstr>
      <vt:lpstr>H 2020 – PP –Hodnotící kritéria</vt:lpstr>
      <vt:lpstr>H 2020 – Gender issues</vt:lpstr>
      <vt:lpstr>Hodnocení projektů - feedback (pro příště)</vt:lpstr>
      <vt:lpstr>Druhá šance – Seal of Excellence</vt:lpstr>
      <vt:lpstr>Podpora mobility do zemí s nižší účastí</vt:lpstr>
      <vt:lpstr>Pozvánka - Workshop pro zájemce o individuální vědecko-výzkumné pobyty MSCA-IF a Fulbrigthova stipendia</vt:lpstr>
      <vt:lpstr>Pozvánka - Workshop pro žadatele o individuální vědecko-výzkumné pobyty Marie Skłodowska-Curie (Individual Fellowships, IF)</vt:lpstr>
      <vt:lpstr>Úspěšný mladý vědec - charakteristika</vt:lpstr>
      <vt:lpstr>ERC starting grants</vt:lpstr>
      <vt:lpstr>Horizon 2020  </vt:lpstr>
      <vt:lpstr>Horizon 2020</vt:lpstr>
      <vt:lpstr>Form Consortium (Jak sbalit partnera, jak se nechat sbalit??)</vt:lpstr>
      <vt:lpstr>Prezentace aplikace PowerPoint</vt:lpstr>
      <vt:lpstr>Prezentace aplikace PowerPoint</vt:lpstr>
      <vt:lpstr>Užitečné odkazy Horizon 2020</vt:lpstr>
      <vt:lpstr>Kolaborativní granty - konsorcia</vt:lpstr>
      <vt:lpstr>Vyhledávání výzev - www.anlupa.cz</vt:lpstr>
      <vt:lpstr>ANLUPA – přehled poskytovatelů</vt:lpstr>
      <vt:lpstr>ANLUPA – přehled poskytovatelů - MOBILITY</vt:lpstr>
      <vt:lpstr>Závěr</vt:lpstr>
      <vt:lpstr> Idea – najít výzvu   H 2020 – participant portal - výzvy</vt:lpstr>
      <vt:lpstr>H 2020 – PP – Work Programmes</vt:lpstr>
      <vt:lpstr>Workflow overview</vt:lpstr>
      <vt:lpstr>Společné technologické iniciativy WEB</vt:lpstr>
      <vt:lpstr>Kontrakční partnerství </vt:lpstr>
      <vt:lpstr>Příprava projektu</vt:lpstr>
      <vt:lpstr>Projektový návrh  </vt:lpstr>
      <vt:lpstr>Management a řízení projektů</vt:lpstr>
      <vt:lpstr>Partner v projektu</vt:lpstr>
      <vt:lpstr>WP, Task, Milestone, Deliverables..</vt:lpstr>
    </vt:vector>
  </TitlesOfParts>
  <Company>VSCHT Praha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Průvodce mezinárodním systémem podpory vědců</dc:title>
  <dc:creator>Stepankova Hana</dc:creator>
  <cp:lastModifiedBy>Friessova Karolina</cp:lastModifiedBy>
  <cp:revision>504</cp:revision>
  <dcterms:created xsi:type="dcterms:W3CDTF">2016-03-08T10:01:57Z</dcterms:created>
  <dcterms:modified xsi:type="dcterms:W3CDTF">2018-04-26T07:12:18Z</dcterms:modified>
</cp:coreProperties>
</file>