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2" r:id="rId3"/>
    <p:sldId id="364" r:id="rId4"/>
    <p:sldId id="294" r:id="rId5"/>
    <p:sldId id="295" r:id="rId6"/>
    <p:sldId id="328" r:id="rId7"/>
    <p:sldId id="349" r:id="rId8"/>
    <p:sldId id="351" r:id="rId9"/>
    <p:sldId id="298" r:id="rId10"/>
    <p:sldId id="301" r:id="rId11"/>
    <p:sldId id="303" r:id="rId12"/>
    <p:sldId id="352" r:id="rId13"/>
    <p:sldId id="304" r:id="rId14"/>
    <p:sldId id="268" r:id="rId15"/>
    <p:sldId id="269" r:id="rId16"/>
    <p:sldId id="270" r:id="rId17"/>
    <p:sldId id="271" r:id="rId18"/>
    <p:sldId id="305" r:id="rId19"/>
    <p:sldId id="307" r:id="rId20"/>
    <p:sldId id="308" r:id="rId21"/>
    <p:sldId id="348" r:id="rId22"/>
    <p:sldId id="309" r:id="rId23"/>
    <p:sldId id="310" r:id="rId24"/>
    <p:sldId id="313" r:id="rId25"/>
    <p:sldId id="314" r:id="rId26"/>
    <p:sldId id="315" r:id="rId27"/>
    <p:sldId id="275" r:id="rId28"/>
    <p:sldId id="316" r:id="rId29"/>
    <p:sldId id="346" r:id="rId30"/>
    <p:sldId id="347" r:id="rId31"/>
    <p:sldId id="353" r:id="rId32"/>
    <p:sldId id="277" r:id="rId33"/>
    <p:sldId id="278" r:id="rId34"/>
    <p:sldId id="319" r:id="rId35"/>
    <p:sldId id="291" r:id="rId36"/>
    <p:sldId id="321" r:id="rId37"/>
    <p:sldId id="318" r:id="rId38"/>
    <p:sldId id="322" r:id="rId39"/>
    <p:sldId id="284" r:id="rId40"/>
    <p:sldId id="285" r:id="rId41"/>
    <p:sldId id="288" r:id="rId42"/>
    <p:sldId id="323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2" autoAdjust="0"/>
    <p:restoredTop sz="94660"/>
  </p:normalViewPr>
  <p:slideViewPr>
    <p:cSldViewPr>
      <p:cViewPr>
        <p:scale>
          <a:sx n="120" d="100"/>
          <a:sy n="120" d="100"/>
        </p:scale>
        <p:origin x="-1440" y="-24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3D3A-AAA0-47B3-83A1-108FAD945071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153BD-1A26-4013-A7C9-ED8BFF35E2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137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D1C3E-D215-4338-AF1C-BEAB326E076E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3D749-8DDF-42FE-BAB6-87C7CA6FD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592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78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88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88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2E9E7-4C34-44F7-B854-DBC1092BF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94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112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76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044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252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659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499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294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710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316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200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525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05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848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114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000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578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3231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323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130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285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164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4982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1049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68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0127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7718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0263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3956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692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2270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14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17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76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768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364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D749-8DDF-42FE-BAB6-87C7CA6FD41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71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978D-5DD8-4212-8EAD-AE047C3846C5}" type="datetime1">
              <a:rPr lang="cs-CZ" smtClean="0"/>
              <a:t>16.5.2016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4766C-44F9-412C-8564-9A1E1BED660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EE52-69D7-41BA-8176-42FFFB7E79D3}" type="datetime1">
              <a:rPr lang="cs-CZ" smtClean="0"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F64766C-44F9-412C-8564-9A1E1BED660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05F3-24AC-4FFD-BBC6-65CE4FB94313}" type="datetime1">
              <a:rPr lang="cs-CZ" smtClean="0"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C442-88E7-4F78-BC53-0659244B90BF}" type="datetime1">
              <a:rPr lang="cs-CZ" smtClean="0"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F64766C-44F9-412C-8564-9A1E1BED660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B098-6F14-4484-BD98-916A682074FB}" type="datetime1">
              <a:rPr lang="cs-CZ" smtClean="0"/>
              <a:t>16.5.2016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4766C-44F9-412C-8564-9A1E1BED660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F0E9458-9BBE-4402-95F5-E27EF4185405}" type="datetime1">
              <a:rPr lang="cs-CZ" smtClean="0"/>
              <a:t>16.5.2016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37B81-F8E8-4E50-AAFF-107ED5A27910}" type="datetime1">
              <a:rPr lang="cs-CZ" smtClean="0"/>
              <a:t>16.5.2016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F64766C-44F9-412C-8564-9A1E1BED6601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5BD9-BEEC-458C-98F3-44188C049F8E}" type="datetime1">
              <a:rPr lang="cs-CZ" smtClean="0"/>
              <a:t>16.5.2016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F64766C-44F9-412C-8564-9A1E1BED66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52A-4637-4BDF-BEDD-6BC38AA07B63}" type="datetime1">
              <a:rPr lang="cs-CZ" smtClean="0"/>
              <a:t>16.5.2016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64766C-44F9-412C-8564-9A1E1BED66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4766C-44F9-412C-8564-9A1E1BED6601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8A8-F168-4B26-AF0A-A5723EA9DB71}" type="datetime1">
              <a:rPr lang="cs-CZ" smtClean="0"/>
              <a:t>16.5.2016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F64766C-44F9-412C-8564-9A1E1BED660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FE0AAA0-D1ED-43B3-BB52-FA10BFABDF9F}" type="datetime1">
              <a:rPr lang="cs-CZ" smtClean="0"/>
              <a:t>16.5.2016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891D414-C886-4E0B-8B5C-9DD66DFC3A47}" type="datetime1">
              <a:rPr lang="cs-CZ" smtClean="0"/>
              <a:t>16.5.2016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4766C-44F9-412C-8564-9A1E1BED6601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mariecurieactions/apply-now/jobs-for-you/index_en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eiden-delft-erasmus.nl/en/research/leading-fellows-postdoc-programme" TargetMode="External"/><Relationship Id="rId4" Type="http://schemas.openxmlformats.org/officeDocument/2006/relationships/hyperlink" Target="http://cordis.europa.eu/home_en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lupa.cz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ordis.europa.eu/home_en.html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www.h2020.cz/cs/seznamy/narodni-kontakt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2020.cz/cs/publikace" TargetMode="External"/><Relationship Id="rId5" Type="http://schemas.openxmlformats.org/officeDocument/2006/relationships/hyperlink" Target="http://www.h2020.cz/cs/seznamy/vykladovy-slovnik" TargetMode="External"/><Relationship Id="rId4" Type="http://schemas.openxmlformats.org/officeDocument/2006/relationships/hyperlink" Target="http://www.h2020.cz/" TargetMode="External"/><Relationship Id="rId9" Type="http://schemas.openxmlformats.org/officeDocument/2006/relationships/hyperlink" Target="http://ec.europa.eu/research/participants/portal/desktop/en/home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home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genderedinnovations.stanford.edu/" TargetMode="External"/><Relationship Id="rId13" Type="http://schemas.openxmlformats.org/officeDocument/2006/relationships/image" Target="../media/image26.jpeg"/><Relationship Id="rId3" Type="http://schemas.openxmlformats.org/officeDocument/2006/relationships/hyperlink" Target="https://gro.vscht.cz/" TargetMode="External"/><Relationship Id="rId7" Type="http://schemas.openxmlformats.org/officeDocument/2006/relationships/hyperlink" Target="http://www.nkc.cz/" TargetMode="External"/><Relationship Id="rId12" Type="http://schemas.openxmlformats.org/officeDocument/2006/relationships/hyperlink" Target="http://intranet.vscht.cz/images/0!0/uzel/0017753/Cena%20JH%20-%20logo%20RGB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nderaveda.cz/" TargetMode="External"/><Relationship Id="rId11" Type="http://schemas.openxmlformats.org/officeDocument/2006/relationships/image" Target="../media/image25.jpeg"/><Relationship Id="rId5" Type="http://schemas.openxmlformats.org/officeDocument/2006/relationships/hyperlink" Target="http://ec.europa.eu/research/science-society/document_library/pdf_06/gendered_innovations.pdf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://intranet.vscht.cz/vav/gender/hamackova" TargetMode="External"/><Relationship Id="rId9" Type="http://schemas.openxmlformats.org/officeDocument/2006/relationships/image" Target="../media/image23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2020.cz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karolina.friessova@vscht.cz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na.%20stepankova@vscht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mariecurieaction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axess.cz/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ec.europa.eu/euraxess/index.cfm/jobs/inde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3332584"/>
            <a:ext cx="8784976" cy="261669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200" dirty="0" smtClean="0">
                <a:solidFill>
                  <a:schemeClr val="tx1"/>
                </a:solidFill>
              </a:rPr>
              <a:t>Karolína Friessová</a:t>
            </a:r>
          </a:p>
          <a:p>
            <a:r>
              <a:rPr lang="cs-CZ" sz="2200" dirty="0" smtClean="0">
                <a:solidFill>
                  <a:schemeClr val="tx1"/>
                </a:solidFill>
              </a:rPr>
              <a:t>Hana Štěpánková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vAv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VŠcht</a:t>
            </a:r>
            <a:r>
              <a:rPr lang="cs-CZ" dirty="0" smtClean="0">
                <a:solidFill>
                  <a:schemeClr val="tx1"/>
                </a:solidFill>
              </a:rPr>
              <a:t> Praha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                                                 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                                         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4232"/>
            <a:ext cx="7772400" cy="17526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Mezinárodní projekty a možnosti zahraničních stáží </a:t>
            </a:r>
          </a:p>
        </p:txBody>
      </p:sp>
    </p:spTree>
    <p:extLst>
      <p:ext uri="{BB962C8B-B14F-4D97-AF65-F5344CB8AC3E}">
        <p14:creationId xmlns:p14="http://schemas.microsoft.com/office/powerpoint/2010/main" val="28107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Doktorské </a:t>
            </a:r>
            <a:r>
              <a:rPr lang="cs-CZ" sz="2400" b="1" dirty="0"/>
              <a:t>studijní programy </a:t>
            </a:r>
            <a:r>
              <a:rPr lang="cs-CZ" sz="2400" dirty="0"/>
              <a:t>(</a:t>
            </a:r>
            <a:r>
              <a:rPr lang="cs-CZ" sz="2400" dirty="0" err="1"/>
              <a:t>Innovative</a:t>
            </a:r>
            <a:r>
              <a:rPr lang="cs-CZ" sz="2400" dirty="0"/>
              <a:t> </a:t>
            </a:r>
            <a:r>
              <a:rPr lang="cs-CZ" sz="2400" dirty="0" err="1"/>
              <a:t>Training</a:t>
            </a:r>
            <a:r>
              <a:rPr lang="cs-CZ" sz="2400" dirty="0"/>
              <a:t> Network –ITN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endParaRPr lang="cs-CZ" sz="2400" dirty="0" smtClean="0"/>
          </a:p>
          <a:p>
            <a:pPr marL="0" indent="0" algn="ctr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2000" dirty="0" smtClean="0"/>
              <a:t>3 110+600+500= 4 210 €, po </a:t>
            </a:r>
            <a:r>
              <a:rPr lang="cs-CZ" sz="2000" dirty="0"/>
              <a:t>zdanění </a:t>
            </a:r>
            <a:r>
              <a:rPr lang="cs-CZ" sz="2000" dirty="0" smtClean="0"/>
              <a:t>max. 2 000 €/</a:t>
            </a:r>
            <a:r>
              <a:rPr lang="cs-CZ" sz="2000" dirty="0" err="1" smtClean="0"/>
              <a:t>měs</a:t>
            </a:r>
            <a:r>
              <a:rPr lang="cs-CZ" sz="2000" dirty="0" smtClean="0"/>
              <a:t>. dle dané země</a:t>
            </a:r>
            <a:endParaRPr lang="cs-CZ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t="39741" r="14273" b="20001"/>
          <a:stretch/>
        </p:blipFill>
        <p:spPr bwMode="auto">
          <a:xfrm>
            <a:off x="201488" y="2561372"/>
            <a:ext cx="8763000" cy="252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3568" y="634826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 upraveno </a:t>
            </a:r>
            <a:r>
              <a:rPr lang="cs-CZ" dirty="0"/>
              <a:t>o korekční koeficient dané země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10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06382" cy="758952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chemeClr val="tx1"/>
                </a:solidFill>
              </a:rPr>
              <a:t>Horizon 2020 – MSCA </a:t>
            </a:r>
            <a:r>
              <a:rPr lang="cs-CZ" sz="3000" dirty="0" smtClean="0">
                <a:solidFill>
                  <a:schemeClr val="tx1"/>
                </a:solidFill>
              </a:rPr>
              <a:t>– ITN</a:t>
            </a:r>
            <a:endParaRPr lang="cs-CZ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93784"/>
            <a:ext cx="8784976" cy="758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Mobilita </a:t>
            </a:r>
            <a:r>
              <a:rPr lang="cs-CZ" dirty="0" err="1" smtClean="0">
                <a:solidFill>
                  <a:schemeClr val="tx1"/>
                </a:solidFill>
              </a:rPr>
              <a:t>postdoc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2700" b="1" dirty="0" smtClean="0">
                <a:solidFill>
                  <a:schemeClr val="tx1"/>
                </a:solidFill>
              </a:rPr>
              <a:t>Horizon </a:t>
            </a:r>
            <a:r>
              <a:rPr lang="cs-CZ" sz="2700" b="1" dirty="0">
                <a:solidFill>
                  <a:schemeClr val="tx1"/>
                </a:solidFill>
              </a:rPr>
              <a:t>2020, Marie </a:t>
            </a:r>
            <a:r>
              <a:rPr lang="cs-CZ" sz="2700" b="1" dirty="0" err="1">
                <a:solidFill>
                  <a:schemeClr val="tx1"/>
                </a:solidFill>
              </a:rPr>
              <a:t>Skłodowska</a:t>
            </a:r>
            <a:r>
              <a:rPr lang="cs-CZ" sz="2700" b="1" dirty="0">
                <a:solidFill>
                  <a:schemeClr val="tx1"/>
                </a:solidFill>
              </a:rPr>
              <a:t>-Curie</a:t>
            </a:r>
            <a:endParaRPr lang="cs-CZ" sz="27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Individuální vědecko-výzkumné pobyty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t="32101" r="20373" b="15545"/>
          <a:stretch/>
        </p:blipFill>
        <p:spPr bwMode="auto">
          <a:xfrm>
            <a:off x="108506" y="2025344"/>
            <a:ext cx="8999998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528" y="6464369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dirty="0" err="1" smtClean="0"/>
              <a:t>P.Perutková</a:t>
            </a:r>
            <a:r>
              <a:rPr lang="cs-CZ" sz="1200" dirty="0" smtClean="0"/>
              <a:t>, TC AV ČR</a:t>
            </a:r>
            <a:endParaRPr lang="en-US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0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93784"/>
            <a:ext cx="8784976" cy="75895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COFUND – </a:t>
            </a:r>
            <a:r>
              <a:rPr lang="cs-CZ" dirty="0" err="1" smtClean="0">
                <a:solidFill>
                  <a:schemeClr val="tx1"/>
                </a:solidFill>
              </a:rPr>
              <a:t>postdoc</a:t>
            </a:r>
            <a:r>
              <a:rPr lang="cs-CZ" dirty="0" smtClean="0">
                <a:solidFill>
                  <a:schemeClr val="tx1"/>
                </a:solidFill>
              </a:rPr>
              <a:t> pozice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2700" dirty="0" smtClean="0">
                <a:solidFill>
                  <a:schemeClr val="tx1"/>
                </a:solidFill>
              </a:rPr>
              <a:t>Horizon </a:t>
            </a:r>
            <a:r>
              <a:rPr lang="cs-CZ" sz="2700" dirty="0">
                <a:solidFill>
                  <a:schemeClr val="tx1"/>
                </a:solidFill>
              </a:rPr>
              <a:t>2020, Marie </a:t>
            </a:r>
            <a:r>
              <a:rPr lang="cs-CZ" sz="2700" dirty="0" err="1">
                <a:solidFill>
                  <a:schemeClr val="tx1"/>
                </a:solidFill>
              </a:rPr>
              <a:t>Skłodowska</a:t>
            </a:r>
            <a:r>
              <a:rPr lang="cs-CZ" sz="2700" dirty="0">
                <a:solidFill>
                  <a:schemeClr val="tx1"/>
                </a:solidFill>
              </a:rPr>
              <a:t>-Curie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b="1" dirty="0" smtClean="0"/>
              <a:t>Spolufinancování</a:t>
            </a:r>
            <a:r>
              <a:rPr lang="cs-CZ" sz="2400" dirty="0" smtClean="0"/>
              <a:t> </a:t>
            </a:r>
            <a:r>
              <a:rPr lang="cs-CZ" sz="2400" dirty="0"/>
              <a:t>regionálních, národních a mezinárodních programů pro financování vědecko-výzkumných pobytů vč. doktorských studijních </a:t>
            </a:r>
            <a:r>
              <a:rPr lang="cs-CZ" sz="2400" dirty="0" smtClean="0"/>
              <a:t>programů</a:t>
            </a:r>
          </a:p>
          <a:p>
            <a:r>
              <a:rPr lang="cs-CZ" sz="2400" dirty="0" smtClean="0">
                <a:hlinkClick r:id="rId3"/>
              </a:rPr>
              <a:t>http</a:t>
            </a:r>
            <a:r>
              <a:rPr lang="cs-CZ" sz="2400" dirty="0">
                <a:hlinkClick r:id="rId3"/>
              </a:rPr>
              <a:t>://ec.europa.eu/research/mariecurieactions/apply-now/jobs-for-you/index_en.htm</a:t>
            </a:r>
            <a:endParaRPr lang="cs-CZ" sz="2400" dirty="0"/>
          </a:p>
          <a:p>
            <a:r>
              <a:rPr lang="cs-CZ" sz="2400" dirty="0" smtClean="0"/>
              <a:t>CORDIS </a:t>
            </a:r>
            <a:r>
              <a:rPr lang="cs-CZ" sz="2400" dirty="0"/>
              <a:t>– přehled řešených projektů</a:t>
            </a:r>
          </a:p>
          <a:p>
            <a:pPr marL="0" indent="0">
              <a:buNone/>
            </a:pPr>
            <a:r>
              <a:rPr lang="cs-CZ" sz="2400" dirty="0">
                <a:hlinkClick r:id="rId4"/>
              </a:rPr>
              <a:t> </a:t>
            </a:r>
            <a:r>
              <a:rPr lang="cs-CZ" sz="2400" dirty="0" smtClean="0">
                <a:hlinkClick r:id="rId4"/>
              </a:rPr>
              <a:t>   http</a:t>
            </a:r>
            <a:r>
              <a:rPr lang="cs-CZ" sz="2400" dirty="0">
                <a:hlinkClick r:id="rId4"/>
              </a:rPr>
              <a:t>://</a:t>
            </a:r>
            <a:r>
              <a:rPr lang="cs-CZ" sz="2400" dirty="0" smtClean="0">
                <a:hlinkClick r:id="rId4"/>
              </a:rPr>
              <a:t>cordis.europa.eu/home_en.html</a:t>
            </a:r>
            <a:r>
              <a:rPr lang="cs-CZ" sz="2400" dirty="0" smtClean="0"/>
              <a:t> (klíčová slova COFUND a MSCA)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Příklad: </a:t>
            </a:r>
            <a:r>
              <a:rPr lang="cs-CZ" sz="2400" dirty="0" err="1">
                <a:hlinkClick r:id="rId5"/>
              </a:rPr>
              <a:t>LEaDing</a:t>
            </a:r>
            <a:r>
              <a:rPr lang="cs-CZ" sz="2400" dirty="0">
                <a:hlinkClick r:id="rId5"/>
              </a:rPr>
              <a:t> </a:t>
            </a:r>
            <a:r>
              <a:rPr lang="cs-CZ" sz="2400" dirty="0" err="1">
                <a:hlinkClick r:id="rId5"/>
              </a:rPr>
              <a:t>Fellows</a:t>
            </a:r>
            <a:r>
              <a:rPr lang="cs-CZ" sz="2400" dirty="0">
                <a:hlinkClick r:id="rId5"/>
              </a:rPr>
              <a:t> </a:t>
            </a:r>
            <a:r>
              <a:rPr lang="cs-CZ" sz="2400" dirty="0" err="1">
                <a:hlinkClick r:id="rId5"/>
              </a:rPr>
              <a:t>Postdoc</a:t>
            </a:r>
            <a:r>
              <a:rPr lang="cs-CZ" sz="2400" dirty="0">
                <a:hlinkClick r:id="rId5"/>
              </a:rPr>
              <a:t> </a:t>
            </a:r>
            <a:r>
              <a:rPr lang="cs-CZ" sz="2400" dirty="0" err="1" smtClean="0">
                <a:hlinkClick r:id="rId5"/>
              </a:rPr>
              <a:t>Programme</a:t>
            </a:r>
            <a:r>
              <a:rPr lang="cs-CZ" sz="2400" dirty="0" smtClean="0"/>
              <a:t> – „</a:t>
            </a:r>
            <a:r>
              <a:rPr lang="en-US" sz="2400" dirty="0" smtClean="0"/>
              <a:t>offers </a:t>
            </a:r>
            <a:r>
              <a:rPr lang="en-US" sz="2400" dirty="0"/>
              <a:t>90 two-year postdoc </a:t>
            </a:r>
            <a:r>
              <a:rPr lang="en-US" sz="2400" dirty="0" smtClean="0"/>
              <a:t>positions</a:t>
            </a:r>
            <a:r>
              <a:rPr lang="cs-CZ" sz="2400" dirty="0" smtClean="0"/>
              <a:t>…“  (univerzity v </a:t>
            </a:r>
            <a:r>
              <a:rPr lang="cs-CZ" sz="2400" dirty="0" err="1" smtClean="0"/>
              <a:t>Holansku</a:t>
            </a:r>
            <a:r>
              <a:rPr lang="cs-CZ" sz="2400" dirty="0" smtClean="0"/>
              <a:t>)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8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MSCA – mezinárodní a mezisektorové  pobyty </a:t>
            </a:r>
            <a:r>
              <a:rPr lang="cs-CZ" sz="2700" dirty="0" smtClean="0">
                <a:solidFill>
                  <a:schemeClr val="tx1"/>
                </a:solidFill>
              </a:rPr>
              <a:t>(</a:t>
            </a:r>
            <a:r>
              <a:rPr lang="cs-CZ" sz="2700" dirty="0" err="1" smtClean="0">
                <a:solidFill>
                  <a:schemeClr val="tx1"/>
                </a:solidFill>
              </a:rPr>
              <a:t>Research</a:t>
            </a:r>
            <a:r>
              <a:rPr lang="cs-CZ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&amp;</a:t>
            </a:r>
            <a:r>
              <a:rPr lang="cs-CZ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Innovation Staff Exchange – RISE</a:t>
            </a:r>
            <a:r>
              <a:rPr lang="cs-CZ" sz="2700" dirty="0" smtClean="0">
                <a:solidFill>
                  <a:schemeClr val="tx1"/>
                </a:solidFill>
              </a:rPr>
              <a:t>)</a:t>
            </a:r>
            <a:endParaRPr lang="cs-CZ" sz="27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/>
              <a:t>Krátkodobé stáže pro výzkumníky a ostatní </a:t>
            </a:r>
            <a:r>
              <a:rPr lang="cs-CZ" sz="2600" dirty="0" smtClean="0"/>
              <a:t>zaměstnance</a:t>
            </a:r>
          </a:p>
          <a:p>
            <a:r>
              <a:rPr lang="cs-CZ" sz="2400" dirty="0"/>
              <a:t> výměna pracovníků v rámci společného projektu</a:t>
            </a:r>
          </a:p>
          <a:p>
            <a:r>
              <a:rPr lang="cs-CZ" sz="2400" dirty="0"/>
              <a:t> výzkumníci </a:t>
            </a:r>
            <a:r>
              <a:rPr lang="cs-CZ" sz="2400" dirty="0" smtClean="0"/>
              <a:t>(ER i ESR), </a:t>
            </a:r>
            <a:r>
              <a:rPr lang="cs-CZ" sz="2400" dirty="0" err="1" smtClean="0"/>
              <a:t>admin</a:t>
            </a:r>
            <a:r>
              <a:rPr lang="cs-CZ" sz="2400" dirty="0" smtClean="0"/>
              <a:t>. a techničtí pracovníci</a:t>
            </a:r>
          </a:p>
          <a:p>
            <a:r>
              <a:rPr lang="cs-CZ" sz="2400" dirty="0" smtClean="0"/>
              <a:t> délka výměny: 1-12 měsíců</a:t>
            </a:r>
            <a:endParaRPr lang="cs-CZ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328"/>
            <a:ext cx="4979430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6453336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REA</a:t>
            </a:r>
            <a:endParaRPr lang="en-US" sz="12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6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00" y="2241328"/>
            <a:ext cx="6413188" cy="414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Úspěšný mladý vědec - charakteristika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Nezávislost</a:t>
            </a:r>
          </a:p>
          <a:p>
            <a:r>
              <a:rPr lang="cs-CZ" dirty="0" smtClean="0"/>
              <a:t>Nové vlastní téma</a:t>
            </a:r>
          </a:p>
          <a:p>
            <a:r>
              <a:rPr lang="cs-CZ" dirty="0" smtClean="0"/>
              <a:t>Zahraniční zkušenost</a:t>
            </a:r>
          </a:p>
          <a:p>
            <a:r>
              <a:rPr lang="cs-CZ" dirty="0" smtClean="0"/>
              <a:t>Odvaha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3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ERC </a:t>
            </a:r>
            <a:r>
              <a:rPr lang="cs-CZ" dirty="0" err="1" smtClean="0">
                <a:solidFill>
                  <a:schemeClr val="tx1"/>
                </a:solidFill>
              </a:rPr>
              <a:t>starting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grants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dirty="0" smtClean="0"/>
              <a:t>ERC – financuje špičkový výzkum posouvající hranice poznání </a:t>
            </a:r>
          </a:p>
          <a:p>
            <a:pPr marL="0" indent="0" algn="ctr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err="1" smtClean="0"/>
              <a:t>Starting</a:t>
            </a:r>
            <a:r>
              <a:rPr lang="cs-CZ" sz="2000" dirty="0" smtClean="0"/>
              <a:t> </a:t>
            </a:r>
            <a:r>
              <a:rPr lang="cs-CZ" sz="2000" dirty="0" err="1" smtClean="0"/>
              <a:t>Grants</a:t>
            </a:r>
            <a:r>
              <a:rPr lang="cs-CZ" sz="2000" dirty="0" smtClean="0"/>
              <a:t>:</a:t>
            </a:r>
          </a:p>
          <a:p>
            <a:r>
              <a:rPr lang="cs-CZ" sz="2000" dirty="0" smtClean="0"/>
              <a:t>Individuální granty na podporu nezávislé kariéry mladých výzkumníků</a:t>
            </a:r>
          </a:p>
          <a:p>
            <a:r>
              <a:rPr lang="cs-CZ" sz="2000" dirty="0" smtClean="0"/>
              <a:t>Na vytvoření vlastní výzkumné slupiny, pořízení přístrojů</a:t>
            </a:r>
          </a:p>
          <a:p>
            <a:r>
              <a:rPr lang="cs-CZ" sz="2000" dirty="0" smtClean="0"/>
              <a:t>Žadatel – kdokoli 2-7 let od získání Ph.D., excelentní vědecké výsledky (bez vlivu bývalého školitele), excelentní originální myšlenka</a:t>
            </a:r>
          </a:p>
          <a:p>
            <a:r>
              <a:rPr lang="cs-CZ" sz="2000" dirty="0" smtClean="0"/>
              <a:t>Rozpočet do 1,5 mil. EUR na 5 let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 err="1" smtClean="0"/>
              <a:t>Consolidator</a:t>
            </a:r>
            <a:r>
              <a:rPr lang="cs-CZ" sz="2000" dirty="0" smtClean="0"/>
              <a:t> </a:t>
            </a:r>
            <a:r>
              <a:rPr lang="cs-CZ" sz="2000" dirty="0" err="1" smtClean="0"/>
              <a:t>Grants</a:t>
            </a:r>
            <a:r>
              <a:rPr lang="cs-CZ" sz="2000" dirty="0" smtClean="0"/>
              <a:t>:</a:t>
            </a:r>
          </a:p>
          <a:p>
            <a:r>
              <a:rPr lang="cs-CZ" sz="2000" dirty="0" smtClean="0"/>
              <a:t>7-12 let po získání Ph.D.</a:t>
            </a:r>
          </a:p>
          <a:p>
            <a:r>
              <a:rPr lang="cs-CZ" sz="2000" dirty="0" smtClean="0"/>
              <a:t>Rozpočet do 2 mil. EUR na 5 let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3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Kolaborativní</a:t>
            </a:r>
            <a:r>
              <a:rPr lang="cs-CZ" dirty="0" smtClean="0">
                <a:solidFill>
                  <a:schemeClr val="tx1"/>
                </a:solidFill>
              </a:rPr>
              <a:t> granty - konsorcia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Kde hledat výzvy?</a:t>
            </a:r>
          </a:p>
          <a:p>
            <a:r>
              <a:rPr lang="cs-CZ" dirty="0" smtClean="0"/>
              <a:t>H2020 Participant </a:t>
            </a:r>
            <a:r>
              <a:rPr lang="cs-CZ" dirty="0" err="1" smtClean="0"/>
              <a:t>Portal</a:t>
            </a:r>
            <a:endParaRPr lang="cs-CZ" dirty="0" smtClean="0"/>
          </a:p>
          <a:p>
            <a:r>
              <a:rPr lang="cs-CZ" dirty="0" smtClean="0"/>
              <a:t>Visegrádské fondy</a:t>
            </a:r>
          </a:p>
          <a:p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/>
              <a:t>Europe</a:t>
            </a:r>
            <a:endParaRPr lang="cs-CZ" dirty="0" smtClean="0"/>
          </a:p>
          <a:p>
            <a:r>
              <a:rPr lang="cs-CZ" dirty="0" smtClean="0"/>
              <a:t>Norské fondy</a:t>
            </a:r>
          </a:p>
          <a:p>
            <a:r>
              <a:rPr lang="cs-CZ" dirty="0" err="1" smtClean="0"/>
              <a:t>Eurostars</a:t>
            </a:r>
            <a:endParaRPr lang="cs-CZ" dirty="0" smtClean="0"/>
          </a:p>
          <a:p>
            <a:endParaRPr lang="cs-CZ" dirty="0" smtClean="0">
              <a:hlinkClick r:id="rId3"/>
            </a:endParaRPr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www.anlupa.cz</a:t>
            </a:r>
            <a:r>
              <a:rPr lang="cs-CZ" dirty="0" smtClean="0"/>
              <a:t> web pro vyhledávání výzev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1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en-US" dirty="0" err="1" smtClean="0">
                <a:solidFill>
                  <a:schemeClr val="tx1"/>
                </a:solidFill>
              </a:rPr>
              <a:t>orizon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2020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Nejvíc témat, možností a peněz</a:t>
            </a:r>
          </a:p>
          <a:p>
            <a:r>
              <a:rPr lang="cs-CZ" dirty="0" smtClean="0"/>
              <a:t>Obvykle je třeba konsorcium 3 partnerů ze 3 členských či přidružených zemí</a:t>
            </a:r>
          </a:p>
          <a:p>
            <a:r>
              <a:rPr lang="cs-CZ" dirty="0" smtClean="0"/>
              <a:t>Rozpočet na partnera je cca 250 – 600 tis. EUR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!! Potřebujete partnera (y) a vhodnou výzvu!!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2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Užitečné odkazy </a:t>
            </a:r>
            <a:r>
              <a:rPr lang="cs-CZ" dirty="0" err="1" smtClean="0">
                <a:solidFill>
                  <a:schemeClr val="tx1"/>
                </a:solidFill>
              </a:rPr>
              <a:t>Horizon</a:t>
            </a:r>
            <a:r>
              <a:rPr lang="cs-CZ" dirty="0" smtClean="0">
                <a:solidFill>
                  <a:schemeClr val="tx1"/>
                </a:solidFill>
              </a:rPr>
              <a:t> 2020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20300" r="21147"/>
          <a:stretch/>
        </p:blipFill>
        <p:spPr bwMode="auto">
          <a:xfrm>
            <a:off x="5684940" y="2996952"/>
            <a:ext cx="2919508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5536" y="1556792"/>
            <a:ext cx="8388000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Technologické centrum AV ČR  - </a:t>
            </a:r>
            <a:r>
              <a:rPr lang="cs-CZ" dirty="0" smtClean="0">
                <a:hlinkClick r:id="rId4"/>
              </a:rPr>
              <a:t>www.h2020.cz</a:t>
            </a:r>
            <a:r>
              <a:rPr lang="cs-CZ" dirty="0" smtClean="0"/>
              <a:t>:</a:t>
            </a:r>
          </a:p>
          <a:p>
            <a:pPr marL="2743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 slovník pojmů (</a:t>
            </a:r>
            <a:r>
              <a:rPr lang="cs-CZ" dirty="0">
                <a:hlinkClick r:id="rId5"/>
              </a:rPr>
              <a:t>http://www.h2020.cz/</a:t>
            </a:r>
            <a:r>
              <a:rPr lang="cs-CZ" dirty="0" err="1">
                <a:hlinkClick r:id="rId5"/>
              </a:rPr>
              <a:t>cs</a:t>
            </a:r>
            <a:r>
              <a:rPr lang="cs-CZ" dirty="0">
                <a:hlinkClick r:id="rId5"/>
              </a:rPr>
              <a:t>/seznamy/</a:t>
            </a:r>
            <a:r>
              <a:rPr lang="cs-CZ" dirty="0" err="1">
                <a:hlinkClick r:id="rId5"/>
              </a:rPr>
              <a:t>vykladovy-slovnik</a:t>
            </a:r>
            <a:r>
              <a:rPr lang="cs-CZ" dirty="0"/>
              <a:t>)</a:t>
            </a:r>
          </a:p>
          <a:p>
            <a:pPr marL="2743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 publikace (</a:t>
            </a:r>
            <a:r>
              <a:rPr lang="cs-CZ" dirty="0">
                <a:hlinkClick r:id="rId6"/>
              </a:rPr>
              <a:t>http://www.h2020.cz/</a:t>
            </a:r>
            <a:r>
              <a:rPr lang="cs-CZ" dirty="0" err="1">
                <a:hlinkClick r:id="rId6"/>
              </a:rPr>
              <a:t>cs</a:t>
            </a:r>
            <a:r>
              <a:rPr lang="cs-CZ" dirty="0">
                <a:hlinkClick r:id="rId6"/>
              </a:rPr>
              <a:t>/publikace</a:t>
            </a:r>
            <a:r>
              <a:rPr lang="cs-CZ" dirty="0"/>
              <a:t>)</a:t>
            </a:r>
          </a:p>
          <a:p>
            <a:pPr marL="2743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Národní kontakty (NCP, </a:t>
            </a:r>
            <a:r>
              <a:rPr lang="cs-CZ" dirty="0">
                <a:hlinkClick r:id="rId7"/>
              </a:rPr>
              <a:t>http://www.h2020.cz/</a:t>
            </a:r>
            <a:r>
              <a:rPr lang="cs-CZ" dirty="0" err="1">
                <a:hlinkClick r:id="rId7"/>
              </a:rPr>
              <a:t>cs</a:t>
            </a:r>
            <a:r>
              <a:rPr lang="cs-CZ" dirty="0">
                <a:hlinkClick r:id="rId7"/>
              </a:rPr>
              <a:t>/seznamy/</a:t>
            </a:r>
            <a:r>
              <a:rPr lang="cs-CZ" dirty="0" err="1">
                <a:hlinkClick r:id="rId7"/>
              </a:rPr>
              <a:t>narodni</a:t>
            </a:r>
            <a:r>
              <a:rPr lang="cs-CZ" dirty="0">
                <a:hlinkClick r:id="rId7"/>
              </a:rPr>
              <a:t>-kontakty</a:t>
            </a:r>
            <a:r>
              <a:rPr lang="cs-CZ" dirty="0"/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CORDIS – přehled řešených projektů</a:t>
            </a:r>
          </a:p>
          <a:p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cordis.europa.eu/home_en.html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Participant </a:t>
            </a:r>
            <a:r>
              <a:rPr lang="cs-CZ" dirty="0" err="1" smtClean="0"/>
              <a:t>Portal</a:t>
            </a:r>
            <a:endParaRPr lang="cs-CZ" dirty="0" smtClean="0"/>
          </a:p>
          <a:p>
            <a:r>
              <a:rPr lang="cs-CZ" dirty="0">
                <a:hlinkClick r:id="rId9"/>
              </a:rPr>
              <a:t>http://ec.europa.eu/research/participants/portal//desktop/en/home.html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3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Životní cyklus projektů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251520" y="3681108"/>
            <a:ext cx="7884000" cy="1800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ový popisek 3"/>
          <p:cNvSpPr/>
          <p:nvPr/>
        </p:nvSpPr>
        <p:spPr>
          <a:xfrm>
            <a:off x="35496" y="2853016"/>
            <a:ext cx="1152000" cy="720000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Zveřejnění</a:t>
            </a:r>
          </a:p>
          <a:p>
            <a:pPr algn="ctr"/>
            <a:r>
              <a:rPr lang="cs-CZ" sz="1600" dirty="0" smtClean="0"/>
              <a:t>programu</a:t>
            </a:r>
            <a:endParaRPr lang="en-US" sz="1600" dirty="0"/>
          </a:p>
        </p:txBody>
      </p:sp>
      <p:sp>
        <p:nvSpPr>
          <p:cNvPr id="5" name="Obdélníkový popisek 4"/>
          <p:cNvSpPr/>
          <p:nvPr/>
        </p:nvSpPr>
        <p:spPr>
          <a:xfrm>
            <a:off x="1223736" y="2853016"/>
            <a:ext cx="972000" cy="72008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Otevření výzvy</a:t>
            </a:r>
            <a:endParaRPr lang="en-US" sz="1600" dirty="0"/>
          </a:p>
        </p:txBody>
      </p:sp>
      <p:sp>
        <p:nvSpPr>
          <p:cNvPr id="8" name="Obdélníkový popisek 7"/>
          <p:cNvSpPr/>
          <p:nvPr/>
        </p:nvSpPr>
        <p:spPr>
          <a:xfrm>
            <a:off x="2231856" y="2853016"/>
            <a:ext cx="1044000" cy="72008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Uzávěrka</a:t>
            </a:r>
            <a:endParaRPr lang="en-US" sz="1600" dirty="0"/>
          </a:p>
        </p:txBody>
      </p:sp>
      <p:sp>
        <p:nvSpPr>
          <p:cNvPr id="9" name="Obdélníkový popisek 8"/>
          <p:cNvSpPr/>
          <p:nvPr/>
        </p:nvSpPr>
        <p:spPr>
          <a:xfrm>
            <a:off x="3348016" y="2853016"/>
            <a:ext cx="1368000" cy="72008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Vyhodnocení</a:t>
            </a:r>
            <a:endParaRPr lang="en-US" sz="1600" dirty="0"/>
          </a:p>
        </p:txBody>
      </p:sp>
      <p:sp>
        <p:nvSpPr>
          <p:cNvPr id="10" name="Obdélníkový popisek 9"/>
          <p:cNvSpPr/>
          <p:nvPr/>
        </p:nvSpPr>
        <p:spPr>
          <a:xfrm>
            <a:off x="4752128" y="2636912"/>
            <a:ext cx="972000" cy="936104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Příprava </a:t>
            </a:r>
          </a:p>
          <a:p>
            <a:pPr algn="ctr"/>
            <a:r>
              <a:rPr lang="cs-CZ" sz="1600" dirty="0"/>
              <a:t>g</a:t>
            </a:r>
            <a:r>
              <a:rPr lang="cs-CZ" sz="1600" dirty="0" smtClean="0"/>
              <a:t>rantové</a:t>
            </a:r>
            <a:endParaRPr lang="cs-CZ" sz="1600" dirty="0"/>
          </a:p>
          <a:p>
            <a:pPr algn="ctr"/>
            <a:r>
              <a:rPr lang="cs-CZ" sz="1600" dirty="0" smtClean="0"/>
              <a:t>dohody</a:t>
            </a:r>
            <a:endParaRPr lang="en-US" sz="1600" dirty="0"/>
          </a:p>
        </p:txBody>
      </p:sp>
      <p:sp>
        <p:nvSpPr>
          <p:cNvPr id="12" name="Obdélníkový popisek 11"/>
          <p:cNvSpPr/>
          <p:nvPr/>
        </p:nvSpPr>
        <p:spPr>
          <a:xfrm>
            <a:off x="5796136" y="2636992"/>
            <a:ext cx="1332000" cy="936104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Podpis </a:t>
            </a:r>
          </a:p>
          <a:p>
            <a:pPr algn="ctr"/>
            <a:r>
              <a:rPr lang="cs-CZ" sz="1600" dirty="0"/>
              <a:t>k</a:t>
            </a:r>
            <a:r>
              <a:rPr lang="cs-CZ" sz="1600" dirty="0" smtClean="0"/>
              <a:t>onsorciální smlouvy</a:t>
            </a:r>
            <a:endParaRPr lang="en-US" sz="1600" dirty="0"/>
          </a:p>
        </p:txBody>
      </p:sp>
      <p:sp>
        <p:nvSpPr>
          <p:cNvPr id="11" name="Obdélníkový popisek 10"/>
          <p:cNvSpPr/>
          <p:nvPr/>
        </p:nvSpPr>
        <p:spPr>
          <a:xfrm>
            <a:off x="7200400" y="2636992"/>
            <a:ext cx="972000" cy="936104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Podpis </a:t>
            </a:r>
          </a:p>
          <a:p>
            <a:pPr algn="ctr"/>
            <a:r>
              <a:rPr lang="cs-CZ" sz="1600" dirty="0"/>
              <a:t>g</a:t>
            </a:r>
            <a:r>
              <a:rPr lang="cs-CZ" sz="1600" dirty="0" smtClean="0"/>
              <a:t>rantové</a:t>
            </a:r>
            <a:endParaRPr lang="cs-CZ" sz="1600" dirty="0"/>
          </a:p>
          <a:p>
            <a:pPr algn="ctr"/>
            <a:r>
              <a:rPr lang="cs-CZ" sz="1600" dirty="0" smtClean="0"/>
              <a:t>dohody</a:t>
            </a:r>
            <a:endParaRPr lang="en-US" sz="1600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547664" y="4005064"/>
            <a:ext cx="1008112" cy="0"/>
          </a:xfrm>
          <a:prstGeom prst="straightConnector1">
            <a:avLst/>
          </a:prstGeom>
          <a:ln w="3492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619672" y="3995772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 </a:t>
            </a:r>
            <a:r>
              <a:rPr lang="cs-CZ" dirty="0" err="1" smtClean="0"/>
              <a:t>měs</a:t>
            </a:r>
            <a:r>
              <a:rPr lang="cs-CZ" dirty="0" smtClean="0"/>
              <a:t>.</a:t>
            </a:r>
          </a:p>
          <a:p>
            <a:r>
              <a:rPr lang="cs-CZ" dirty="0"/>
              <a:t>p</a:t>
            </a:r>
            <a:r>
              <a:rPr lang="cs-CZ" dirty="0" smtClean="0"/>
              <a:t>říprava </a:t>
            </a:r>
          </a:p>
          <a:p>
            <a:r>
              <a:rPr lang="cs-CZ" dirty="0"/>
              <a:t>n</a:t>
            </a:r>
            <a:r>
              <a:rPr lang="cs-CZ" dirty="0" smtClean="0"/>
              <a:t>ávrhu </a:t>
            </a:r>
          </a:p>
          <a:p>
            <a:r>
              <a:rPr lang="cs-CZ" dirty="0" smtClean="0"/>
              <a:t>projektu</a:t>
            </a:r>
            <a:endParaRPr lang="en-US" dirty="0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555776" y="4005064"/>
            <a:ext cx="1224000" cy="0"/>
          </a:xfrm>
          <a:prstGeom prst="straightConnector1">
            <a:avLst/>
          </a:prstGeom>
          <a:ln w="3492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2771800" y="39957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 </a:t>
            </a:r>
            <a:r>
              <a:rPr lang="cs-CZ" dirty="0" err="1" smtClean="0"/>
              <a:t>měs</a:t>
            </a:r>
            <a:r>
              <a:rPr lang="cs-CZ" dirty="0" smtClean="0"/>
              <a:t>.</a:t>
            </a:r>
            <a:endParaRPr lang="en-US" dirty="0"/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3804216" y="4005064"/>
            <a:ext cx="3720112" cy="0"/>
          </a:xfrm>
          <a:prstGeom prst="straightConnector1">
            <a:avLst/>
          </a:prstGeom>
          <a:ln w="3492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004048" y="40050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2-3 </a:t>
            </a:r>
            <a:r>
              <a:rPr lang="cs-CZ" dirty="0" err="1" smtClean="0"/>
              <a:t>měs</a:t>
            </a:r>
            <a:r>
              <a:rPr lang="cs-CZ" dirty="0" smtClean="0"/>
              <a:t>.</a:t>
            </a:r>
            <a:endParaRPr lang="en-US" dirty="0"/>
          </a:p>
        </p:txBody>
      </p:sp>
      <p:grpSp>
        <p:nvGrpSpPr>
          <p:cNvPr id="25" name="Skupina 24"/>
          <p:cNvGrpSpPr/>
          <p:nvPr/>
        </p:nvGrpSpPr>
        <p:grpSpPr>
          <a:xfrm rot="16200000">
            <a:off x="8460431" y="3140968"/>
            <a:ext cx="616424" cy="1111769"/>
            <a:chOff x="8564088" y="2420888"/>
            <a:chExt cx="616424" cy="1111769"/>
          </a:xfrm>
        </p:grpSpPr>
        <p:sp>
          <p:nvSpPr>
            <p:cNvPr id="21" name="Vývojový diagram: postup 20"/>
            <p:cNvSpPr/>
            <p:nvPr/>
          </p:nvSpPr>
          <p:spPr>
            <a:xfrm rot="5400000">
              <a:off x="8406512" y="2582888"/>
              <a:ext cx="936000" cy="612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ovéPole 23"/>
            <p:cNvSpPr txBox="1"/>
            <p:nvPr/>
          </p:nvSpPr>
          <p:spPr>
            <a:xfrm rot="5400000">
              <a:off x="8316416" y="2700209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bg1"/>
                  </a:solidFill>
                </a:rPr>
                <a:t>Začátek projektu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ovéPole 26"/>
          <p:cNvSpPr txBox="1"/>
          <p:nvPr/>
        </p:nvSpPr>
        <p:spPr>
          <a:xfrm>
            <a:off x="7992888" y="4038163"/>
            <a:ext cx="133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11 měsíců</a:t>
            </a:r>
          </a:p>
          <a:p>
            <a:r>
              <a:rPr lang="cs-CZ" sz="1600" dirty="0"/>
              <a:t>p</a:t>
            </a:r>
            <a:r>
              <a:rPr lang="cs-CZ" sz="1600" dirty="0" smtClean="0"/>
              <a:t>o otevření výzvy</a:t>
            </a:r>
            <a:endParaRPr lang="en-US" sz="16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19</a:t>
            </a:fld>
            <a:endParaRPr lang="cs-CZ"/>
          </a:p>
        </p:txBody>
      </p:sp>
      <p:sp>
        <p:nvSpPr>
          <p:cNvPr id="23" name="Obdélníkový popisek 22"/>
          <p:cNvSpPr/>
          <p:nvPr/>
        </p:nvSpPr>
        <p:spPr>
          <a:xfrm>
            <a:off x="60473" y="2853016"/>
            <a:ext cx="1152000" cy="720000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Zveřejnění</a:t>
            </a:r>
          </a:p>
          <a:p>
            <a:pPr algn="ctr"/>
            <a:r>
              <a:rPr lang="cs-CZ" sz="1600" dirty="0" smtClean="0"/>
              <a:t>programu</a:t>
            </a:r>
            <a:endParaRPr lang="en-US" sz="1600" dirty="0"/>
          </a:p>
        </p:txBody>
      </p:sp>
      <p:sp>
        <p:nvSpPr>
          <p:cNvPr id="26" name="Obdélníkový popisek 25"/>
          <p:cNvSpPr/>
          <p:nvPr/>
        </p:nvSpPr>
        <p:spPr>
          <a:xfrm>
            <a:off x="1248713" y="2853016"/>
            <a:ext cx="972000" cy="72008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Otevření výzvy</a:t>
            </a:r>
            <a:endParaRPr lang="en-US" sz="1600" dirty="0"/>
          </a:p>
        </p:txBody>
      </p:sp>
      <p:sp>
        <p:nvSpPr>
          <p:cNvPr id="28" name="Obdélníkový popisek 27"/>
          <p:cNvSpPr/>
          <p:nvPr/>
        </p:nvSpPr>
        <p:spPr>
          <a:xfrm>
            <a:off x="2256833" y="2853016"/>
            <a:ext cx="1044000" cy="72008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Uzávěrka</a:t>
            </a:r>
            <a:endParaRPr lang="en-US" sz="1600" dirty="0"/>
          </a:p>
        </p:txBody>
      </p:sp>
      <p:sp>
        <p:nvSpPr>
          <p:cNvPr id="29" name="Obdélníkový popisek 28"/>
          <p:cNvSpPr/>
          <p:nvPr/>
        </p:nvSpPr>
        <p:spPr>
          <a:xfrm>
            <a:off x="3372993" y="2853016"/>
            <a:ext cx="1368000" cy="72008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Vyhodnocení</a:t>
            </a:r>
            <a:endParaRPr lang="en-US" sz="1600" dirty="0"/>
          </a:p>
        </p:txBody>
      </p:sp>
      <p:sp>
        <p:nvSpPr>
          <p:cNvPr id="30" name="Obdélníkový popisek 29"/>
          <p:cNvSpPr/>
          <p:nvPr/>
        </p:nvSpPr>
        <p:spPr>
          <a:xfrm>
            <a:off x="4777105" y="2636912"/>
            <a:ext cx="972000" cy="936104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Příprava </a:t>
            </a:r>
          </a:p>
          <a:p>
            <a:pPr algn="ctr"/>
            <a:r>
              <a:rPr lang="cs-CZ" sz="1600" dirty="0"/>
              <a:t>g</a:t>
            </a:r>
            <a:r>
              <a:rPr lang="cs-CZ" sz="1600" dirty="0" smtClean="0"/>
              <a:t>rantové</a:t>
            </a:r>
            <a:endParaRPr lang="cs-CZ" sz="1600" dirty="0"/>
          </a:p>
          <a:p>
            <a:pPr algn="ctr"/>
            <a:r>
              <a:rPr lang="cs-CZ" sz="1600" dirty="0" smtClean="0"/>
              <a:t>dohody</a:t>
            </a:r>
            <a:endParaRPr lang="en-US" sz="1600" dirty="0"/>
          </a:p>
        </p:txBody>
      </p:sp>
      <p:sp>
        <p:nvSpPr>
          <p:cNvPr id="31" name="Obdélníkový popisek 30"/>
          <p:cNvSpPr/>
          <p:nvPr/>
        </p:nvSpPr>
        <p:spPr>
          <a:xfrm>
            <a:off x="5821113" y="2636992"/>
            <a:ext cx="1332000" cy="936104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Podpis </a:t>
            </a:r>
          </a:p>
          <a:p>
            <a:pPr algn="ctr"/>
            <a:r>
              <a:rPr lang="cs-CZ" sz="1600" dirty="0"/>
              <a:t>k</a:t>
            </a:r>
            <a:r>
              <a:rPr lang="cs-CZ" sz="1600" dirty="0" smtClean="0"/>
              <a:t>onsorciální smlouvy</a:t>
            </a:r>
            <a:endParaRPr lang="en-US" sz="1600" dirty="0"/>
          </a:p>
        </p:txBody>
      </p:sp>
      <p:sp>
        <p:nvSpPr>
          <p:cNvPr id="32" name="Obdélníkový popisek 31"/>
          <p:cNvSpPr/>
          <p:nvPr/>
        </p:nvSpPr>
        <p:spPr>
          <a:xfrm>
            <a:off x="7225377" y="2636992"/>
            <a:ext cx="972000" cy="936104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Podpis </a:t>
            </a:r>
          </a:p>
          <a:p>
            <a:pPr algn="ctr"/>
            <a:r>
              <a:rPr lang="cs-CZ" sz="1600" dirty="0"/>
              <a:t>g</a:t>
            </a:r>
            <a:r>
              <a:rPr lang="cs-CZ" sz="1600" dirty="0" smtClean="0"/>
              <a:t>rantové</a:t>
            </a:r>
            <a:endParaRPr lang="cs-CZ" sz="1600" dirty="0"/>
          </a:p>
          <a:p>
            <a:pPr algn="ctr"/>
            <a:r>
              <a:rPr lang="cs-CZ" sz="1600" dirty="0" smtClean="0"/>
              <a:t>dohody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75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 Program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239654"/>
              </p:ext>
            </p:extLst>
          </p:nvPr>
        </p:nvGraphicFramePr>
        <p:xfrm>
          <a:off x="1115616" y="2145737"/>
          <a:ext cx="7200800" cy="3476523"/>
        </p:xfrm>
        <a:graphic>
          <a:graphicData uri="http://schemas.openxmlformats.org/drawingml/2006/table">
            <a:tbl>
              <a:tblPr firstRow="1" firstCol="1" bandRow="1"/>
              <a:tblGrid>
                <a:gridCol w="1296144"/>
                <a:gridCol w="4248472"/>
                <a:gridCol w="1656184"/>
              </a:tblGrid>
              <a:tr h="411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Čas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Téma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Přednáší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kumimoji="0" lang="cs-CZ" sz="16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8:45 – 9:00</a:t>
                      </a:r>
                      <a:endParaRPr kumimoji="0" lang="en-US" sz="1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kumimoji="0" lang="cs-CZ" sz="16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Registrace účastníků</a:t>
                      </a:r>
                      <a:endParaRPr kumimoji="0" lang="en-US" sz="1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kumimoji="0" lang="cs-CZ" sz="16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9:00 – 10:30 	</a:t>
                      </a:r>
                      <a:endParaRPr kumimoji="0" lang="en-US" sz="1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Průvodce mezinárodním systémem podpory </a:t>
                      </a:r>
                      <a:endParaRPr kumimoji="0"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kumimoji="0"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Mobility</a:t>
                      </a:r>
                      <a:endParaRPr kumimoji="0"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kumimoji="0"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Výzkumné </a:t>
                      </a: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projekty</a:t>
                      </a:r>
                      <a:endParaRPr kumimoji="0"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Projektové řízení a získávání projektů</a:t>
                      </a:r>
                      <a:endParaRPr kumimoji="0"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kumimoji="0"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Životní </a:t>
                      </a: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cyklus projektů</a:t>
                      </a:r>
                      <a:endParaRPr kumimoji="0"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kumimoji="0"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IGA </a:t>
                      </a: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představení a praktické informace</a:t>
                      </a:r>
                      <a:endParaRPr kumimoji="0"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kumimoji="0"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H. Štěpánková, 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kumimoji="0"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K. Friessová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kumimoji="0"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V. Popová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kumimoji="0"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I. </a:t>
                      </a:r>
                      <a:r>
                        <a:rPr kumimoji="0" lang="cs-CZ" sz="1600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Žilíková</a:t>
                      </a:r>
                      <a:endParaRPr kumimoji="0"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kumimoji="0" lang="cs-CZ" sz="16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10:30 – 10:45</a:t>
                      </a:r>
                      <a:endParaRPr kumimoji="0" lang="en-US" sz="1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Aplikace ANLUPA (jak najít výzvu na projekt, strážce výzev), aplikace SEMINÁŘE</a:t>
                      </a:r>
                      <a:endParaRPr kumimoji="0"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K. Friessová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kumimoji="0" lang="cs-CZ" sz="16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10:45 – 11:00</a:t>
                      </a:r>
                      <a:endParaRPr kumimoji="0" lang="en-US" sz="1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Dotazy a diskuze, Závěr</a:t>
                      </a:r>
                      <a:endParaRPr kumimoji="0"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6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>
                <a:solidFill>
                  <a:schemeClr val="tx1"/>
                </a:solidFill>
              </a:rPr>
              <a:t>H 2020 – Participant </a:t>
            </a:r>
            <a:r>
              <a:rPr lang="cs-CZ" sz="3000" dirty="0" err="1">
                <a:solidFill>
                  <a:schemeClr val="tx1"/>
                </a:solidFill>
              </a:rPr>
              <a:t>P</a:t>
            </a:r>
            <a:r>
              <a:rPr lang="cs-CZ" sz="3000" dirty="0" err="1" smtClean="0">
                <a:solidFill>
                  <a:schemeClr val="tx1"/>
                </a:solidFill>
              </a:rPr>
              <a:t>ortal</a:t>
            </a:r>
            <a:r>
              <a:rPr lang="cs-CZ" sz="3000" dirty="0" smtClean="0">
                <a:solidFill>
                  <a:schemeClr val="tx1"/>
                </a:solidFill>
              </a:rPr>
              <a:t> (PP)</a:t>
            </a:r>
            <a:endParaRPr lang="cs-CZ" sz="3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>
                <a:hlinkClick r:id="rId3"/>
              </a:rPr>
              <a:t>http://ec.europa.eu/research/participants/portal//desktop/en/home.html</a:t>
            </a:r>
            <a:endParaRPr lang="cs-CZ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t="9280" r="19627" b="7868"/>
          <a:stretch/>
        </p:blipFill>
        <p:spPr bwMode="auto">
          <a:xfrm>
            <a:off x="1571223" y="1988840"/>
            <a:ext cx="6601177" cy="480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8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30400"/>
            <a:ext cx="8534400" cy="758952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Horizon</a:t>
            </a:r>
            <a:r>
              <a:rPr lang="cs-CZ" dirty="0">
                <a:solidFill>
                  <a:schemeClr val="tx1"/>
                </a:solidFill>
              </a:rPr>
              <a:t> 2020 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Programme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Reaserch</a:t>
            </a:r>
            <a:r>
              <a:rPr lang="cs-CZ" dirty="0"/>
              <a:t> and </a:t>
            </a:r>
            <a:r>
              <a:rPr lang="cs-CZ" dirty="0" err="1"/>
              <a:t>Innovation</a:t>
            </a:r>
            <a:r>
              <a:rPr lang="cs-CZ" dirty="0"/>
              <a:t> (2014 -2020)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6" r="1642"/>
          <a:stretch/>
        </p:blipFill>
        <p:spPr>
          <a:xfrm>
            <a:off x="309880" y="2492896"/>
            <a:ext cx="8582600" cy="4212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6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30400"/>
            <a:ext cx="8534400" cy="758952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chemeClr val="tx1"/>
                </a:solidFill>
              </a:rPr>
              <a:t>H 2020 – </a:t>
            </a:r>
            <a:r>
              <a:rPr lang="cs-CZ" sz="3000" dirty="0" smtClean="0">
                <a:solidFill>
                  <a:schemeClr val="tx1"/>
                </a:solidFill>
              </a:rPr>
              <a:t>PP – Reference </a:t>
            </a:r>
            <a:r>
              <a:rPr lang="cs-CZ" sz="3000" dirty="0" err="1" smtClean="0">
                <a:solidFill>
                  <a:schemeClr val="tx1"/>
                </a:solidFill>
              </a:rPr>
              <a:t>Documents</a:t>
            </a:r>
            <a:endParaRPr lang="cs-CZ" sz="3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1800" r="18750"/>
          <a:stretch/>
        </p:blipFill>
        <p:spPr bwMode="auto">
          <a:xfrm>
            <a:off x="179512" y="1562100"/>
            <a:ext cx="6764276" cy="517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51924" r="34479"/>
          <a:stretch/>
        </p:blipFill>
        <p:spPr bwMode="auto">
          <a:xfrm>
            <a:off x="5810616" y="4437112"/>
            <a:ext cx="3297888" cy="23760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051720" y="2204864"/>
            <a:ext cx="1152128" cy="43204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444208" y="4653136"/>
            <a:ext cx="1008112" cy="36004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3707904" y="5085184"/>
            <a:ext cx="2016224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>
            <a:off x="251520" y="2564904"/>
            <a:ext cx="1545242" cy="36004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3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400" y="230400"/>
            <a:ext cx="8795519" cy="758952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chemeClr val="tx1"/>
                </a:solidFill>
              </a:rPr>
              <a:t>H 2020 – PP – </a:t>
            </a:r>
            <a:r>
              <a:rPr lang="cs-CZ" sz="3000" dirty="0" err="1">
                <a:solidFill>
                  <a:schemeClr val="tx1"/>
                </a:solidFill>
              </a:rPr>
              <a:t>Work</a:t>
            </a:r>
            <a:r>
              <a:rPr lang="cs-CZ" sz="3000" dirty="0">
                <a:solidFill>
                  <a:schemeClr val="tx1"/>
                </a:solidFill>
              </a:rPr>
              <a:t> </a:t>
            </a:r>
            <a:r>
              <a:rPr lang="cs-CZ" sz="3000" dirty="0" err="1">
                <a:solidFill>
                  <a:schemeClr val="tx1"/>
                </a:solidFill>
              </a:rPr>
              <a:t>Programmes</a:t>
            </a:r>
            <a:endParaRPr lang="cs-CZ" sz="3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1" t="21141" r="24828" b="12913"/>
          <a:stretch/>
        </p:blipFill>
        <p:spPr bwMode="auto">
          <a:xfrm>
            <a:off x="168969" y="1556792"/>
            <a:ext cx="5195119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251520" y="1916832"/>
            <a:ext cx="1545242" cy="36004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9" t="13778" r="38657" b="44065"/>
          <a:stretch/>
        </p:blipFill>
        <p:spPr bwMode="auto">
          <a:xfrm>
            <a:off x="5076056" y="1412776"/>
            <a:ext cx="3724000" cy="352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6" t="73153" r="38508" b="12698"/>
          <a:stretch/>
        </p:blipFill>
        <p:spPr bwMode="auto">
          <a:xfrm>
            <a:off x="5380438" y="4689272"/>
            <a:ext cx="3690242" cy="118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3923928" y="1916832"/>
            <a:ext cx="1152128" cy="72008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827584" y="2564904"/>
            <a:ext cx="3096344" cy="21602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9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30400"/>
            <a:ext cx="8534400" cy="758952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chemeClr val="tx1"/>
                </a:solidFill>
              </a:rPr>
              <a:t>H 2020 – </a:t>
            </a:r>
            <a:r>
              <a:rPr lang="cs-CZ" sz="3000" dirty="0" smtClean="0">
                <a:solidFill>
                  <a:schemeClr val="tx1"/>
                </a:solidFill>
              </a:rPr>
              <a:t>PP – </a:t>
            </a:r>
            <a:r>
              <a:rPr lang="cs-CZ" sz="3000" dirty="0" err="1" smtClean="0">
                <a:solidFill>
                  <a:schemeClr val="tx1"/>
                </a:solidFill>
              </a:rPr>
              <a:t>Templates</a:t>
            </a:r>
            <a:r>
              <a:rPr lang="en-US" sz="3000" dirty="0" smtClean="0">
                <a:solidFill>
                  <a:schemeClr val="tx1"/>
                </a:solidFill>
              </a:rPr>
              <a:t> &amp;</a:t>
            </a:r>
            <a:r>
              <a:rPr lang="cs-CZ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forms</a:t>
            </a:r>
            <a:endParaRPr lang="cs-CZ" sz="3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1053" r="18750"/>
          <a:stretch/>
        </p:blipFill>
        <p:spPr bwMode="auto">
          <a:xfrm>
            <a:off x="179512" y="1518248"/>
            <a:ext cx="6764276" cy="52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51924" r="34479"/>
          <a:stretch/>
        </p:blipFill>
        <p:spPr bwMode="auto">
          <a:xfrm>
            <a:off x="5810616" y="4437112"/>
            <a:ext cx="3297888" cy="23760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051720" y="2204864"/>
            <a:ext cx="1152128" cy="43204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6300192" y="5013176"/>
            <a:ext cx="1656184" cy="43204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251520" y="2636912"/>
            <a:ext cx="1656184" cy="28803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3707904" y="5085184"/>
            <a:ext cx="2016224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3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>
                <a:solidFill>
                  <a:schemeClr val="tx1"/>
                </a:solidFill>
              </a:rPr>
              <a:t>H 2020 – PP </a:t>
            </a:r>
            <a:r>
              <a:rPr lang="cs-CZ" sz="3000" dirty="0" smtClean="0">
                <a:solidFill>
                  <a:schemeClr val="tx1"/>
                </a:solidFill>
              </a:rPr>
              <a:t>–</a:t>
            </a:r>
            <a:r>
              <a:rPr lang="en-US" sz="3000" dirty="0" err="1">
                <a:solidFill>
                  <a:schemeClr val="tx1"/>
                </a:solidFill>
              </a:rPr>
              <a:t>P</a:t>
            </a:r>
            <a:r>
              <a:rPr lang="cs-CZ" sz="3000" dirty="0" err="1" smtClean="0">
                <a:solidFill>
                  <a:schemeClr val="tx1"/>
                </a:solidFill>
              </a:rPr>
              <a:t>roposal</a:t>
            </a:r>
            <a:r>
              <a:rPr lang="cs-CZ" sz="3000" dirty="0" smtClean="0">
                <a:solidFill>
                  <a:schemeClr val="tx1"/>
                </a:solidFill>
              </a:rPr>
              <a:t> </a:t>
            </a:r>
            <a:r>
              <a:rPr lang="cs-CZ" sz="3000" dirty="0" err="1" smtClean="0">
                <a:solidFill>
                  <a:schemeClr val="tx1"/>
                </a:solidFill>
              </a:rPr>
              <a:t>template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2" t="17713" r="33078" b="9693"/>
          <a:stretch/>
        </p:blipFill>
        <p:spPr bwMode="auto">
          <a:xfrm>
            <a:off x="2403559" y="1556792"/>
            <a:ext cx="4544705" cy="503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9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Životní cyklus projektů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251520" y="3681108"/>
            <a:ext cx="7884000" cy="1800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ový popisek 3"/>
          <p:cNvSpPr/>
          <p:nvPr/>
        </p:nvSpPr>
        <p:spPr>
          <a:xfrm>
            <a:off x="35496" y="2853016"/>
            <a:ext cx="1152000" cy="72000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Zveřejnění</a:t>
            </a:r>
          </a:p>
          <a:p>
            <a:pPr algn="ctr"/>
            <a:r>
              <a:rPr lang="cs-CZ" sz="1600" dirty="0" smtClean="0"/>
              <a:t>programu</a:t>
            </a:r>
            <a:endParaRPr lang="en-US" sz="1600" dirty="0"/>
          </a:p>
        </p:txBody>
      </p:sp>
      <p:sp>
        <p:nvSpPr>
          <p:cNvPr id="5" name="Obdélníkový popisek 4"/>
          <p:cNvSpPr/>
          <p:nvPr/>
        </p:nvSpPr>
        <p:spPr>
          <a:xfrm>
            <a:off x="1223736" y="2853016"/>
            <a:ext cx="972000" cy="720080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Otevření výzvy</a:t>
            </a:r>
            <a:endParaRPr lang="en-US" sz="1600" dirty="0"/>
          </a:p>
        </p:txBody>
      </p:sp>
      <p:sp>
        <p:nvSpPr>
          <p:cNvPr id="8" name="Obdélníkový popisek 7"/>
          <p:cNvSpPr/>
          <p:nvPr/>
        </p:nvSpPr>
        <p:spPr>
          <a:xfrm>
            <a:off x="2231856" y="2853016"/>
            <a:ext cx="1044000" cy="72008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Uzávěrka</a:t>
            </a:r>
            <a:endParaRPr lang="en-US" sz="1600" dirty="0"/>
          </a:p>
        </p:txBody>
      </p:sp>
      <p:sp>
        <p:nvSpPr>
          <p:cNvPr id="9" name="Obdélníkový popisek 8"/>
          <p:cNvSpPr/>
          <p:nvPr/>
        </p:nvSpPr>
        <p:spPr>
          <a:xfrm>
            <a:off x="3348016" y="2853016"/>
            <a:ext cx="1368000" cy="72008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Vyhodnocení</a:t>
            </a:r>
            <a:endParaRPr lang="en-US" sz="1600" dirty="0"/>
          </a:p>
        </p:txBody>
      </p:sp>
      <p:sp>
        <p:nvSpPr>
          <p:cNvPr id="10" name="Obdélníkový popisek 9"/>
          <p:cNvSpPr/>
          <p:nvPr/>
        </p:nvSpPr>
        <p:spPr>
          <a:xfrm>
            <a:off x="4752128" y="2636912"/>
            <a:ext cx="972000" cy="936104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Příprava </a:t>
            </a:r>
          </a:p>
          <a:p>
            <a:pPr algn="ctr"/>
            <a:r>
              <a:rPr lang="cs-CZ" sz="1600" dirty="0"/>
              <a:t>g</a:t>
            </a:r>
            <a:r>
              <a:rPr lang="cs-CZ" sz="1600" dirty="0" smtClean="0"/>
              <a:t>rantové</a:t>
            </a:r>
            <a:endParaRPr lang="cs-CZ" sz="1600" dirty="0"/>
          </a:p>
          <a:p>
            <a:pPr algn="ctr"/>
            <a:r>
              <a:rPr lang="cs-CZ" sz="1600" dirty="0" smtClean="0"/>
              <a:t>dohody</a:t>
            </a:r>
            <a:endParaRPr lang="en-US" sz="1600" dirty="0"/>
          </a:p>
        </p:txBody>
      </p:sp>
      <p:sp>
        <p:nvSpPr>
          <p:cNvPr id="12" name="Obdélníkový popisek 11"/>
          <p:cNvSpPr/>
          <p:nvPr/>
        </p:nvSpPr>
        <p:spPr>
          <a:xfrm>
            <a:off x="5796136" y="2636992"/>
            <a:ext cx="1332000" cy="936104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Podpis </a:t>
            </a:r>
          </a:p>
          <a:p>
            <a:pPr algn="ctr"/>
            <a:r>
              <a:rPr lang="cs-CZ" sz="1600" dirty="0"/>
              <a:t>k</a:t>
            </a:r>
            <a:r>
              <a:rPr lang="cs-CZ" sz="1600" dirty="0" smtClean="0"/>
              <a:t>onsorciální smlouvy</a:t>
            </a:r>
            <a:endParaRPr lang="en-US" sz="1600" dirty="0"/>
          </a:p>
        </p:txBody>
      </p:sp>
      <p:sp>
        <p:nvSpPr>
          <p:cNvPr id="11" name="Obdélníkový popisek 10"/>
          <p:cNvSpPr/>
          <p:nvPr/>
        </p:nvSpPr>
        <p:spPr>
          <a:xfrm>
            <a:off x="7200400" y="2636992"/>
            <a:ext cx="972000" cy="936104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Podpis </a:t>
            </a:r>
          </a:p>
          <a:p>
            <a:pPr algn="ctr"/>
            <a:r>
              <a:rPr lang="cs-CZ" sz="1600" dirty="0"/>
              <a:t>g</a:t>
            </a:r>
            <a:r>
              <a:rPr lang="cs-CZ" sz="1600" dirty="0" smtClean="0"/>
              <a:t>rantové</a:t>
            </a:r>
            <a:endParaRPr lang="cs-CZ" sz="1600" dirty="0"/>
          </a:p>
          <a:p>
            <a:pPr algn="ctr"/>
            <a:r>
              <a:rPr lang="cs-CZ" sz="1600" dirty="0" smtClean="0"/>
              <a:t>dohody</a:t>
            </a:r>
            <a:endParaRPr lang="en-US" sz="1600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547664" y="4005064"/>
            <a:ext cx="1008112" cy="0"/>
          </a:xfrm>
          <a:prstGeom prst="straightConnector1">
            <a:avLst/>
          </a:prstGeom>
          <a:ln w="3492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619672" y="3995772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 </a:t>
            </a:r>
            <a:r>
              <a:rPr lang="cs-CZ" dirty="0" err="1" smtClean="0"/>
              <a:t>měs</a:t>
            </a:r>
            <a:r>
              <a:rPr lang="cs-CZ" dirty="0" smtClean="0"/>
              <a:t>.</a:t>
            </a:r>
          </a:p>
          <a:p>
            <a:r>
              <a:rPr lang="cs-CZ" dirty="0"/>
              <a:t>p</a:t>
            </a:r>
            <a:r>
              <a:rPr lang="cs-CZ" dirty="0" smtClean="0"/>
              <a:t>říprava </a:t>
            </a:r>
          </a:p>
          <a:p>
            <a:r>
              <a:rPr lang="cs-CZ" dirty="0"/>
              <a:t>n</a:t>
            </a:r>
            <a:r>
              <a:rPr lang="cs-CZ" dirty="0" smtClean="0"/>
              <a:t>ávrhu </a:t>
            </a:r>
          </a:p>
          <a:p>
            <a:r>
              <a:rPr lang="cs-CZ" dirty="0" smtClean="0"/>
              <a:t>projektu</a:t>
            </a:r>
            <a:endParaRPr lang="en-US" dirty="0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555776" y="4005064"/>
            <a:ext cx="1224000" cy="0"/>
          </a:xfrm>
          <a:prstGeom prst="straightConnector1">
            <a:avLst/>
          </a:prstGeom>
          <a:ln w="3492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2771800" y="39957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 </a:t>
            </a:r>
            <a:r>
              <a:rPr lang="cs-CZ" dirty="0" err="1" smtClean="0"/>
              <a:t>měs</a:t>
            </a:r>
            <a:r>
              <a:rPr lang="cs-CZ" dirty="0" smtClean="0"/>
              <a:t>.</a:t>
            </a:r>
            <a:endParaRPr lang="en-US" dirty="0"/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3804216" y="4005064"/>
            <a:ext cx="3720112" cy="0"/>
          </a:xfrm>
          <a:prstGeom prst="straightConnector1">
            <a:avLst/>
          </a:prstGeom>
          <a:ln w="3492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004048" y="40050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2-3 </a:t>
            </a:r>
            <a:r>
              <a:rPr lang="cs-CZ" dirty="0" err="1" smtClean="0"/>
              <a:t>měs</a:t>
            </a:r>
            <a:r>
              <a:rPr lang="cs-CZ" dirty="0" smtClean="0"/>
              <a:t>.</a:t>
            </a:r>
            <a:endParaRPr lang="en-US" dirty="0"/>
          </a:p>
        </p:txBody>
      </p:sp>
      <p:grpSp>
        <p:nvGrpSpPr>
          <p:cNvPr id="25" name="Skupina 24"/>
          <p:cNvGrpSpPr/>
          <p:nvPr/>
        </p:nvGrpSpPr>
        <p:grpSpPr>
          <a:xfrm rot="16200000">
            <a:off x="8460431" y="3140968"/>
            <a:ext cx="616424" cy="1111769"/>
            <a:chOff x="8564088" y="2420888"/>
            <a:chExt cx="616424" cy="1111769"/>
          </a:xfrm>
        </p:grpSpPr>
        <p:sp>
          <p:nvSpPr>
            <p:cNvPr id="21" name="Vývojový diagram: postup 20"/>
            <p:cNvSpPr/>
            <p:nvPr/>
          </p:nvSpPr>
          <p:spPr>
            <a:xfrm rot="5400000">
              <a:off x="8406512" y="2582888"/>
              <a:ext cx="936000" cy="612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ovéPole 23"/>
            <p:cNvSpPr txBox="1"/>
            <p:nvPr/>
          </p:nvSpPr>
          <p:spPr>
            <a:xfrm rot="5400000">
              <a:off x="8316416" y="2700209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bg1"/>
                  </a:solidFill>
                </a:rPr>
                <a:t>Začátek projektu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ovéPole 26"/>
          <p:cNvSpPr txBox="1"/>
          <p:nvPr/>
        </p:nvSpPr>
        <p:spPr>
          <a:xfrm>
            <a:off x="7992888" y="4038163"/>
            <a:ext cx="133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11 měsíců</a:t>
            </a:r>
          </a:p>
          <a:p>
            <a:r>
              <a:rPr lang="cs-CZ" sz="1600" dirty="0"/>
              <a:t>p</a:t>
            </a:r>
            <a:r>
              <a:rPr lang="cs-CZ" sz="1600" dirty="0" smtClean="0"/>
              <a:t>o otevření výzvy</a:t>
            </a:r>
            <a:endParaRPr lang="en-US" sz="16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4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Workflow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overview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cs-CZ" dirty="0" smtClean="0"/>
              <a:t>Idea</a:t>
            </a:r>
            <a:r>
              <a:rPr lang="cs-CZ" dirty="0"/>
              <a:t>!</a:t>
            </a:r>
          </a:p>
          <a:p>
            <a:pPr algn="ctr"/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Consortium</a:t>
            </a:r>
            <a:r>
              <a:rPr lang="cs-CZ" dirty="0"/>
              <a:t> –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partners</a:t>
            </a:r>
            <a:r>
              <a:rPr lang="cs-CZ" dirty="0"/>
              <a:t>!</a:t>
            </a:r>
          </a:p>
          <a:p>
            <a:pPr algn="ctr"/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proposal</a:t>
            </a:r>
            <a:endParaRPr lang="cs-CZ" dirty="0"/>
          </a:p>
          <a:p>
            <a:pPr algn="ctr"/>
            <a:r>
              <a:rPr lang="cs-CZ" dirty="0" err="1"/>
              <a:t>Submit</a:t>
            </a:r>
            <a:r>
              <a:rPr lang="cs-CZ" dirty="0"/>
              <a:t> </a:t>
            </a:r>
          </a:p>
          <a:p>
            <a:pPr algn="ctr"/>
            <a:r>
              <a:rPr lang="cs-CZ" dirty="0" err="1"/>
              <a:t>Pass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?</a:t>
            </a:r>
          </a:p>
          <a:p>
            <a:pPr algn="ctr"/>
            <a:r>
              <a:rPr lang="cs-CZ" dirty="0" err="1"/>
              <a:t>Contract</a:t>
            </a:r>
            <a:r>
              <a:rPr lang="cs-CZ" dirty="0"/>
              <a:t> </a:t>
            </a:r>
            <a:r>
              <a:rPr lang="cs-CZ" dirty="0" err="1"/>
              <a:t>negotiations</a:t>
            </a:r>
            <a:endParaRPr lang="cs-CZ" dirty="0"/>
          </a:p>
          <a:p>
            <a:pPr algn="ctr"/>
            <a:r>
              <a:rPr lang="cs-CZ" dirty="0"/>
              <a:t>Project start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 2020 – participant </a:t>
            </a:r>
            <a:r>
              <a:rPr lang="cs-CZ" dirty="0" err="1" smtClean="0">
                <a:solidFill>
                  <a:schemeClr val="tx1"/>
                </a:solidFill>
              </a:rPr>
              <a:t>portal</a:t>
            </a:r>
            <a:r>
              <a:rPr lang="cs-CZ" dirty="0" smtClean="0">
                <a:solidFill>
                  <a:schemeClr val="tx1"/>
                </a:solidFill>
              </a:rPr>
              <a:t> - výzvy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8" t="14426" r="19655"/>
          <a:stretch/>
        </p:blipFill>
        <p:spPr bwMode="auto">
          <a:xfrm>
            <a:off x="1445146" y="1556792"/>
            <a:ext cx="6501476" cy="486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2267744" y="2060848"/>
            <a:ext cx="1152128" cy="43204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1619672" y="3140968"/>
            <a:ext cx="1152128" cy="28803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4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 2020 – PP </a:t>
            </a:r>
            <a:r>
              <a:rPr lang="cs-CZ" dirty="0" smtClean="0">
                <a:solidFill>
                  <a:schemeClr val="tx1"/>
                </a:solidFill>
              </a:rPr>
              <a:t>–otevření výzvy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03884" y="1772816"/>
            <a:ext cx="219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Důležité dokumenty</a:t>
            </a:r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29</a:t>
            </a:fld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2" t="12229" r="18529" b="12378"/>
          <a:stretch/>
        </p:blipFill>
        <p:spPr bwMode="auto">
          <a:xfrm>
            <a:off x="323528" y="2030819"/>
            <a:ext cx="6167489" cy="387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6" t="11686" r="41975" b="1873"/>
          <a:stretch/>
        </p:blipFill>
        <p:spPr bwMode="auto">
          <a:xfrm>
            <a:off x="6588224" y="2673280"/>
            <a:ext cx="2298263" cy="32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4755173" y="4005064"/>
            <a:ext cx="2048711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9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Představení přednášejících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3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2900" b="1" dirty="0"/>
              <a:t>Karolína </a:t>
            </a:r>
            <a:r>
              <a:rPr lang="cs-CZ" sz="2900" b="1" dirty="0" smtClean="0"/>
              <a:t>Friessová</a:t>
            </a:r>
          </a:p>
          <a:p>
            <a:pPr marL="0" indent="0">
              <a:buNone/>
            </a:pPr>
            <a:endParaRPr lang="cs-CZ" sz="2700" dirty="0" smtClean="0"/>
          </a:p>
          <a:p>
            <a:pPr marL="274320" lvl="1">
              <a:buClr>
                <a:schemeClr val="accent1"/>
              </a:buClr>
              <a:buSzPct val="85000"/>
              <a:buFont typeface="Courier New" panose="02070309020205020404" pitchFamily="49" charset="0"/>
              <a:buChar char="o"/>
            </a:pPr>
            <a:r>
              <a:rPr lang="cs-CZ" sz="2700" dirty="0">
                <a:solidFill>
                  <a:schemeClr val="tx1"/>
                </a:solidFill>
              </a:rPr>
              <a:t>Zahraniční stáže</a:t>
            </a:r>
            <a:r>
              <a:rPr lang="en-US" sz="2700" dirty="0">
                <a:solidFill>
                  <a:schemeClr val="tx1"/>
                </a:solidFill>
              </a:rPr>
              <a:t>:</a:t>
            </a:r>
            <a:r>
              <a:rPr lang="cs-CZ" sz="2700" dirty="0">
                <a:solidFill>
                  <a:schemeClr val="tx1"/>
                </a:solidFill>
              </a:rPr>
              <a:t>  </a:t>
            </a:r>
          </a:p>
          <a:p>
            <a:pPr marL="0" lvl="4" indent="0">
              <a:buClr>
                <a:schemeClr val="accent1"/>
              </a:buClr>
              <a:buSzPct val="85000"/>
              <a:buNone/>
            </a:pPr>
            <a:r>
              <a:rPr lang="cs-CZ" sz="2700" dirty="0" smtClean="0"/>
              <a:t>      </a:t>
            </a:r>
            <a:r>
              <a:rPr lang="cs-CZ" sz="2700" dirty="0" err="1" smtClean="0"/>
              <a:t>ISTLisabon</a:t>
            </a:r>
            <a:r>
              <a:rPr lang="cs-CZ" sz="2700" dirty="0" smtClean="0"/>
              <a:t>,  Portugalsko </a:t>
            </a:r>
            <a:r>
              <a:rPr lang="cs-CZ" sz="2700" dirty="0"/>
              <a:t>(6 měsíců)</a:t>
            </a:r>
            <a:r>
              <a:rPr lang="en-US" sz="2700" dirty="0"/>
              <a:t>  </a:t>
            </a:r>
            <a:endParaRPr lang="cs-CZ" sz="2700" dirty="0" smtClean="0"/>
          </a:p>
          <a:p>
            <a:pPr marL="0" lvl="4" indent="0">
              <a:buClr>
                <a:schemeClr val="accent1"/>
              </a:buClr>
              <a:buSzPct val="85000"/>
              <a:buNone/>
            </a:pPr>
            <a:r>
              <a:rPr lang="cs-CZ" sz="2700" dirty="0" smtClean="0"/>
              <a:t>      </a:t>
            </a:r>
            <a:r>
              <a:rPr lang="en-US" sz="2700" dirty="0" smtClean="0"/>
              <a:t>IP</a:t>
            </a:r>
            <a:r>
              <a:rPr lang="cs-CZ" sz="2700" dirty="0" smtClean="0"/>
              <a:t>F</a:t>
            </a:r>
            <a:r>
              <a:rPr lang="en-US" sz="2700" dirty="0" smtClean="0"/>
              <a:t> Dresden</a:t>
            </a:r>
            <a:r>
              <a:rPr lang="en-US" sz="2700" dirty="0"/>
              <a:t>, </a:t>
            </a:r>
            <a:r>
              <a:rPr lang="en-US" sz="2700" dirty="0" err="1"/>
              <a:t>Německo</a:t>
            </a:r>
            <a:r>
              <a:rPr lang="en-US" sz="2700" dirty="0"/>
              <a:t> (27 </a:t>
            </a:r>
            <a:r>
              <a:rPr lang="en-US" sz="2700" dirty="0" err="1"/>
              <a:t>měsíců</a:t>
            </a:r>
            <a:r>
              <a:rPr lang="en-US" sz="2700" dirty="0" smtClean="0"/>
              <a:t>)</a:t>
            </a:r>
            <a:endParaRPr lang="cs-CZ" sz="2700" dirty="0" smtClean="0"/>
          </a:p>
          <a:p>
            <a:pPr marL="0" lvl="4" indent="0">
              <a:buClr>
                <a:schemeClr val="accent1"/>
              </a:buClr>
              <a:buSzPct val="85000"/>
              <a:buNone/>
            </a:pPr>
            <a:endParaRPr lang="en-US" sz="2700" dirty="0"/>
          </a:p>
          <a:p>
            <a:pPr marL="274320" lvl="1">
              <a:buClr>
                <a:schemeClr val="accent1"/>
              </a:buClr>
              <a:buSzPct val="85000"/>
              <a:buFont typeface="Courier New" panose="02070309020205020404" pitchFamily="49" charset="0"/>
              <a:buChar char="o"/>
            </a:pPr>
            <a:r>
              <a:rPr lang="cs-CZ" sz="2700" dirty="0">
                <a:solidFill>
                  <a:schemeClr val="tx1"/>
                </a:solidFill>
              </a:rPr>
              <a:t>2005 VŠCHT Praha, Ph.D. v oboru Fyzikální </a:t>
            </a:r>
            <a:r>
              <a:rPr lang="cs-CZ" sz="2700" dirty="0" smtClean="0">
                <a:solidFill>
                  <a:schemeClr val="tx1"/>
                </a:solidFill>
              </a:rPr>
              <a:t>chemie</a:t>
            </a:r>
          </a:p>
          <a:p>
            <a:pPr marL="274320" lvl="1">
              <a:buClr>
                <a:schemeClr val="accent1"/>
              </a:buClr>
              <a:buSzPct val="85000"/>
              <a:buFont typeface="Courier New" panose="02070309020205020404" pitchFamily="49" charset="0"/>
              <a:buChar char="o"/>
            </a:pPr>
            <a:endParaRPr lang="cs-CZ" sz="2700" dirty="0">
              <a:solidFill>
                <a:schemeClr val="tx1"/>
              </a:solidFill>
            </a:endParaRPr>
          </a:p>
          <a:p>
            <a:pPr marL="274320" lvl="1">
              <a:buClr>
                <a:schemeClr val="accent1"/>
              </a:buClr>
              <a:buSzPct val="85000"/>
              <a:buFont typeface="Courier New" panose="02070309020205020404" pitchFamily="49" charset="0"/>
              <a:buChar char="o"/>
            </a:pPr>
            <a:r>
              <a:rPr lang="cs-CZ" sz="2700" dirty="0">
                <a:solidFill>
                  <a:schemeClr val="tx1"/>
                </a:solidFill>
              </a:rPr>
              <a:t>2009 – 2012 člen řešitelského týmu a projektový manažer projektu </a:t>
            </a:r>
            <a:r>
              <a:rPr lang="cs-CZ" sz="2700" dirty="0" err="1">
                <a:solidFill>
                  <a:schemeClr val="tx1"/>
                </a:solidFill>
              </a:rPr>
              <a:t>DoubleNanoMem</a:t>
            </a:r>
            <a:r>
              <a:rPr lang="cs-CZ" sz="2700" dirty="0">
                <a:solidFill>
                  <a:schemeClr val="tx1"/>
                </a:solidFill>
              </a:rPr>
              <a:t>, </a:t>
            </a:r>
            <a:r>
              <a:rPr lang="cs-CZ" sz="2700" dirty="0" smtClean="0">
                <a:solidFill>
                  <a:schemeClr val="tx1"/>
                </a:solidFill>
              </a:rPr>
              <a:t>7.RP</a:t>
            </a:r>
          </a:p>
          <a:p>
            <a:pPr marL="274320" lvl="1">
              <a:buClr>
                <a:schemeClr val="accent1"/>
              </a:buClr>
              <a:buSzPct val="85000"/>
              <a:buFont typeface="Courier New" panose="02070309020205020404" pitchFamily="49" charset="0"/>
              <a:buChar char="o"/>
            </a:pPr>
            <a:endParaRPr lang="cs-CZ" sz="2700" dirty="0">
              <a:solidFill>
                <a:schemeClr val="tx1"/>
              </a:solidFill>
            </a:endParaRPr>
          </a:p>
          <a:p>
            <a:pPr marL="274320" lvl="1">
              <a:buClr>
                <a:schemeClr val="accent1"/>
              </a:buClr>
              <a:buSzPct val="85000"/>
              <a:buFont typeface="Courier New" panose="02070309020205020404" pitchFamily="49" charset="0"/>
              <a:buChar char="o"/>
            </a:pPr>
            <a:r>
              <a:rPr lang="cs-CZ" sz="2700" dirty="0">
                <a:solidFill>
                  <a:schemeClr val="tx1"/>
                </a:solidFill>
              </a:rPr>
              <a:t>2012 -   dosud na od</a:t>
            </a:r>
            <a:r>
              <a:rPr lang="en-US" sz="2700" dirty="0">
                <a:solidFill>
                  <a:schemeClr val="tx1"/>
                </a:solidFill>
              </a:rPr>
              <a:t>d</a:t>
            </a:r>
            <a:r>
              <a:rPr lang="cs-CZ" sz="2700" dirty="0">
                <a:solidFill>
                  <a:schemeClr val="tx1"/>
                </a:solidFill>
              </a:rPr>
              <a:t>. VaV VŠCHT Praha (</a:t>
            </a:r>
            <a:r>
              <a:rPr lang="cs-CZ" sz="2700" dirty="0" err="1">
                <a:solidFill>
                  <a:schemeClr val="tx1"/>
                </a:solidFill>
              </a:rPr>
              <a:t>fin</a:t>
            </a:r>
            <a:r>
              <a:rPr lang="cs-CZ" sz="2700" dirty="0">
                <a:solidFill>
                  <a:schemeClr val="tx1"/>
                </a:solidFill>
              </a:rPr>
              <a:t>. manažer projektu </a:t>
            </a:r>
            <a:r>
              <a:rPr lang="en-US" sz="2700" dirty="0">
                <a:solidFill>
                  <a:schemeClr val="tx1"/>
                </a:solidFill>
              </a:rPr>
              <a:t>FP 7</a:t>
            </a:r>
            <a:r>
              <a:rPr lang="cs-CZ" sz="2700" dirty="0">
                <a:solidFill>
                  <a:schemeClr val="tx1"/>
                </a:solidFill>
              </a:rPr>
              <a:t> </a:t>
            </a:r>
            <a:r>
              <a:rPr lang="cs-CZ" sz="2700" dirty="0" smtClean="0">
                <a:solidFill>
                  <a:schemeClr val="tx1"/>
                </a:solidFill>
              </a:rPr>
              <a:t>INTEC</a:t>
            </a:r>
            <a:r>
              <a:rPr lang="cs-CZ" sz="2700" dirty="0">
                <a:solidFill>
                  <a:schemeClr val="tx1"/>
                </a:solidFill>
              </a:rPr>
              <a:t>;</a:t>
            </a:r>
            <a:r>
              <a:rPr lang="cs-CZ" sz="2700" dirty="0" smtClean="0">
                <a:solidFill>
                  <a:schemeClr val="tx1"/>
                </a:solidFill>
              </a:rPr>
              <a:t> </a:t>
            </a:r>
            <a:r>
              <a:rPr lang="cs-CZ" sz="2700" dirty="0">
                <a:solidFill>
                  <a:schemeClr val="tx1"/>
                </a:solidFill>
              </a:rPr>
              <a:t>hl. manažerka projektu HITECARLO, Norské </a:t>
            </a:r>
            <a:r>
              <a:rPr lang="cs-CZ" sz="2700" dirty="0" smtClean="0">
                <a:solidFill>
                  <a:schemeClr val="tx1"/>
                </a:solidFill>
              </a:rPr>
              <a:t>fondy)</a:t>
            </a:r>
          </a:p>
          <a:p>
            <a:pPr marL="274320" lvl="1">
              <a:buClr>
                <a:schemeClr val="accent1"/>
              </a:buClr>
              <a:buSzPct val="85000"/>
              <a:buFont typeface="Courier New" panose="02070309020205020404" pitchFamily="49" charset="0"/>
              <a:buChar char="o"/>
            </a:pPr>
            <a:endParaRPr lang="cs-CZ" sz="2700" dirty="0">
              <a:solidFill>
                <a:schemeClr val="tx1"/>
              </a:solidFill>
            </a:endParaRPr>
          </a:p>
          <a:p>
            <a:pPr marL="274320" lvl="1">
              <a:buClr>
                <a:schemeClr val="accent1"/>
              </a:buClr>
              <a:buSzPct val="85000"/>
              <a:buFont typeface="Courier New" panose="02070309020205020404" pitchFamily="49" charset="0"/>
              <a:buChar char="o"/>
            </a:pPr>
            <a:r>
              <a:rPr lang="cs-CZ" sz="2700" dirty="0">
                <a:solidFill>
                  <a:schemeClr val="tx1"/>
                </a:solidFill>
              </a:rPr>
              <a:t>2 děti, manželka doc. </a:t>
            </a:r>
            <a:r>
              <a:rPr lang="cs-CZ" sz="2700" dirty="0" err="1">
                <a:solidFill>
                  <a:schemeClr val="tx1"/>
                </a:solidFill>
              </a:rPr>
              <a:t>Friesse</a:t>
            </a:r>
            <a:r>
              <a:rPr lang="cs-CZ" sz="2700" dirty="0">
                <a:solidFill>
                  <a:schemeClr val="tx1"/>
                </a:solidFill>
              </a:rPr>
              <a:t>, kolo, cestování, </a:t>
            </a:r>
            <a:r>
              <a:rPr lang="cs-CZ" sz="2700" dirty="0" err="1">
                <a:solidFill>
                  <a:schemeClr val="tx1"/>
                </a:solidFill>
              </a:rPr>
              <a:t>patchwork</a:t>
            </a:r>
            <a:r>
              <a:rPr lang="cs-CZ" sz="2700" dirty="0">
                <a:solidFill>
                  <a:schemeClr val="tx1"/>
                </a:solidFill>
              </a:rPr>
              <a:t> </a:t>
            </a:r>
            <a:r>
              <a:rPr lang="cs-CZ" sz="27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US" sz="27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2900" b="1" dirty="0"/>
              <a:t>Hanka </a:t>
            </a:r>
            <a:r>
              <a:rPr lang="cs-CZ" sz="2900" b="1" dirty="0" smtClean="0"/>
              <a:t>Štěpánková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700" dirty="0"/>
              <a:t>1997 – VŠE , Fakulta mezinárodních vztahů,  specializace EEI,  vedení účetnictví při </a:t>
            </a:r>
            <a:r>
              <a:rPr lang="cs-CZ" sz="2700" dirty="0" smtClean="0"/>
              <a:t>studiu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7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700" dirty="0"/>
              <a:t>2000 - 2003 </a:t>
            </a:r>
            <a:r>
              <a:rPr lang="cs-CZ" sz="2700" dirty="0" err="1"/>
              <a:t>Sulzer</a:t>
            </a:r>
            <a:r>
              <a:rPr lang="cs-CZ" sz="2700" dirty="0"/>
              <a:t> </a:t>
            </a:r>
            <a:r>
              <a:rPr lang="cs-CZ" sz="2700" dirty="0" err="1"/>
              <a:t>Medica</a:t>
            </a:r>
            <a:r>
              <a:rPr lang="cs-CZ" sz="2700" dirty="0"/>
              <a:t>, finanční manažer a hlavní účetní </a:t>
            </a:r>
            <a:endParaRPr lang="cs-CZ" sz="2700" dirty="0" smtClean="0"/>
          </a:p>
          <a:p>
            <a:pPr>
              <a:buFont typeface="Courier New" panose="02070309020205020404" pitchFamily="49" charset="0"/>
              <a:buChar char="o"/>
            </a:pPr>
            <a:endParaRPr lang="cs-CZ" sz="27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700" dirty="0"/>
              <a:t>2003 - 2007  </a:t>
            </a:r>
            <a:r>
              <a:rPr lang="cs-CZ" sz="2700" dirty="0" err="1"/>
              <a:t>Imperial</a:t>
            </a:r>
            <a:r>
              <a:rPr lang="cs-CZ" sz="2700" dirty="0"/>
              <a:t> </a:t>
            </a:r>
            <a:r>
              <a:rPr lang="cs-CZ" sz="2700" dirty="0" err="1"/>
              <a:t>College</a:t>
            </a:r>
            <a:r>
              <a:rPr lang="cs-CZ" sz="2700" dirty="0"/>
              <a:t> London</a:t>
            </a:r>
            <a:r>
              <a:rPr lang="en-US" sz="2700" dirty="0"/>
              <a:t>, </a:t>
            </a:r>
            <a:r>
              <a:rPr lang="cs-CZ" sz="2700" dirty="0" err="1"/>
              <a:t>Research</a:t>
            </a:r>
            <a:r>
              <a:rPr lang="cs-CZ" sz="2700" dirty="0"/>
              <a:t> </a:t>
            </a:r>
            <a:r>
              <a:rPr lang="cs-CZ" sz="2700" dirty="0" err="1"/>
              <a:t>Services</a:t>
            </a:r>
            <a:r>
              <a:rPr lang="cs-CZ" sz="2700" dirty="0"/>
              <a:t> </a:t>
            </a:r>
            <a:r>
              <a:rPr lang="cs-CZ" sz="2700" dirty="0" err="1"/>
              <a:t>Administrator</a:t>
            </a:r>
            <a:r>
              <a:rPr lang="cs-CZ" sz="2700" dirty="0"/>
              <a:t> (FP 5 -7</a:t>
            </a:r>
            <a:r>
              <a:rPr lang="cs-CZ" sz="2700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7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700" dirty="0"/>
              <a:t>2008 -  dosud VŠCHT Praha  EU projekty  (kooperativní, ERC, FET), OPVK, </a:t>
            </a:r>
            <a:r>
              <a:rPr lang="cs-CZ" sz="2700" dirty="0" smtClean="0"/>
              <a:t>OPPA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7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700" dirty="0" smtClean="0"/>
              <a:t>4 </a:t>
            </a:r>
            <a:r>
              <a:rPr lang="cs-CZ" sz="2700" dirty="0"/>
              <a:t>děti, manželka prof. Štěpánka, volejbal, běžky, háčkování a marmelády </a:t>
            </a:r>
            <a:r>
              <a:rPr lang="cs-CZ" sz="2700" dirty="0">
                <a:sym typeface="Wingdings" panose="05000000000000000000" pitchFamily="2" charset="2"/>
              </a:rPr>
              <a:t>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85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 2020 – PP </a:t>
            </a:r>
            <a:r>
              <a:rPr lang="cs-CZ" dirty="0" smtClean="0">
                <a:solidFill>
                  <a:schemeClr val="tx1"/>
                </a:solidFill>
              </a:rPr>
              <a:t>–Hodnotící kritéria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660232" y="162880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Guide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for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r>
              <a:rPr lang="cs-CZ" sz="2400" b="1" dirty="0" err="1" smtClean="0">
                <a:solidFill>
                  <a:srgbClr val="FF0000"/>
                </a:solidFill>
              </a:rPr>
              <a:t>Applicants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30</a:t>
            </a:fld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4" t="22177" r="37268" b="7060"/>
          <a:stretch/>
        </p:blipFill>
        <p:spPr bwMode="auto">
          <a:xfrm>
            <a:off x="780103" y="1593352"/>
            <a:ext cx="5664105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3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 2020 </a:t>
            </a:r>
            <a:r>
              <a:rPr lang="cs-CZ" dirty="0" smtClean="0">
                <a:solidFill>
                  <a:schemeClr val="tx1"/>
                </a:solidFill>
              </a:rPr>
              <a:t>– Gender </a:t>
            </a:r>
            <a:r>
              <a:rPr lang="cs-CZ" dirty="0" err="1" smtClean="0">
                <a:solidFill>
                  <a:schemeClr val="tx1"/>
                </a:solidFill>
              </a:rPr>
              <a:t>issues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31</a:t>
            </a:fld>
            <a:endParaRPr lang="cs-CZ"/>
          </a:p>
        </p:txBody>
      </p:sp>
      <p:sp>
        <p:nvSpPr>
          <p:cNvPr id="8" name="Zástupný symbol pro obsah 12"/>
          <p:cNvSpPr txBox="1">
            <a:spLocks/>
          </p:cNvSpPr>
          <p:nvPr/>
        </p:nvSpPr>
        <p:spPr>
          <a:xfrm>
            <a:off x="457199" y="1484784"/>
            <a:ext cx="7125953" cy="489654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 smtClean="0"/>
              <a:t>VŠCHT Praha- projekt 7.RP TRIGGER  a PEDICEV </a:t>
            </a:r>
            <a:r>
              <a:rPr lang="cs-CZ" sz="2200" dirty="0" smtClean="0">
                <a:hlinkClick r:id="rId3"/>
              </a:rPr>
              <a:t>https://gro.vscht.cz</a:t>
            </a:r>
            <a:endParaRPr lang="cs-CZ" sz="2200" dirty="0" smtClean="0"/>
          </a:p>
          <a:p>
            <a:r>
              <a:rPr lang="cs-CZ" sz="2200" b="1" dirty="0" smtClean="0"/>
              <a:t>Cena Julie Hamáčkové  -  na VŠCHT Praha</a:t>
            </a:r>
            <a:br>
              <a:rPr lang="cs-CZ" sz="2200" b="1" dirty="0" smtClean="0"/>
            </a:br>
            <a:r>
              <a:rPr lang="cs-CZ" sz="2200" dirty="0" smtClean="0">
                <a:hlinkClick r:id="rId4"/>
              </a:rPr>
              <a:t>http://intranet.vscht.cz/vav/gender/hamackova</a:t>
            </a:r>
            <a:endParaRPr lang="cs-CZ" sz="2200" dirty="0" smtClean="0"/>
          </a:p>
          <a:p>
            <a:r>
              <a:rPr lang="cs-CZ" sz="2200" dirty="0" smtClean="0"/>
              <a:t>GENDERED INNOVATION   -  příručka zpracovaná  v 7.RP, osahuje vysvětlení a příklady projektů </a:t>
            </a:r>
            <a:br>
              <a:rPr lang="cs-CZ" sz="2200" dirty="0" smtClean="0"/>
            </a:br>
            <a:r>
              <a:rPr lang="cs-CZ" sz="2200" dirty="0" smtClean="0">
                <a:hlinkClick r:id="rId5"/>
              </a:rPr>
              <a:t>http://ec.europa.eu/research/science-society/document_library/pdf_06/gendered_innovations.pdf</a:t>
            </a:r>
            <a:r>
              <a:rPr lang="cs-CZ" sz="2200" dirty="0" smtClean="0"/>
              <a:t> </a:t>
            </a:r>
          </a:p>
          <a:p>
            <a:r>
              <a:rPr lang="cs-CZ" sz="2200" b="1" dirty="0" smtClean="0"/>
              <a:t>Národní kontaktní centrum – gender a věda </a:t>
            </a:r>
            <a:r>
              <a:rPr lang="cs-CZ" sz="2200" dirty="0" smtClean="0">
                <a:hlinkClick r:id="rId6"/>
              </a:rPr>
              <a:t>http://www.genderaveda.cz</a:t>
            </a:r>
            <a:r>
              <a:rPr lang="cs-CZ" sz="2200" dirty="0" smtClean="0"/>
              <a:t>,  </a:t>
            </a:r>
            <a:r>
              <a:rPr lang="cs-CZ" sz="2200" dirty="0" smtClean="0">
                <a:hlinkClick r:id="rId7"/>
              </a:rPr>
              <a:t>http://www.nkc.cz</a:t>
            </a:r>
            <a:endParaRPr lang="cs-CZ" sz="2200" dirty="0" smtClean="0"/>
          </a:p>
          <a:p>
            <a:r>
              <a:rPr lang="en-US" sz="2200" dirty="0" smtClean="0"/>
              <a:t>Stanford University</a:t>
            </a:r>
            <a:r>
              <a:rPr lang="cs-CZ" sz="2200" dirty="0" smtClean="0"/>
              <a:t>, </a:t>
            </a:r>
            <a:r>
              <a:rPr lang="cs-CZ" sz="2200" dirty="0" err="1" smtClean="0"/>
              <a:t>California</a:t>
            </a:r>
            <a:r>
              <a:rPr lang="cs-CZ" sz="2200" dirty="0" smtClean="0"/>
              <a:t> 94305. USA </a:t>
            </a:r>
            <a:r>
              <a:rPr lang="cs-CZ" sz="2200" dirty="0" smtClean="0">
                <a:hlinkClick r:id="rId8"/>
              </a:rPr>
              <a:t>https://genderedinnovations.stanford.edu/</a:t>
            </a:r>
            <a:r>
              <a:rPr lang="cs-CZ" sz="2200" dirty="0" smtClean="0"/>
              <a:t>  </a:t>
            </a:r>
            <a:endParaRPr lang="cs-CZ" sz="2200" dirty="0"/>
          </a:p>
        </p:txBody>
      </p:sp>
      <p:pic>
        <p:nvPicPr>
          <p:cNvPr id="11" name="Picture 2" descr="Proč a jak na genderovou rovnost ve vědě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153" y="4725144"/>
            <a:ext cx="1093303" cy="143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59" y="2996952"/>
            <a:ext cx="986089" cy="143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>
            <a:hlinkClick r:id="rId3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093" y="836824"/>
            <a:ext cx="721331" cy="1008000"/>
          </a:xfrm>
          <a:prstGeom prst="rect">
            <a:avLst/>
          </a:prstGeom>
        </p:spPr>
      </p:pic>
      <p:pic>
        <p:nvPicPr>
          <p:cNvPr id="14" name="Picture 2" descr="šířka 215px">
            <a:hlinkClick r:id="rId12" tooltip="šířka 215px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48" y="2109985"/>
            <a:ext cx="9525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Jak sbalit partnera, jak se nechat sbalit??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Konference – kromě vědecké přednášky i krátké představení pracoviště (specializace, přístroje)</a:t>
            </a:r>
          </a:p>
          <a:p>
            <a:r>
              <a:rPr lang="cs-CZ" dirty="0" err="1" smtClean="0"/>
              <a:t>Networking</a:t>
            </a:r>
            <a:r>
              <a:rPr lang="cs-CZ" dirty="0" smtClean="0"/>
              <a:t> – na koktejl (pivo, </a:t>
            </a:r>
            <a:r>
              <a:rPr lang="cs-CZ" dirty="0" err="1" smtClean="0"/>
              <a:t>kafe</a:t>
            </a:r>
            <a:r>
              <a:rPr lang="cs-CZ" dirty="0" smtClean="0"/>
              <a:t>) hlavně s cizími!</a:t>
            </a:r>
          </a:p>
          <a:p>
            <a:r>
              <a:rPr lang="cs-CZ" dirty="0" smtClean="0"/>
              <a:t>Staré kontakty – oprášit!!! Hlavně kontakty ze zahraničních pobytů ze studií!!</a:t>
            </a:r>
          </a:p>
          <a:p>
            <a:r>
              <a:rPr lang="cs-CZ" dirty="0" smtClean="0"/>
              <a:t>Kam se rozkutálel můj kruh – </a:t>
            </a:r>
            <a:r>
              <a:rPr lang="cs-CZ" dirty="0" err="1" smtClean="0"/>
              <a:t>SMEs</a:t>
            </a:r>
            <a:r>
              <a:rPr lang="cs-CZ" dirty="0" smtClean="0"/>
              <a:t> (malé a střední podniky –spolupráce)</a:t>
            </a:r>
          </a:p>
          <a:p>
            <a:r>
              <a:rPr lang="cs-CZ" dirty="0" smtClean="0"/>
              <a:t>Účast v soutěžích, letní školy, odborné semináře a školení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Příprava projektu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Zadávací dokumentace + způsob hodnocení návrhu projektu – nastudovat ještě před začátkem práce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Abstrakt: </a:t>
            </a:r>
          </a:p>
          <a:p>
            <a:r>
              <a:rPr lang="cs-CZ" dirty="0" smtClean="0"/>
              <a:t>Jasná vize, jednoduchý, konkrétní</a:t>
            </a:r>
          </a:p>
          <a:p>
            <a:r>
              <a:rPr lang="cs-CZ" dirty="0" smtClean="0"/>
              <a:t>Srozumitelný pro širší spektrum hodnotitelů</a:t>
            </a:r>
          </a:p>
          <a:p>
            <a:r>
              <a:rPr lang="cs-CZ" dirty="0" smtClean="0"/>
              <a:t>Konkrétní cíle a dopady na společnost</a:t>
            </a:r>
          </a:p>
          <a:p>
            <a:r>
              <a:rPr lang="cs-CZ" dirty="0" smtClean="0"/>
              <a:t>Poutavý, jednoduchý, zapamatovatelný akronym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0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Projektový návrh 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 smtClean="0"/>
              <a:t>Část A – obecné informace – se zpracováním pomáhají administrativní  pracovníci</a:t>
            </a:r>
          </a:p>
          <a:p>
            <a:r>
              <a:rPr lang="cs-CZ" sz="1800" dirty="0" smtClean="0"/>
              <a:t>Identifikace partnera (PIC)</a:t>
            </a:r>
          </a:p>
          <a:p>
            <a:r>
              <a:rPr lang="cs-CZ" sz="1800" dirty="0" smtClean="0"/>
              <a:t> krátký popis instituce</a:t>
            </a:r>
          </a:p>
          <a:p>
            <a:r>
              <a:rPr lang="cs-CZ" sz="1800" dirty="0" smtClean="0"/>
              <a:t>doposud řešené projekty</a:t>
            </a:r>
          </a:p>
          <a:p>
            <a:r>
              <a:rPr lang="cs-CZ" sz="1800" dirty="0" smtClean="0"/>
              <a:t>Rozpočet </a:t>
            </a:r>
          </a:p>
          <a:p>
            <a:r>
              <a:rPr lang="cs-CZ" sz="1800" dirty="0" smtClean="0"/>
              <a:t>Etické a gender </a:t>
            </a:r>
            <a:r>
              <a:rPr lang="cs-CZ" sz="1800" dirty="0" err="1" smtClean="0"/>
              <a:t>issues</a:t>
            </a:r>
            <a:endParaRPr lang="cs-CZ" sz="1800" dirty="0" smtClean="0"/>
          </a:p>
          <a:p>
            <a:endParaRPr lang="cs-CZ" sz="1800" dirty="0"/>
          </a:p>
          <a:p>
            <a:pPr marL="0" indent="0" algn="ctr">
              <a:buNone/>
            </a:pPr>
            <a:r>
              <a:rPr lang="cs-CZ" sz="2400" dirty="0" smtClean="0"/>
              <a:t>Část B – faktický návrh projektu – zpracování nejčastěji hlavní řešitel projektu</a:t>
            </a:r>
          </a:p>
          <a:p>
            <a:pPr marL="0" indent="0" algn="ctr">
              <a:buNone/>
            </a:pPr>
            <a:r>
              <a:rPr lang="cs-CZ" sz="1800" dirty="0" smtClean="0"/>
              <a:t>Nejčastější pozice je partner v projektu, doplňuje část týkající se jeho zapojení, WP, spolupráce s koordinátorem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6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How</a:t>
            </a:r>
            <a:r>
              <a:rPr lang="cs-CZ" dirty="0" smtClean="0">
                <a:solidFill>
                  <a:schemeClr val="tx1"/>
                </a:solidFill>
              </a:rPr>
              <a:t> to </a:t>
            </a:r>
            <a:r>
              <a:rPr lang="cs-CZ" dirty="0" err="1" smtClean="0">
                <a:solidFill>
                  <a:schemeClr val="tx1"/>
                </a:solidFill>
              </a:rPr>
              <a:t>loose</a:t>
            </a:r>
            <a:r>
              <a:rPr lang="cs-CZ" dirty="0" smtClean="0">
                <a:solidFill>
                  <a:schemeClr val="tx1"/>
                </a:solidFill>
              </a:rPr>
              <a:t> a grant in 30 </a:t>
            </a:r>
            <a:r>
              <a:rPr lang="cs-CZ" dirty="0" err="1" smtClean="0">
                <a:solidFill>
                  <a:schemeClr val="tx1"/>
                </a:solidFill>
              </a:rPr>
              <a:t>minutes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dirty="0" smtClean="0"/>
              <a:t>Převzato z prezentace Gabriely Matouškové, Coventry</a:t>
            </a:r>
          </a:p>
          <a:p>
            <a:pPr marL="0" indent="0" algn="ctr">
              <a:buNone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Sloppy</a:t>
            </a:r>
            <a:r>
              <a:rPr lang="cs-CZ" sz="2000" dirty="0" smtClean="0"/>
              <a:t>, </a:t>
            </a:r>
            <a:r>
              <a:rPr lang="cs-CZ" sz="2000" dirty="0" err="1" smtClean="0"/>
              <a:t>ufocused</a:t>
            </a:r>
            <a:r>
              <a:rPr lang="cs-CZ" sz="2000" dirty="0" smtClean="0"/>
              <a:t> </a:t>
            </a:r>
            <a:r>
              <a:rPr lang="cs-CZ" sz="2000" dirty="0" err="1" smtClean="0"/>
              <a:t>Summary</a:t>
            </a: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Big Picture </a:t>
            </a:r>
            <a:r>
              <a:rPr lang="cs-CZ" sz="2000" dirty="0" err="1" smtClean="0"/>
              <a:t>is</a:t>
            </a:r>
            <a:r>
              <a:rPr lang="cs-CZ" sz="2000" dirty="0" smtClean="0"/>
              <a:t> not </a:t>
            </a:r>
            <a:r>
              <a:rPr lang="cs-CZ" sz="2000" dirty="0" err="1" smtClean="0"/>
              <a:t>there</a:t>
            </a: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Out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scope</a:t>
            </a: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Idea </a:t>
            </a:r>
            <a:r>
              <a:rPr lang="cs-CZ" sz="2000" dirty="0" err="1" smtClean="0"/>
              <a:t>is</a:t>
            </a:r>
            <a:r>
              <a:rPr lang="cs-CZ" sz="2000" dirty="0" smtClean="0"/>
              <a:t> no novel/</a:t>
            </a:r>
            <a:r>
              <a:rPr lang="cs-CZ" sz="2000" dirty="0" err="1" smtClean="0"/>
              <a:t>original</a:t>
            </a:r>
            <a:r>
              <a:rPr lang="cs-CZ" sz="2000" dirty="0" smtClean="0"/>
              <a:t>/</a:t>
            </a:r>
            <a:r>
              <a:rPr lang="cs-CZ" sz="2000" dirty="0" err="1" smtClean="0"/>
              <a:t>exciting</a:t>
            </a: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Idea –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evaluator</a:t>
            </a:r>
            <a:r>
              <a:rPr lang="cs-CZ" sz="2000" dirty="0" smtClean="0"/>
              <a:t> „</a:t>
            </a:r>
            <a:r>
              <a:rPr lang="cs-CZ" sz="2000" dirty="0" err="1" smtClean="0"/>
              <a:t>does</a:t>
            </a:r>
            <a:r>
              <a:rPr lang="cs-CZ" sz="2000" dirty="0" smtClean="0"/>
              <a:t> not </a:t>
            </a:r>
            <a:r>
              <a:rPr lang="cs-CZ" sz="2000" dirty="0" err="1" smtClean="0"/>
              <a:t>get</a:t>
            </a:r>
            <a:r>
              <a:rPr lang="cs-CZ" sz="2000" dirty="0" smtClean="0"/>
              <a:t> </a:t>
            </a:r>
            <a:r>
              <a:rPr lang="cs-CZ" sz="2000" dirty="0" err="1" smtClean="0"/>
              <a:t>it</a:t>
            </a:r>
            <a:r>
              <a:rPr lang="cs-CZ" sz="2000" dirty="0" smtClean="0"/>
              <a:t>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Budget </a:t>
            </a:r>
            <a:r>
              <a:rPr lang="cs-CZ" sz="2000" dirty="0" err="1" smtClean="0"/>
              <a:t>beyond</a:t>
            </a:r>
            <a:r>
              <a:rPr lang="cs-CZ" sz="2000" dirty="0" smtClean="0"/>
              <a:t> </a:t>
            </a:r>
            <a:r>
              <a:rPr lang="cs-CZ" sz="2000" dirty="0" err="1" smtClean="0"/>
              <a:t>guidelines</a:t>
            </a: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Unbalanced</a:t>
            </a:r>
            <a:r>
              <a:rPr lang="cs-CZ" sz="2000" dirty="0" smtClean="0"/>
              <a:t> </a:t>
            </a:r>
            <a:r>
              <a:rPr lang="cs-CZ" sz="2000" dirty="0" err="1" smtClean="0"/>
              <a:t>Consortium</a:t>
            </a: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Poor</a:t>
            </a:r>
            <a:r>
              <a:rPr lang="cs-CZ" sz="2000" dirty="0" smtClean="0"/>
              <a:t> partner </a:t>
            </a:r>
            <a:r>
              <a:rPr lang="cs-CZ" sz="2000" dirty="0" err="1" smtClean="0"/>
              <a:t>pages</a:t>
            </a: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Poor</a:t>
            </a:r>
            <a:r>
              <a:rPr lang="cs-CZ" sz="2000" dirty="0" smtClean="0"/>
              <a:t> </a:t>
            </a:r>
            <a:r>
              <a:rPr lang="cs-CZ" sz="2000" dirty="0" err="1" smtClean="0"/>
              <a:t>Key</a:t>
            </a:r>
            <a:r>
              <a:rPr lang="cs-CZ" sz="2000" dirty="0" smtClean="0"/>
              <a:t> </a:t>
            </a:r>
            <a:r>
              <a:rPr lang="cs-CZ" sz="2000" dirty="0" err="1" smtClean="0"/>
              <a:t>Publications</a:t>
            </a: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Impact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not </a:t>
            </a:r>
            <a:r>
              <a:rPr lang="cs-CZ" sz="2000" dirty="0" err="1" smtClean="0"/>
              <a:t>clear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5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Životní cyklus projektů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251520" y="3681108"/>
            <a:ext cx="7884000" cy="1800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ový popisek 3"/>
          <p:cNvSpPr/>
          <p:nvPr/>
        </p:nvSpPr>
        <p:spPr>
          <a:xfrm>
            <a:off x="35496" y="2853016"/>
            <a:ext cx="1152000" cy="72000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Zveřejnění</a:t>
            </a:r>
          </a:p>
          <a:p>
            <a:pPr algn="ctr"/>
            <a:r>
              <a:rPr lang="cs-CZ" sz="1600" dirty="0" smtClean="0"/>
              <a:t>programu</a:t>
            </a:r>
            <a:endParaRPr lang="en-US" sz="1600" dirty="0"/>
          </a:p>
        </p:txBody>
      </p:sp>
      <p:sp>
        <p:nvSpPr>
          <p:cNvPr id="5" name="Obdélníkový popisek 4"/>
          <p:cNvSpPr/>
          <p:nvPr/>
        </p:nvSpPr>
        <p:spPr>
          <a:xfrm>
            <a:off x="1223736" y="2853016"/>
            <a:ext cx="972000" cy="72008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Otevření výzvy</a:t>
            </a:r>
            <a:endParaRPr lang="en-US" sz="1600" dirty="0"/>
          </a:p>
        </p:txBody>
      </p:sp>
      <p:sp>
        <p:nvSpPr>
          <p:cNvPr id="8" name="Obdélníkový popisek 7"/>
          <p:cNvSpPr/>
          <p:nvPr/>
        </p:nvSpPr>
        <p:spPr>
          <a:xfrm>
            <a:off x="2231856" y="2853016"/>
            <a:ext cx="1044000" cy="72008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Uzávěrka</a:t>
            </a:r>
            <a:endParaRPr lang="en-US" sz="1600" dirty="0"/>
          </a:p>
        </p:txBody>
      </p:sp>
      <p:sp>
        <p:nvSpPr>
          <p:cNvPr id="9" name="Obdélníkový popisek 8"/>
          <p:cNvSpPr/>
          <p:nvPr/>
        </p:nvSpPr>
        <p:spPr>
          <a:xfrm>
            <a:off x="3348016" y="2853016"/>
            <a:ext cx="1368000" cy="720080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Vyhodnocení</a:t>
            </a:r>
            <a:endParaRPr lang="en-US" sz="1600" dirty="0"/>
          </a:p>
        </p:txBody>
      </p:sp>
      <p:sp>
        <p:nvSpPr>
          <p:cNvPr id="10" name="Obdélníkový popisek 9"/>
          <p:cNvSpPr/>
          <p:nvPr/>
        </p:nvSpPr>
        <p:spPr>
          <a:xfrm>
            <a:off x="4752128" y="2636912"/>
            <a:ext cx="972000" cy="936104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Příprava </a:t>
            </a:r>
          </a:p>
          <a:p>
            <a:pPr algn="ctr"/>
            <a:r>
              <a:rPr lang="cs-CZ" sz="1600" dirty="0"/>
              <a:t>g</a:t>
            </a:r>
            <a:r>
              <a:rPr lang="cs-CZ" sz="1600" dirty="0" smtClean="0"/>
              <a:t>rantové</a:t>
            </a:r>
            <a:endParaRPr lang="cs-CZ" sz="1600" dirty="0"/>
          </a:p>
          <a:p>
            <a:pPr algn="ctr"/>
            <a:r>
              <a:rPr lang="cs-CZ" sz="1600" dirty="0" smtClean="0"/>
              <a:t>dohody</a:t>
            </a:r>
            <a:endParaRPr lang="en-US" sz="1600" dirty="0"/>
          </a:p>
        </p:txBody>
      </p:sp>
      <p:sp>
        <p:nvSpPr>
          <p:cNvPr id="12" name="Obdélníkový popisek 11"/>
          <p:cNvSpPr/>
          <p:nvPr/>
        </p:nvSpPr>
        <p:spPr>
          <a:xfrm>
            <a:off x="5796136" y="2636992"/>
            <a:ext cx="1332000" cy="936104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Podpis </a:t>
            </a:r>
          </a:p>
          <a:p>
            <a:pPr algn="ctr"/>
            <a:r>
              <a:rPr lang="cs-CZ" sz="1600" dirty="0"/>
              <a:t>k</a:t>
            </a:r>
            <a:r>
              <a:rPr lang="cs-CZ" sz="1600" dirty="0" smtClean="0"/>
              <a:t>onsorciální smlouvy</a:t>
            </a:r>
            <a:endParaRPr lang="en-US" sz="1600" dirty="0"/>
          </a:p>
        </p:txBody>
      </p:sp>
      <p:sp>
        <p:nvSpPr>
          <p:cNvPr id="11" name="Obdélníkový popisek 10"/>
          <p:cNvSpPr/>
          <p:nvPr/>
        </p:nvSpPr>
        <p:spPr>
          <a:xfrm>
            <a:off x="7200400" y="2636992"/>
            <a:ext cx="972000" cy="936104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Podpis </a:t>
            </a:r>
          </a:p>
          <a:p>
            <a:pPr algn="ctr"/>
            <a:r>
              <a:rPr lang="cs-CZ" sz="1600" dirty="0"/>
              <a:t>g</a:t>
            </a:r>
            <a:r>
              <a:rPr lang="cs-CZ" sz="1600" dirty="0" smtClean="0"/>
              <a:t>rantové</a:t>
            </a:r>
            <a:endParaRPr lang="cs-CZ" sz="1600" dirty="0"/>
          </a:p>
          <a:p>
            <a:pPr algn="ctr"/>
            <a:r>
              <a:rPr lang="cs-CZ" sz="1600" dirty="0" smtClean="0"/>
              <a:t>dohody</a:t>
            </a:r>
            <a:endParaRPr lang="en-US" sz="1600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547664" y="4005064"/>
            <a:ext cx="1008112" cy="0"/>
          </a:xfrm>
          <a:prstGeom prst="straightConnector1">
            <a:avLst/>
          </a:prstGeom>
          <a:ln w="3492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619672" y="3995772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 </a:t>
            </a:r>
            <a:r>
              <a:rPr lang="cs-CZ" dirty="0" err="1" smtClean="0"/>
              <a:t>měs</a:t>
            </a:r>
            <a:r>
              <a:rPr lang="cs-CZ" dirty="0" smtClean="0"/>
              <a:t>.</a:t>
            </a:r>
          </a:p>
          <a:p>
            <a:r>
              <a:rPr lang="cs-CZ" dirty="0"/>
              <a:t>p</a:t>
            </a:r>
            <a:r>
              <a:rPr lang="cs-CZ" dirty="0" smtClean="0"/>
              <a:t>říprava </a:t>
            </a:r>
          </a:p>
          <a:p>
            <a:r>
              <a:rPr lang="cs-CZ" dirty="0"/>
              <a:t>n</a:t>
            </a:r>
            <a:r>
              <a:rPr lang="cs-CZ" dirty="0" smtClean="0"/>
              <a:t>ávrhu </a:t>
            </a:r>
          </a:p>
          <a:p>
            <a:r>
              <a:rPr lang="cs-CZ" dirty="0" smtClean="0"/>
              <a:t>projektu</a:t>
            </a:r>
            <a:endParaRPr lang="en-US" dirty="0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555776" y="4005064"/>
            <a:ext cx="1224000" cy="0"/>
          </a:xfrm>
          <a:prstGeom prst="straightConnector1">
            <a:avLst/>
          </a:prstGeom>
          <a:ln w="3492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2771800" y="39957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 </a:t>
            </a:r>
            <a:r>
              <a:rPr lang="cs-CZ" dirty="0" err="1" smtClean="0"/>
              <a:t>měs</a:t>
            </a:r>
            <a:r>
              <a:rPr lang="cs-CZ" dirty="0" smtClean="0"/>
              <a:t>.</a:t>
            </a:r>
            <a:endParaRPr lang="en-US" dirty="0"/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3804216" y="4005064"/>
            <a:ext cx="3720112" cy="0"/>
          </a:xfrm>
          <a:prstGeom prst="straightConnector1">
            <a:avLst/>
          </a:prstGeom>
          <a:ln w="3492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004048" y="40050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2-3 </a:t>
            </a:r>
            <a:r>
              <a:rPr lang="cs-CZ" dirty="0" err="1" smtClean="0"/>
              <a:t>měs</a:t>
            </a:r>
            <a:r>
              <a:rPr lang="cs-CZ" dirty="0" smtClean="0"/>
              <a:t>.</a:t>
            </a:r>
            <a:endParaRPr lang="en-US" dirty="0"/>
          </a:p>
        </p:txBody>
      </p:sp>
      <p:grpSp>
        <p:nvGrpSpPr>
          <p:cNvPr id="25" name="Skupina 24"/>
          <p:cNvGrpSpPr/>
          <p:nvPr/>
        </p:nvGrpSpPr>
        <p:grpSpPr>
          <a:xfrm rot="16200000">
            <a:off x="8460431" y="3140968"/>
            <a:ext cx="616424" cy="1111769"/>
            <a:chOff x="8564088" y="2420888"/>
            <a:chExt cx="616424" cy="1111769"/>
          </a:xfrm>
        </p:grpSpPr>
        <p:sp>
          <p:nvSpPr>
            <p:cNvPr id="21" name="Vývojový diagram: postup 20"/>
            <p:cNvSpPr/>
            <p:nvPr/>
          </p:nvSpPr>
          <p:spPr>
            <a:xfrm rot="5400000">
              <a:off x="8406512" y="2582888"/>
              <a:ext cx="936000" cy="612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ovéPole 23"/>
            <p:cNvSpPr txBox="1"/>
            <p:nvPr/>
          </p:nvSpPr>
          <p:spPr>
            <a:xfrm rot="5400000">
              <a:off x="8316416" y="2700209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bg1"/>
                  </a:solidFill>
                </a:rPr>
                <a:t>Začátek projektu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ovéPole 26"/>
          <p:cNvSpPr txBox="1"/>
          <p:nvPr/>
        </p:nvSpPr>
        <p:spPr>
          <a:xfrm>
            <a:off x="7992888" y="4038163"/>
            <a:ext cx="133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11 měsíců</a:t>
            </a:r>
          </a:p>
          <a:p>
            <a:r>
              <a:rPr lang="cs-CZ" sz="1600" dirty="0"/>
              <a:t>p</a:t>
            </a:r>
            <a:r>
              <a:rPr lang="cs-CZ" sz="1600" dirty="0" smtClean="0"/>
              <a:t>o otevření výzvy</a:t>
            </a:r>
            <a:endParaRPr lang="en-US" sz="16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0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Hodnocení projektů - feedback </a:t>
            </a:r>
            <a:r>
              <a:rPr lang="cs-CZ" sz="1600" dirty="0" smtClean="0">
                <a:solidFill>
                  <a:schemeClr val="tx1"/>
                </a:solidFill>
              </a:rPr>
              <a:t>(pro příště)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t="22164" r="8806" b="50125"/>
          <a:stretch/>
        </p:blipFill>
        <p:spPr bwMode="auto">
          <a:xfrm>
            <a:off x="1115615" y="1535012"/>
            <a:ext cx="6660000" cy="173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557615" y="3429000"/>
            <a:ext cx="7776000" cy="3301979"/>
            <a:chOff x="557615" y="3429000"/>
            <a:chExt cx="7776000" cy="330197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9" t="16237" r="6864" b="17147"/>
            <a:stretch/>
          </p:blipFill>
          <p:spPr bwMode="auto">
            <a:xfrm>
              <a:off x="557615" y="3429000"/>
              <a:ext cx="7776000" cy="330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bdélník 3"/>
            <p:cNvSpPr/>
            <p:nvPr/>
          </p:nvSpPr>
          <p:spPr>
            <a:xfrm>
              <a:off x="3707904" y="5877272"/>
              <a:ext cx="576064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1259632" y="6029672"/>
              <a:ext cx="108012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Přímá spojnice 7"/>
          <p:cNvCxnSpPr/>
          <p:nvPr/>
        </p:nvCxnSpPr>
        <p:spPr>
          <a:xfrm>
            <a:off x="611560" y="4437112"/>
            <a:ext cx="24482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611560" y="5733256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6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Životní cyklus projektů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251520" y="3681108"/>
            <a:ext cx="7884000" cy="1800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ový popisek 3"/>
          <p:cNvSpPr/>
          <p:nvPr/>
        </p:nvSpPr>
        <p:spPr>
          <a:xfrm>
            <a:off x="35496" y="2853016"/>
            <a:ext cx="1152000" cy="72000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Zveřejnění</a:t>
            </a:r>
          </a:p>
          <a:p>
            <a:pPr algn="ctr"/>
            <a:r>
              <a:rPr lang="cs-CZ" sz="1600" dirty="0" smtClean="0"/>
              <a:t>programu</a:t>
            </a:r>
            <a:endParaRPr lang="en-US" sz="1600" dirty="0"/>
          </a:p>
        </p:txBody>
      </p:sp>
      <p:sp>
        <p:nvSpPr>
          <p:cNvPr id="5" name="Obdélníkový popisek 4"/>
          <p:cNvSpPr/>
          <p:nvPr/>
        </p:nvSpPr>
        <p:spPr>
          <a:xfrm>
            <a:off x="1223736" y="2853016"/>
            <a:ext cx="972000" cy="72008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Otevření výzvy</a:t>
            </a:r>
            <a:endParaRPr lang="en-US" sz="1600" dirty="0"/>
          </a:p>
        </p:txBody>
      </p:sp>
      <p:sp>
        <p:nvSpPr>
          <p:cNvPr id="8" name="Obdélníkový popisek 7"/>
          <p:cNvSpPr/>
          <p:nvPr/>
        </p:nvSpPr>
        <p:spPr>
          <a:xfrm>
            <a:off x="2231856" y="2853016"/>
            <a:ext cx="1044000" cy="72008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Uzávěrka</a:t>
            </a:r>
            <a:endParaRPr lang="en-US" sz="1600" dirty="0"/>
          </a:p>
        </p:txBody>
      </p:sp>
      <p:sp>
        <p:nvSpPr>
          <p:cNvPr id="9" name="Obdélníkový popisek 8"/>
          <p:cNvSpPr/>
          <p:nvPr/>
        </p:nvSpPr>
        <p:spPr>
          <a:xfrm>
            <a:off x="3348016" y="2853016"/>
            <a:ext cx="1368000" cy="72008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Vyhodnocení</a:t>
            </a:r>
            <a:endParaRPr lang="en-US" sz="1600" dirty="0"/>
          </a:p>
        </p:txBody>
      </p:sp>
      <p:sp>
        <p:nvSpPr>
          <p:cNvPr id="10" name="Obdélníkový popisek 9"/>
          <p:cNvSpPr/>
          <p:nvPr/>
        </p:nvSpPr>
        <p:spPr>
          <a:xfrm>
            <a:off x="4752128" y="2636912"/>
            <a:ext cx="972000" cy="936104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Příprava </a:t>
            </a:r>
          </a:p>
          <a:p>
            <a:pPr algn="ctr"/>
            <a:r>
              <a:rPr lang="cs-CZ" sz="1600" dirty="0"/>
              <a:t>g</a:t>
            </a:r>
            <a:r>
              <a:rPr lang="cs-CZ" sz="1600" dirty="0" smtClean="0"/>
              <a:t>rantové</a:t>
            </a:r>
            <a:endParaRPr lang="cs-CZ" sz="1600" dirty="0"/>
          </a:p>
          <a:p>
            <a:pPr algn="ctr"/>
            <a:r>
              <a:rPr lang="cs-CZ" sz="1600" dirty="0" smtClean="0"/>
              <a:t>dohody</a:t>
            </a:r>
            <a:endParaRPr lang="en-US" sz="1600" dirty="0"/>
          </a:p>
        </p:txBody>
      </p:sp>
      <p:sp>
        <p:nvSpPr>
          <p:cNvPr id="12" name="Obdélníkový popisek 11"/>
          <p:cNvSpPr/>
          <p:nvPr/>
        </p:nvSpPr>
        <p:spPr>
          <a:xfrm>
            <a:off x="5796136" y="2636992"/>
            <a:ext cx="1332000" cy="936104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Podpis </a:t>
            </a:r>
          </a:p>
          <a:p>
            <a:pPr algn="ctr"/>
            <a:r>
              <a:rPr lang="cs-CZ" sz="1600" dirty="0"/>
              <a:t>k</a:t>
            </a:r>
            <a:r>
              <a:rPr lang="cs-CZ" sz="1600" dirty="0" smtClean="0"/>
              <a:t>onsorciální smlouvy</a:t>
            </a:r>
            <a:endParaRPr lang="en-US" sz="1600" dirty="0"/>
          </a:p>
        </p:txBody>
      </p:sp>
      <p:sp>
        <p:nvSpPr>
          <p:cNvPr id="11" name="Obdélníkový popisek 10"/>
          <p:cNvSpPr/>
          <p:nvPr/>
        </p:nvSpPr>
        <p:spPr>
          <a:xfrm>
            <a:off x="7200400" y="2636992"/>
            <a:ext cx="972000" cy="936104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Podpis </a:t>
            </a:r>
          </a:p>
          <a:p>
            <a:pPr algn="ctr"/>
            <a:r>
              <a:rPr lang="cs-CZ" sz="1600" dirty="0"/>
              <a:t>g</a:t>
            </a:r>
            <a:r>
              <a:rPr lang="cs-CZ" sz="1600" dirty="0" smtClean="0"/>
              <a:t>rantové</a:t>
            </a:r>
            <a:endParaRPr lang="cs-CZ" sz="1600" dirty="0"/>
          </a:p>
          <a:p>
            <a:pPr algn="ctr"/>
            <a:r>
              <a:rPr lang="cs-CZ" sz="1600" dirty="0" smtClean="0"/>
              <a:t>dohody</a:t>
            </a:r>
            <a:endParaRPr lang="en-US" sz="1600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547664" y="4005064"/>
            <a:ext cx="1008112" cy="0"/>
          </a:xfrm>
          <a:prstGeom prst="straightConnector1">
            <a:avLst/>
          </a:prstGeom>
          <a:ln w="3492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619672" y="3995772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 </a:t>
            </a:r>
            <a:r>
              <a:rPr lang="cs-CZ" dirty="0" err="1" smtClean="0"/>
              <a:t>měs</a:t>
            </a:r>
            <a:r>
              <a:rPr lang="cs-CZ" dirty="0" smtClean="0"/>
              <a:t>.</a:t>
            </a:r>
          </a:p>
          <a:p>
            <a:r>
              <a:rPr lang="cs-CZ" dirty="0"/>
              <a:t>p</a:t>
            </a:r>
            <a:r>
              <a:rPr lang="cs-CZ" dirty="0" smtClean="0"/>
              <a:t>říprava </a:t>
            </a:r>
          </a:p>
          <a:p>
            <a:r>
              <a:rPr lang="cs-CZ" dirty="0"/>
              <a:t>n</a:t>
            </a:r>
            <a:r>
              <a:rPr lang="cs-CZ" dirty="0" smtClean="0"/>
              <a:t>ávrhu </a:t>
            </a:r>
          </a:p>
          <a:p>
            <a:r>
              <a:rPr lang="cs-CZ" dirty="0" smtClean="0"/>
              <a:t>projektu</a:t>
            </a:r>
            <a:endParaRPr lang="en-US" dirty="0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555776" y="4005064"/>
            <a:ext cx="1224000" cy="0"/>
          </a:xfrm>
          <a:prstGeom prst="straightConnector1">
            <a:avLst/>
          </a:prstGeom>
          <a:ln w="3492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2771800" y="39957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 </a:t>
            </a:r>
            <a:r>
              <a:rPr lang="cs-CZ" dirty="0" err="1" smtClean="0"/>
              <a:t>měs</a:t>
            </a:r>
            <a:r>
              <a:rPr lang="cs-CZ" dirty="0" smtClean="0"/>
              <a:t>.</a:t>
            </a:r>
            <a:endParaRPr lang="en-US" dirty="0"/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3804216" y="4005064"/>
            <a:ext cx="3720112" cy="0"/>
          </a:xfrm>
          <a:prstGeom prst="straightConnector1">
            <a:avLst/>
          </a:prstGeom>
          <a:ln w="3492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004048" y="40050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2-3 </a:t>
            </a:r>
            <a:r>
              <a:rPr lang="cs-CZ" dirty="0" err="1" smtClean="0"/>
              <a:t>měs</a:t>
            </a:r>
            <a:r>
              <a:rPr lang="cs-CZ" dirty="0" smtClean="0"/>
              <a:t>.</a:t>
            </a:r>
            <a:endParaRPr lang="en-US" dirty="0"/>
          </a:p>
        </p:txBody>
      </p:sp>
      <p:grpSp>
        <p:nvGrpSpPr>
          <p:cNvPr id="25" name="Skupina 24"/>
          <p:cNvGrpSpPr/>
          <p:nvPr/>
        </p:nvGrpSpPr>
        <p:grpSpPr>
          <a:xfrm rot="16200000">
            <a:off x="8460431" y="3140968"/>
            <a:ext cx="616424" cy="1111769"/>
            <a:chOff x="8564088" y="2420888"/>
            <a:chExt cx="616424" cy="1111769"/>
          </a:xfrm>
        </p:grpSpPr>
        <p:sp>
          <p:nvSpPr>
            <p:cNvPr id="21" name="Vývojový diagram: postup 20"/>
            <p:cNvSpPr/>
            <p:nvPr/>
          </p:nvSpPr>
          <p:spPr>
            <a:xfrm rot="5400000">
              <a:off x="8406512" y="2582888"/>
              <a:ext cx="936000" cy="612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ovéPole 23"/>
            <p:cNvSpPr txBox="1"/>
            <p:nvPr/>
          </p:nvSpPr>
          <p:spPr>
            <a:xfrm rot="5400000">
              <a:off x="8316416" y="2700209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bg1"/>
                  </a:solidFill>
                </a:rPr>
                <a:t>Začátek projektu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ovéPole 26"/>
          <p:cNvSpPr txBox="1"/>
          <p:nvPr/>
        </p:nvSpPr>
        <p:spPr>
          <a:xfrm>
            <a:off x="7992888" y="4038163"/>
            <a:ext cx="133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11 měsíců</a:t>
            </a:r>
          </a:p>
          <a:p>
            <a:r>
              <a:rPr lang="cs-CZ" sz="1600" dirty="0"/>
              <a:t>p</a:t>
            </a:r>
            <a:r>
              <a:rPr lang="cs-CZ" sz="1600" dirty="0" smtClean="0"/>
              <a:t>o otevření výzvy</a:t>
            </a:r>
            <a:endParaRPr lang="en-US" sz="16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0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Management a řízení projektů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/>
              <a:t>Ideálně 2 pozice – projektový manažer – vědec       				     administrátor projektu</a:t>
            </a:r>
          </a:p>
          <a:p>
            <a:r>
              <a:rPr lang="cs-CZ" dirty="0" smtClean="0"/>
              <a:t>Administrátor – nastavení mezd, pracovní výkazy (TS) nákupy investic, finanční controlling a kontrola vykazování cest (cesty s aktivní účastí, soulad s výkazy práce atd.)</a:t>
            </a:r>
          </a:p>
          <a:p>
            <a:r>
              <a:rPr lang="cs-CZ" dirty="0" smtClean="0"/>
              <a:t>V ideálním případě by měl vědec a budoucí administrátor projektu pracovat společně již na návrhu projektu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7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Časová osa kariéry vědce</a:t>
            </a:r>
            <a:endParaRPr lang="en-US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00" y="1737320"/>
            <a:ext cx="7082392" cy="4572000"/>
          </a:xfrm>
        </p:spPr>
      </p:pic>
      <p:sp>
        <p:nvSpPr>
          <p:cNvPr id="4" name="TextovéPole 3"/>
          <p:cNvSpPr txBox="1"/>
          <p:nvPr/>
        </p:nvSpPr>
        <p:spPr>
          <a:xfrm>
            <a:off x="2531929" y="5877272"/>
            <a:ext cx="1391999" cy="46166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Early  </a:t>
            </a:r>
            <a:r>
              <a:rPr lang="cs-CZ" sz="1200" dirty="0" err="1" smtClean="0"/>
              <a:t>stage</a:t>
            </a:r>
            <a:r>
              <a:rPr lang="cs-CZ" sz="1200" dirty="0" smtClean="0"/>
              <a:t> </a:t>
            </a:r>
            <a:r>
              <a:rPr lang="cs-CZ" sz="1200" dirty="0" err="1" smtClean="0"/>
              <a:t>researcher</a:t>
            </a:r>
            <a:r>
              <a:rPr lang="cs-CZ" sz="1200" dirty="0" smtClean="0"/>
              <a:t> (ERS)</a:t>
            </a:r>
            <a:endParaRPr lang="cs-CZ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79912" y="5013176"/>
            <a:ext cx="1391999" cy="46166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err="1"/>
              <a:t>Experienced</a:t>
            </a:r>
            <a:r>
              <a:rPr lang="cs-CZ" sz="1200" dirty="0"/>
              <a:t> </a:t>
            </a:r>
            <a:r>
              <a:rPr lang="cs-CZ" sz="1200" dirty="0" err="1"/>
              <a:t>Researcher</a:t>
            </a:r>
            <a:r>
              <a:rPr lang="cs-CZ" sz="1200" dirty="0"/>
              <a:t> </a:t>
            </a:r>
            <a:r>
              <a:rPr lang="cs-CZ" sz="1200" dirty="0" smtClean="0"/>
              <a:t> (ER)</a:t>
            </a:r>
            <a:endParaRPr lang="cs-CZ" sz="12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4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771800" y="5480535"/>
            <a:ext cx="695999" cy="27699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IGA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269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WP, </a:t>
            </a:r>
            <a:r>
              <a:rPr lang="cs-CZ" dirty="0" err="1" smtClean="0">
                <a:solidFill>
                  <a:schemeClr val="tx1"/>
                </a:solidFill>
              </a:rPr>
              <a:t>Task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Milestone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Deliverables</a:t>
            </a:r>
            <a:r>
              <a:rPr lang="cs-CZ" dirty="0" smtClean="0">
                <a:solidFill>
                  <a:schemeClr val="tx1"/>
                </a:solidFill>
              </a:rPr>
              <a:t>..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hlinkClick r:id="rId3"/>
              </a:rPr>
              <a:t>www.h2020.cz</a:t>
            </a:r>
            <a:r>
              <a:rPr lang="cs-CZ" dirty="0" smtClean="0"/>
              <a:t> slovník pojmů</a:t>
            </a:r>
          </a:p>
          <a:p>
            <a:endParaRPr lang="cs-CZ" dirty="0" smtClean="0"/>
          </a:p>
          <a:p>
            <a:r>
              <a:rPr lang="cs-CZ" dirty="0" err="1" smtClean="0"/>
              <a:t>Deliverables</a:t>
            </a:r>
            <a:r>
              <a:rPr lang="cs-CZ" dirty="0" smtClean="0"/>
              <a:t> : Plánované </a:t>
            </a:r>
            <a:r>
              <a:rPr lang="cs-CZ" dirty="0"/>
              <a:t>výstupy projektu, které jsou buď veřejné, nebo omezené jen na partnery projektu. Jejich dosažení je hodnoceno.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Milestones</a:t>
            </a:r>
            <a:r>
              <a:rPr lang="cs-CZ" dirty="0" smtClean="0"/>
              <a:t> : Kontrolní </a:t>
            </a:r>
            <a:r>
              <a:rPr lang="cs-CZ" dirty="0"/>
              <a:t>body v průběhu projektu. Milníky se mohou týkat dokončení klíčových výstupů (</a:t>
            </a:r>
            <a:r>
              <a:rPr lang="cs-CZ" dirty="0" err="1"/>
              <a:t>deliverables</a:t>
            </a:r>
            <a:r>
              <a:rPr lang="cs-CZ" dirty="0"/>
              <a:t>), mohou být potřebné v mezidobí, kdy se dají přijmout nápravná opatření ke vzniklým problémům. Milník může být i kritickým bodem v průběhu projektu, kdy se konsorcium rozhoduje o dalším vývoji.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Package</a:t>
            </a:r>
            <a:r>
              <a:rPr lang="cs-CZ" dirty="0" smtClean="0"/>
              <a:t> (WP) : Část </a:t>
            </a:r>
            <a:r>
              <a:rPr lang="cs-CZ" dirty="0"/>
              <a:t>projektu s jasně definovanými výstupy a popsanými aktivitami. Je koordinovaná jedním z partnerů projektu. 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Měřitelné, splnitelné, </a:t>
            </a:r>
            <a:r>
              <a:rPr lang="cs-CZ" dirty="0" err="1" smtClean="0"/>
              <a:t>zkontrolovatelné</a:t>
            </a:r>
            <a:r>
              <a:rPr lang="cs-CZ" dirty="0" smtClean="0"/>
              <a:t>, časově reálné – musí projít vědeckým auditem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1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Partner v projektu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Spolupráce s koordinátorem </a:t>
            </a:r>
          </a:p>
          <a:p>
            <a:r>
              <a:rPr lang="cs-CZ" dirty="0" smtClean="0"/>
              <a:t>Partner je obvykle vedoucím jednoho či více WP</a:t>
            </a:r>
          </a:p>
          <a:p>
            <a:r>
              <a:rPr lang="cs-CZ" dirty="0" smtClean="0"/>
              <a:t>„práva a povinnosti“, pravidla hry partnerů stanovena v Konsorciální smlouvě</a:t>
            </a:r>
          </a:p>
          <a:p>
            <a:r>
              <a:rPr lang="cs-CZ" dirty="0" smtClean="0"/>
              <a:t>Administrátor partnerské instituce zpracovává </a:t>
            </a:r>
            <a:r>
              <a:rPr lang="cs-CZ" dirty="0" err="1" smtClean="0"/>
              <a:t>periodic</a:t>
            </a:r>
            <a:r>
              <a:rPr lang="cs-CZ" dirty="0" smtClean="0"/>
              <a:t> and </a:t>
            </a:r>
            <a:r>
              <a:rPr lang="cs-CZ" dirty="0" err="1" smtClean="0"/>
              <a:t>midterm</a:t>
            </a:r>
            <a:r>
              <a:rPr lang="cs-CZ" dirty="0" smtClean="0"/>
              <a:t> </a:t>
            </a:r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reports</a:t>
            </a:r>
            <a:r>
              <a:rPr lang="cs-CZ" dirty="0" smtClean="0"/>
              <a:t>, řešitel vypracovává vědecké zprávy, vše do rukou koordinátora</a:t>
            </a:r>
          </a:p>
          <a:p>
            <a:endParaRPr lang="cs-CZ" dirty="0" smtClean="0"/>
          </a:p>
          <a:p>
            <a:r>
              <a:rPr lang="cs-CZ" dirty="0" smtClean="0"/>
              <a:t>Vstřícná spolupráce, ale nenechat sebou manipulovat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0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Závěr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sz="3600" dirty="0" smtClean="0"/>
          </a:p>
          <a:p>
            <a:pPr marL="0" indent="0" algn="ctr">
              <a:buNone/>
            </a:pPr>
            <a:r>
              <a:rPr lang="cs-CZ" sz="3600" dirty="0" smtClean="0"/>
              <a:t>Děkujeme Vám za pozornost!</a:t>
            </a:r>
          </a:p>
          <a:p>
            <a:pPr marL="0" indent="0" algn="ctr">
              <a:buNone/>
            </a:pPr>
            <a:endParaRPr lang="cs-CZ" sz="2400" dirty="0" smtClean="0"/>
          </a:p>
          <a:p>
            <a:pPr marL="0" indent="0" algn="ctr">
              <a:buNone/>
            </a:pPr>
            <a:r>
              <a:rPr lang="cs-CZ" sz="2400" dirty="0" smtClean="0"/>
              <a:t>Karolína Friessová </a:t>
            </a:r>
            <a:r>
              <a:rPr lang="cs-CZ" sz="2000" dirty="0" smtClean="0"/>
              <a:t>(</a:t>
            </a:r>
            <a:r>
              <a:rPr lang="cs-CZ" sz="2000" dirty="0" err="1" smtClean="0">
                <a:hlinkClick r:id="rId3"/>
              </a:rPr>
              <a:t>karolina.friessova</a:t>
            </a:r>
            <a:r>
              <a:rPr lang="en-US" sz="2000" dirty="0" smtClean="0">
                <a:hlinkClick r:id="rId3"/>
              </a:rPr>
              <a:t>@vscht.cz</a:t>
            </a:r>
            <a:r>
              <a:rPr lang="en-US" sz="2000" dirty="0" smtClean="0"/>
              <a:t>)</a:t>
            </a:r>
          </a:p>
          <a:p>
            <a:pPr marL="0" indent="0" algn="ctr">
              <a:buNone/>
            </a:pPr>
            <a:r>
              <a:rPr lang="cs-CZ" sz="2400" dirty="0"/>
              <a:t>Hana </a:t>
            </a:r>
            <a:r>
              <a:rPr lang="cs-CZ" sz="2400" dirty="0" smtClean="0"/>
              <a:t>Štěpánková </a:t>
            </a:r>
            <a:r>
              <a:rPr lang="cs-CZ" sz="2000" dirty="0" smtClean="0"/>
              <a:t>(</a:t>
            </a:r>
            <a:r>
              <a:rPr lang="cs-CZ" sz="2000" dirty="0" smtClean="0">
                <a:hlinkClick r:id="rId4"/>
              </a:rPr>
              <a:t>hana</a:t>
            </a:r>
            <a:r>
              <a:rPr lang="cs-CZ" sz="2000" dirty="0">
                <a:hlinkClick r:id="rId4"/>
              </a:rPr>
              <a:t>. </a:t>
            </a:r>
            <a:r>
              <a:rPr lang="cs-CZ" sz="2000" dirty="0" smtClean="0">
                <a:hlinkClick r:id="rId4"/>
              </a:rPr>
              <a:t>stepankova@vscht.cz</a:t>
            </a:r>
            <a:r>
              <a:rPr lang="cs-CZ" sz="2000" dirty="0" smtClean="0"/>
              <a:t>)</a:t>
            </a:r>
            <a:endParaRPr lang="cs-CZ" sz="2000" dirty="0"/>
          </a:p>
          <a:p>
            <a:pPr marL="0" indent="0" algn="ctr">
              <a:buNone/>
            </a:pP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589827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Podpořeno z projektu  (LE 15026, EUPRO II)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6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Horizon 2020 – Marie </a:t>
            </a:r>
            <a:r>
              <a:rPr lang="cs-CZ" dirty="0" err="1" smtClean="0">
                <a:solidFill>
                  <a:schemeClr val="tx1"/>
                </a:solidFill>
              </a:rPr>
              <a:t>Skłodowska</a:t>
            </a:r>
            <a:r>
              <a:rPr lang="cs-CZ" dirty="0" smtClean="0">
                <a:solidFill>
                  <a:schemeClr val="tx1"/>
                </a:solidFill>
              </a:rPr>
              <a:t>-Curie </a:t>
            </a:r>
            <a:r>
              <a:rPr lang="cs-CZ" dirty="0">
                <a:solidFill>
                  <a:schemeClr val="tx1"/>
                </a:solidFill>
              </a:rPr>
              <a:t>(MSCA)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cs-CZ" sz="2400" dirty="0" smtClean="0"/>
              <a:t>Program na podporu mobility,</a:t>
            </a:r>
          </a:p>
          <a:p>
            <a:pPr marL="0" indent="0">
              <a:buNone/>
            </a:pPr>
            <a:r>
              <a:rPr lang="cs-CZ" sz="2400" dirty="0" smtClean="0"/>
              <a:t> profesního rozvoje a kariérního</a:t>
            </a:r>
          </a:p>
          <a:p>
            <a:pPr marL="0" indent="0">
              <a:buNone/>
            </a:pPr>
            <a:r>
              <a:rPr lang="cs-CZ" sz="2400" dirty="0" smtClean="0"/>
              <a:t> růstu výzkumných </a:t>
            </a:r>
            <a:r>
              <a:rPr lang="cs-CZ" sz="2400" dirty="0"/>
              <a:t>pracovníků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en-US" sz="2400" dirty="0" smtClean="0">
              <a:hlinkClick r:id="rId3"/>
            </a:endParaRPr>
          </a:p>
          <a:p>
            <a:pPr marL="0" indent="0">
              <a:buNone/>
            </a:pPr>
            <a:r>
              <a:rPr lang="cs-CZ" sz="2400" dirty="0" smtClean="0">
                <a:hlinkClick r:id="rId3"/>
              </a:rPr>
              <a:t>http</a:t>
            </a:r>
            <a:r>
              <a:rPr lang="cs-CZ" sz="2400" dirty="0">
                <a:hlinkClick r:id="rId3"/>
              </a:rPr>
              <a:t>://</a:t>
            </a:r>
            <a:r>
              <a:rPr lang="cs-CZ" sz="2400" dirty="0" smtClean="0">
                <a:hlinkClick r:id="rId3"/>
              </a:rPr>
              <a:t>ec.europa.eu/research/mariecurieactions/</a:t>
            </a:r>
            <a:endParaRPr lang="en-US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Výzkumní pracovníci: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200" dirty="0" smtClean="0"/>
              <a:t>Early </a:t>
            </a:r>
            <a:r>
              <a:rPr lang="cs-CZ" sz="2200" dirty="0" err="1" smtClean="0"/>
              <a:t>stage</a:t>
            </a:r>
            <a:r>
              <a:rPr lang="cs-CZ" sz="2200" dirty="0" smtClean="0"/>
              <a:t> </a:t>
            </a:r>
            <a:r>
              <a:rPr lang="cs-CZ" sz="2200" dirty="0" err="1" smtClean="0"/>
              <a:t>researcher</a:t>
            </a:r>
            <a:r>
              <a:rPr lang="en-US" sz="2200" dirty="0" smtClean="0"/>
              <a:t> &lt; 4 </a:t>
            </a:r>
            <a:r>
              <a:rPr lang="en-US" sz="2200" dirty="0" err="1" smtClean="0"/>
              <a:t>roky</a:t>
            </a:r>
            <a:r>
              <a:rPr lang="en-US" sz="2200" dirty="0" smtClean="0"/>
              <a:t> </a:t>
            </a:r>
            <a:r>
              <a:rPr lang="en-US" sz="2200" dirty="0" err="1" smtClean="0"/>
              <a:t>praxe</a:t>
            </a:r>
            <a:r>
              <a:rPr lang="en-US" sz="2200" dirty="0" smtClean="0"/>
              <a:t> </a:t>
            </a:r>
            <a:r>
              <a:rPr lang="en-US" sz="2200" dirty="0" err="1" smtClean="0"/>
              <a:t>ve</a:t>
            </a:r>
            <a:r>
              <a:rPr lang="en-US" sz="2200" dirty="0" smtClean="0"/>
              <a:t> v</a:t>
            </a:r>
            <a:r>
              <a:rPr lang="cs-CZ" sz="2200" dirty="0" err="1" smtClean="0"/>
              <a:t>ýzkumu</a:t>
            </a:r>
            <a:r>
              <a:rPr lang="cs-CZ" sz="2200" dirty="0" smtClean="0"/>
              <a:t> a nemají Ph.D.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200" dirty="0" err="1" smtClean="0"/>
              <a:t>Experience</a:t>
            </a:r>
            <a:r>
              <a:rPr lang="cs-CZ" sz="2200" dirty="0" smtClean="0"/>
              <a:t> </a:t>
            </a:r>
            <a:r>
              <a:rPr lang="cs-CZ" sz="2200" dirty="0" err="1" smtClean="0"/>
              <a:t>researcher</a:t>
            </a:r>
            <a:r>
              <a:rPr lang="cs-CZ" sz="2200" dirty="0" smtClean="0"/>
              <a:t> </a:t>
            </a:r>
            <a:r>
              <a:rPr lang="en-US" sz="2200" dirty="0"/>
              <a:t>&gt; 4 </a:t>
            </a:r>
            <a:r>
              <a:rPr lang="en-US" sz="2200" dirty="0" err="1" smtClean="0"/>
              <a:t>roky</a:t>
            </a:r>
            <a:r>
              <a:rPr lang="en-US" sz="2200" dirty="0" smtClean="0"/>
              <a:t> </a:t>
            </a:r>
            <a:r>
              <a:rPr lang="en-US" sz="2200" dirty="0" err="1"/>
              <a:t>praxe</a:t>
            </a:r>
            <a:r>
              <a:rPr lang="en-US" sz="2200" dirty="0" smtClean="0"/>
              <a:t> </a:t>
            </a:r>
            <a:r>
              <a:rPr lang="en-US" sz="2200" dirty="0" err="1"/>
              <a:t>ve</a:t>
            </a:r>
            <a:r>
              <a:rPr lang="en-US" sz="2200" dirty="0"/>
              <a:t> v</a:t>
            </a:r>
            <a:r>
              <a:rPr lang="cs-CZ" sz="2200" dirty="0" err="1"/>
              <a:t>ýzkumu</a:t>
            </a:r>
            <a:r>
              <a:rPr lang="cs-CZ" sz="2200" dirty="0"/>
              <a:t> </a:t>
            </a:r>
            <a:r>
              <a:rPr lang="en-US" sz="2200" dirty="0" err="1" smtClean="0"/>
              <a:t>nebo</a:t>
            </a:r>
            <a:r>
              <a:rPr lang="en-US" sz="2200" dirty="0" smtClean="0"/>
              <a:t> Ph.D.</a:t>
            </a:r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8" t="17482" r="25468"/>
          <a:stretch/>
        </p:blipFill>
        <p:spPr bwMode="auto">
          <a:xfrm>
            <a:off x="5220072" y="1412776"/>
            <a:ext cx="3170824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30435172"/>
              </p:ext>
            </p:extLst>
          </p:nvPr>
        </p:nvGraphicFramePr>
        <p:xfrm>
          <a:off x="323528" y="1679024"/>
          <a:ext cx="8504238" cy="4846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91791"/>
                <a:gridCol w="69124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Individual</a:t>
                      </a:r>
                      <a:r>
                        <a:rPr lang="cs-CZ" baseline="0" dirty="0" smtClean="0"/>
                        <a:t>  </a:t>
                      </a:r>
                      <a:r>
                        <a:rPr lang="cs-CZ" baseline="0" dirty="0" err="1" smtClean="0"/>
                        <a:t>Fellowships</a:t>
                      </a:r>
                      <a:r>
                        <a:rPr lang="cs-CZ" baseline="0" dirty="0" smtClean="0"/>
                        <a:t> </a:t>
                      </a:r>
                    </a:p>
                    <a:p>
                      <a:pPr algn="ctr"/>
                      <a:r>
                        <a:rPr lang="cs-CZ" baseline="0" dirty="0" smtClean="0"/>
                        <a:t>(IF)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Individuální vědecko-výzkumné pobyty</a:t>
                      </a:r>
                      <a:r>
                        <a:rPr lang="cs-CZ" sz="1600" baseline="0" dirty="0" smtClean="0"/>
                        <a:t> pro zkušené výzkumné pracovníky </a:t>
                      </a:r>
                      <a:r>
                        <a:rPr lang="cs-CZ" sz="1600" b="0" baseline="0" dirty="0" smtClean="0"/>
                        <a:t>s cílem podpořit jejich další vzdělávání a profesní růst díky mezinárodní a mezisektorové mobilitě</a:t>
                      </a:r>
                      <a:endParaRPr lang="cs-CZ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Innovative</a:t>
                      </a:r>
                      <a:endParaRPr lang="cs-CZ" b="1" dirty="0" smtClean="0"/>
                    </a:p>
                    <a:p>
                      <a:pPr algn="ctr"/>
                      <a:r>
                        <a:rPr lang="cs-CZ" b="1" dirty="0" err="1" smtClean="0"/>
                        <a:t>Training</a:t>
                      </a:r>
                      <a:r>
                        <a:rPr lang="cs-CZ" b="1" dirty="0" smtClean="0"/>
                        <a:t> </a:t>
                      </a:r>
                    </a:p>
                    <a:p>
                      <a:pPr algn="ctr"/>
                      <a:r>
                        <a:rPr lang="cs-CZ" b="1" dirty="0" err="1" smtClean="0"/>
                        <a:t>Networsk</a:t>
                      </a:r>
                      <a:endParaRPr lang="cs-CZ" b="1" dirty="0" smtClean="0"/>
                    </a:p>
                    <a:p>
                      <a:pPr algn="ctr"/>
                      <a:r>
                        <a:rPr lang="cs-CZ" b="1" dirty="0" smtClean="0"/>
                        <a:t>(ITN)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b="1" dirty="0" smtClean="0"/>
                    </a:p>
                    <a:p>
                      <a:r>
                        <a:rPr lang="cs-CZ" sz="1600" b="1" dirty="0" smtClean="0"/>
                        <a:t>Doktorské studijní program</a:t>
                      </a:r>
                      <a:r>
                        <a:rPr lang="cs-CZ" sz="1600" dirty="0" smtClean="0"/>
                        <a:t>, navržené mezinárodními konsorcii, tvořenými institucemi z veřejného i soukromého</a:t>
                      </a:r>
                      <a:r>
                        <a:rPr lang="cs-CZ" sz="1600" baseline="0" dirty="0" smtClean="0"/>
                        <a:t> sektoru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R</a:t>
                      </a:r>
                      <a:r>
                        <a:rPr lang="en-US" b="1" dirty="0" smtClean="0"/>
                        <a:t>&amp;I</a:t>
                      </a:r>
                      <a:r>
                        <a:rPr lang="en-US" b="1" baseline="0" dirty="0" smtClean="0"/>
                        <a:t> Staff </a:t>
                      </a:r>
                    </a:p>
                    <a:p>
                      <a:pPr algn="ctr"/>
                      <a:r>
                        <a:rPr lang="en-US" b="1" baseline="0" dirty="0" smtClean="0"/>
                        <a:t>Exchange</a:t>
                      </a:r>
                    </a:p>
                    <a:p>
                      <a:pPr algn="ctr"/>
                      <a:r>
                        <a:rPr lang="cs-CZ" b="1" baseline="0" dirty="0" smtClean="0"/>
                        <a:t>(</a:t>
                      </a:r>
                      <a:r>
                        <a:rPr lang="en-US" b="1" baseline="0" dirty="0" smtClean="0"/>
                        <a:t>RISE</a:t>
                      </a:r>
                      <a:r>
                        <a:rPr lang="cs-CZ" b="1" baseline="0" dirty="0" smtClean="0"/>
                        <a:t>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Mezinárodní a mezisektorová</a:t>
                      </a:r>
                      <a:r>
                        <a:rPr lang="cs-CZ" baseline="0" dirty="0" smtClean="0"/>
                        <a:t> spolupráce formou výměn výzkumných, technických a řídících pracovníků v rámci společného projektu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dirty="0" smtClean="0"/>
                    </a:p>
                    <a:p>
                      <a:pPr algn="ctr"/>
                      <a:r>
                        <a:rPr lang="cs-CZ" b="1" dirty="0" smtClean="0"/>
                        <a:t>COFUND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Spolufinancování</a:t>
                      </a:r>
                      <a:r>
                        <a:rPr lang="cs-CZ" dirty="0" smtClean="0"/>
                        <a:t> regionálních,</a:t>
                      </a:r>
                      <a:r>
                        <a:rPr lang="cs-CZ" baseline="0" dirty="0" smtClean="0"/>
                        <a:t> národních a mezinárodních programů pro financování vědecko-výzkumných pobytů vč. doktorských studijních programů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European</a:t>
                      </a:r>
                      <a:endParaRPr lang="cs-CZ" dirty="0" smtClean="0"/>
                    </a:p>
                    <a:p>
                      <a:pPr algn="ctr"/>
                      <a:r>
                        <a:rPr lang="cs-CZ" dirty="0" err="1" smtClean="0"/>
                        <a:t>Researcher</a:t>
                      </a:r>
                      <a:r>
                        <a:rPr lang="en-US" dirty="0" smtClean="0"/>
                        <a:t>’s</a:t>
                      </a:r>
                    </a:p>
                    <a:p>
                      <a:pPr algn="ctr"/>
                      <a:r>
                        <a:rPr lang="en-US" dirty="0" smtClean="0"/>
                        <a:t>NIGHT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en-US" dirty="0" err="1" smtClean="0"/>
                        <a:t>Setk</a:t>
                      </a:r>
                      <a:r>
                        <a:rPr lang="cs-CZ" dirty="0" err="1" smtClean="0"/>
                        <a:t>ání</a:t>
                      </a:r>
                      <a:r>
                        <a:rPr lang="cs-CZ" baseline="0" dirty="0" smtClean="0"/>
                        <a:t> výzkumných pracovníků se širokou veřejností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6</a:t>
            </a:fld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9512" y="228600"/>
            <a:ext cx="8784976" cy="758952"/>
          </a:xfrm>
          <a:prstGeom prst="rect">
            <a:avLst/>
          </a:prstGeom>
        </p:spPr>
        <p:txBody>
          <a:bodyPr vert="horz" anchor="b">
            <a:normAutofit fontScale="9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1"/>
                </a:solidFill>
              </a:rPr>
              <a:t>Horizon 2020 – Marie </a:t>
            </a:r>
            <a:r>
              <a:rPr lang="cs-CZ" dirty="0" err="1" smtClean="0">
                <a:solidFill>
                  <a:schemeClr val="tx1"/>
                </a:solidFill>
              </a:rPr>
              <a:t>Skłodowska</a:t>
            </a:r>
            <a:r>
              <a:rPr lang="cs-CZ" dirty="0" smtClean="0">
                <a:solidFill>
                  <a:schemeClr val="tx1"/>
                </a:solidFill>
              </a:rPr>
              <a:t>-Curie (MSCA)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06382" cy="758952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chemeClr val="tx1"/>
                </a:solidFill>
              </a:rPr>
              <a:t>Horizon 2020 – MSCA </a:t>
            </a:r>
            <a:r>
              <a:rPr lang="cs-CZ" sz="3000" dirty="0" smtClean="0">
                <a:solidFill>
                  <a:schemeClr val="tx1"/>
                </a:solidFill>
              </a:rPr>
              <a:t>– ITN</a:t>
            </a:r>
            <a:endParaRPr lang="cs-CZ" sz="3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Doktorské </a:t>
            </a:r>
            <a:r>
              <a:rPr lang="cs-CZ" sz="2000" b="1" dirty="0"/>
              <a:t>studijní programy </a:t>
            </a:r>
            <a:r>
              <a:rPr lang="cs-CZ" sz="2000" dirty="0"/>
              <a:t>(</a:t>
            </a:r>
            <a:r>
              <a:rPr lang="cs-CZ" sz="2000" dirty="0" err="1"/>
              <a:t>Innovative</a:t>
            </a:r>
            <a:r>
              <a:rPr lang="cs-CZ" sz="2000" dirty="0"/>
              <a:t> </a:t>
            </a:r>
            <a:r>
              <a:rPr lang="cs-CZ" sz="2000" dirty="0" err="1"/>
              <a:t>Training</a:t>
            </a:r>
            <a:r>
              <a:rPr lang="cs-CZ" sz="2000" dirty="0"/>
              <a:t> Network –ITN</a:t>
            </a:r>
            <a:r>
              <a:rPr lang="cs-CZ" sz="2000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/>
              <a:t>Volné pozice EURAXESS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25"/>
          <a:stretch/>
        </p:blipFill>
        <p:spPr bwMode="auto">
          <a:xfrm>
            <a:off x="107504" y="2565368"/>
            <a:ext cx="3096344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528" y="6525344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REA</a:t>
            </a:r>
            <a:endParaRPr lang="en-US" sz="12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7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1" r="-372"/>
          <a:stretch/>
        </p:blipFill>
        <p:spPr bwMode="auto">
          <a:xfrm>
            <a:off x="3203848" y="2565368"/>
            <a:ext cx="3043708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1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06382" cy="758952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chemeClr val="tx1"/>
                </a:solidFill>
              </a:rPr>
              <a:t>Horizon 2020 – MSCA </a:t>
            </a:r>
            <a:r>
              <a:rPr lang="cs-CZ" sz="3000" dirty="0" smtClean="0">
                <a:solidFill>
                  <a:schemeClr val="tx1"/>
                </a:solidFill>
              </a:rPr>
              <a:t>– ITN</a:t>
            </a:r>
            <a:endParaRPr lang="cs-CZ" sz="3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Doktorské </a:t>
            </a:r>
            <a:r>
              <a:rPr lang="cs-CZ" sz="2000" b="1" dirty="0"/>
              <a:t>studijní programy </a:t>
            </a:r>
            <a:r>
              <a:rPr lang="cs-CZ" sz="2000" dirty="0"/>
              <a:t>(</a:t>
            </a:r>
            <a:r>
              <a:rPr lang="cs-CZ" sz="2000" dirty="0" err="1"/>
              <a:t>Innovative</a:t>
            </a:r>
            <a:r>
              <a:rPr lang="cs-CZ" sz="2000" dirty="0"/>
              <a:t> </a:t>
            </a:r>
            <a:r>
              <a:rPr lang="cs-CZ" sz="2000" dirty="0" err="1"/>
              <a:t>Training</a:t>
            </a:r>
            <a:r>
              <a:rPr lang="cs-CZ" sz="2000" dirty="0"/>
              <a:t> Network –ITN</a:t>
            </a:r>
            <a:r>
              <a:rPr lang="cs-CZ" sz="2000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/>
              <a:t>Volné pozice EURAXESS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25"/>
          <a:stretch/>
        </p:blipFill>
        <p:spPr bwMode="auto">
          <a:xfrm>
            <a:off x="107504" y="2565368"/>
            <a:ext cx="3096344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528" y="6525344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REA</a:t>
            </a:r>
            <a:endParaRPr lang="en-US" sz="12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8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1" r="-372"/>
          <a:stretch/>
        </p:blipFill>
        <p:spPr bwMode="auto">
          <a:xfrm>
            <a:off x="3203848" y="2565368"/>
            <a:ext cx="3043708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1" r="33078"/>
          <a:stretch/>
        </p:blipFill>
        <p:spPr bwMode="auto">
          <a:xfrm>
            <a:off x="6156176" y="2568022"/>
            <a:ext cx="2915816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4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06382" cy="75895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EURAXESS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hlinkClick r:id="rId3"/>
              </a:rPr>
              <a:t>http</a:t>
            </a:r>
            <a:r>
              <a:rPr lang="cs-CZ" sz="2400" dirty="0">
                <a:hlinkClick r:id="rId3"/>
              </a:rPr>
              <a:t>://www.euraxess.cz/cz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>
                <a:hlinkClick r:id="rId4"/>
              </a:rPr>
              <a:t>http</a:t>
            </a:r>
            <a:r>
              <a:rPr lang="cs-CZ" sz="2400" dirty="0">
                <a:hlinkClick r:id="rId4"/>
              </a:rPr>
              <a:t>://ec.europa.eu/euraxess/index.cfm/jobs/index</a:t>
            </a:r>
            <a:endParaRPr lang="cs-CZ" sz="2400" dirty="0"/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28192" r="20000" b="7195"/>
          <a:stretch/>
        </p:blipFill>
        <p:spPr bwMode="auto">
          <a:xfrm>
            <a:off x="1187624" y="2417114"/>
            <a:ext cx="6730419" cy="389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766C-44F9-412C-8564-9A1E1BED660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8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5139</TotalTime>
  <Words>1682</Words>
  <Application>Microsoft Office PowerPoint</Application>
  <PresentationFormat>Předvádění na obrazovce (4:3)</PresentationFormat>
  <Paragraphs>470</Paragraphs>
  <Slides>42</Slides>
  <Notes>40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Administrativní</vt:lpstr>
      <vt:lpstr>Mezinárodní projekty a možnosti zahraničních stáží </vt:lpstr>
      <vt:lpstr> Program</vt:lpstr>
      <vt:lpstr>Představení přednášejících</vt:lpstr>
      <vt:lpstr>Časová osa kariéry vědce</vt:lpstr>
      <vt:lpstr>Horizon 2020 – Marie Skłodowska-Curie (MSCA)</vt:lpstr>
      <vt:lpstr>Prezentace aplikace PowerPoint</vt:lpstr>
      <vt:lpstr>Horizon 2020 – MSCA – ITN</vt:lpstr>
      <vt:lpstr>Horizon 2020 – MSCA – ITN</vt:lpstr>
      <vt:lpstr>EURAXESS</vt:lpstr>
      <vt:lpstr>Horizon 2020 – MSCA – ITN</vt:lpstr>
      <vt:lpstr>Mobilita postdoc Horizon 2020, Marie Skłodowska-Curie</vt:lpstr>
      <vt:lpstr>COFUND – postdoc pozice Horizon 2020, Marie Skłodowska-Curie</vt:lpstr>
      <vt:lpstr>MSCA – mezinárodní a mezisektorové  pobyty (Research &amp; Innovation Staff Exchange – RISE)</vt:lpstr>
      <vt:lpstr>Úspěšný mladý vědec - charakteristika</vt:lpstr>
      <vt:lpstr>ERC starting grants</vt:lpstr>
      <vt:lpstr>Kolaborativní granty - konsorcia</vt:lpstr>
      <vt:lpstr>Horizon 2020</vt:lpstr>
      <vt:lpstr>Užitečné odkazy Horizon 2020</vt:lpstr>
      <vt:lpstr>Životní cyklus projektů</vt:lpstr>
      <vt:lpstr>H 2020 – Participant Portal (PP)</vt:lpstr>
      <vt:lpstr>Horizon 2020  </vt:lpstr>
      <vt:lpstr>H 2020 – PP – Reference Documents</vt:lpstr>
      <vt:lpstr>H 2020 – PP – Work Programmes</vt:lpstr>
      <vt:lpstr>H 2020 – PP – Templates &amp; forms</vt:lpstr>
      <vt:lpstr>H 2020 – PP –Proposal template</vt:lpstr>
      <vt:lpstr>Životní cyklus projektů</vt:lpstr>
      <vt:lpstr>Workflow overview</vt:lpstr>
      <vt:lpstr>H 2020 – participant portal - výzvy</vt:lpstr>
      <vt:lpstr>H 2020 – PP –otevření výzvy</vt:lpstr>
      <vt:lpstr>H 2020 – PP –Hodnotící kritéria</vt:lpstr>
      <vt:lpstr>H 2020 – Gender issues</vt:lpstr>
      <vt:lpstr>Jak sbalit partnera, jak se nechat sbalit??</vt:lpstr>
      <vt:lpstr>Příprava projektu</vt:lpstr>
      <vt:lpstr>Projektový návrh  </vt:lpstr>
      <vt:lpstr>How to loose a grant in 30 minutes</vt:lpstr>
      <vt:lpstr>Životní cyklus projektů</vt:lpstr>
      <vt:lpstr>Hodnocení projektů - feedback (pro příště)</vt:lpstr>
      <vt:lpstr>Životní cyklus projektů</vt:lpstr>
      <vt:lpstr>Management a řízení projektů</vt:lpstr>
      <vt:lpstr>WP, Task, Milestone, Deliverables..</vt:lpstr>
      <vt:lpstr>Partner v projektu</vt:lpstr>
      <vt:lpstr>Závěr</vt:lpstr>
    </vt:vector>
  </TitlesOfParts>
  <Company>VSCHT Praha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Průvodce mezinárodním systémem podpory vědců</dc:title>
  <dc:creator>Stepankova Hana</dc:creator>
  <cp:lastModifiedBy>Stepankova Hana</cp:lastModifiedBy>
  <cp:revision>314</cp:revision>
  <dcterms:created xsi:type="dcterms:W3CDTF">2016-03-08T10:01:57Z</dcterms:created>
  <dcterms:modified xsi:type="dcterms:W3CDTF">2016-05-16T07:48:22Z</dcterms:modified>
</cp:coreProperties>
</file>