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330" r:id="rId2"/>
    <p:sldId id="331" r:id="rId3"/>
    <p:sldId id="332" r:id="rId4"/>
    <p:sldId id="333" r:id="rId5"/>
    <p:sldId id="334" r:id="rId6"/>
    <p:sldId id="337" r:id="rId7"/>
    <p:sldId id="335" r:id="rId8"/>
    <p:sldId id="338" r:id="rId9"/>
    <p:sldId id="33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2" autoAdjust="0"/>
    <p:restoredTop sz="94660"/>
  </p:normalViewPr>
  <p:slideViewPr>
    <p:cSldViewPr>
      <p:cViewPr>
        <p:scale>
          <a:sx n="120" d="100"/>
          <a:sy n="120" d="100"/>
        </p:scale>
        <p:origin x="-1440" y="-24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3D3A-AAA0-47B3-83A1-108FAD945071}" type="datetimeFigureOut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153BD-1A26-4013-A7C9-ED8BFF35E2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37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D1C3E-D215-4338-AF1C-BEAB326E076E}" type="datetimeFigureOut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3D749-8DDF-42FE-BAB6-87C7CA6FD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592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978D-5DD8-4212-8EAD-AE047C3846C5}" type="datetime1">
              <a:rPr lang="cs-CZ" smtClean="0"/>
              <a:t>16.5.2016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EE52-69D7-41BA-8176-42FFFB7E79D3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05F3-24AC-4FFD-BBC6-65CE4FB94313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C442-88E7-4F78-BC53-0659244B90BF}" type="datetime1">
              <a:rPr lang="cs-CZ" smtClean="0"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B098-6F14-4484-BD98-916A682074FB}" type="datetime1">
              <a:rPr lang="cs-CZ" smtClean="0"/>
              <a:t>16.5.2016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0E9458-9BBE-4402-95F5-E27EF4185405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7B81-F8E8-4E50-AAFF-107ED5A27910}" type="datetime1">
              <a:rPr lang="cs-CZ" smtClean="0"/>
              <a:t>16.5.2016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5BD9-BEEC-458C-98F3-44188C049F8E}" type="datetime1">
              <a:rPr lang="cs-CZ" smtClean="0"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B52A-4637-4BDF-BEDD-6BC38AA07B63}" type="datetime1">
              <a:rPr lang="cs-CZ" smtClean="0"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D8A8-F168-4B26-AF0A-A5723EA9DB71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E0AAA0-D1ED-43B3-BB52-FA10BFABDF9F}" type="datetime1">
              <a:rPr lang="cs-CZ" smtClean="0"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91D414-C886-4E0B-8B5C-9DD66DFC3A47}" type="datetime1">
              <a:rPr lang="cs-CZ" smtClean="0"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64766C-44F9-412C-8564-9A1E1BED660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scht.cz/veda-a-vyzkum/ig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cht.cz/veda-a-vyzkum/iga" TargetMode="External"/><Relationship Id="rId2" Type="http://schemas.openxmlformats.org/officeDocument/2006/relationships/hyperlink" Target="http://intranet.vscht.cz/dokumenty/vnitrni-norm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mis.vscht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scht.cz/uredni-deska/iga/viga/hospodar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vscht.cz/uredni-deska/iga/viga/hospodare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vscht.cz/files/uzel/0008287/iga_2014_%C5%A1kolen%C3%AD%20%C5%99e%C5%A1itel%C5%AF_v%C5%A1e.pptx" TargetMode="External"/><Relationship Id="rId2" Type="http://schemas.openxmlformats.org/officeDocument/2006/relationships/hyperlink" Target="http://intranet.vscht.cz/ekonomika/ig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IGA – VIGA </a:t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Badatelské studentské vědecké projekty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/>
              <a:t>Poskytovatel – </a:t>
            </a:r>
            <a:r>
              <a:rPr lang="cs-CZ" sz="1800" b="1" dirty="0" smtClean="0"/>
              <a:t>IGA Interní grantová agentura VŠCHT Praha</a:t>
            </a:r>
          </a:p>
          <a:p>
            <a:pPr marL="0" indent="0" algn="ctr">
              <a:buNone/>
            </a:pPr>
            <a:endParaRPr lang="cs-CZ" sz="1800" b="1" dirty="0" smtClean="0">
              <a:hlinkClick r:id="rId2"/>
            </a:endParaRPr>
          </a:p>
          <a:p>
            <a:pPr marL="0" indent="0" algn="ctr">
              <a:buNone/>
            </a:pPr>
            <a:r>
              <a:rPr lang="cs-CZ" sz="1800" b="1" dirty="0" smtClean="0">
                <a:hlinkClick r:id="rId2"/>
              </a:rPr>
              <a:t>http</a:t>
            </a:r>
            <a:r>
              <a:rPr lang="cs-CZ" sz="1800" b="1" dirty="0">
                <a:hlinkClick r:id="rId2"/>
              </a:rPr>
              <a:t>://</a:t>
            </a:r>
            <a:r>
              <a:rPr lang="cs-CZ" sz="1800" b="1" dirty="0" smtClean="0">
                <a:hlinkClick r:id="rId2"/>
              </a:rPr>
              <a:t>www.vscht.cz/veda-a-vyzkum/iga</a:t>
            </a:r>
            <a:endParaRPr lang="cs-CZ" sz="1800" b="1" dirty="0" smtClean="0"/>
          </a:p>
          <a:p>
            <a:pPr marL="0" indent="0">
              <a:buNone/>
            </a:pPr>
            <a:endParaRPr lang="cs-CZ" sz="1800" b="1" dirty="0" smtClean="0"/>
          </a:p>
          <a:p>
            <a:r>
              <a:rPr lang="cs-CZ" sz="2400" dirty="0" smtClean="0">
                <a:solidFill>
                  <a:srgbClr val="C00000"/>
                </a:solidFill>
              </a:rPr>
              <a:t>IGA</a:t>
            </a:r>
            <a:r>
              <a:rPr lang="cs-CZ" sz="1800" dirty="0" smtClean="0"/>
              <a:t> 	– VIGA – vědecké projekty (badatelské a oborové) – metodika odd. </a:t>
            </a:r>
            <a:r>
              <a:rPr lang="cs-CZ" sz="1800" dirty="0" err="1" smtClean="0"/>
              <a:t>VaV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– PIGA – pedagogické projekty – metodika odd. pedagogické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– SIGA – společenské projekty – metodika odd. komunikace</a:t>
            </a:r>
          </a:p>
          <a:p>
            <a:pPr marL="0" indent="0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VIGA – vědecké studentské projekty</a:t>
            </a:r>
          </a:p>
          <a:p>
            <a:endParaRPr lang="cs-CZ" sz="1800" dirty="0" smtClean="0"/>
          </a:p>
          <a:p>
            <a:r>
              <a:rPr lang="cs-CZ" sz="1800" dirty="0" smtClean="0"/>
              <a:t>Přerozdělení </a:t>
            </a:r>
            <a:r>
              <a:rPr lang="cs-CZ" sz="1800" dirty="0"/>
              <a:t>dotace MŠMT na specifický vysokoškolský výzkum (SVV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Grantový řád VŠCHT Praha (GŘ)</a:t>
            </a:r>
          </a:p>
          <a:p>
            <a:r>
              <a:rPr lang="cs-CZ" sz="1800" dirty="0"/>
              <a:t>Zásady studentské grantové soutěže na podporu vědeckých </a:t>
            </a:r>
            <a:r>
              <a:rPr lang="cs-CZ" sz="1800" dirty="0" smtClean="0"/>
              <a:t>projektů</a:t>
            </a:r>
          </a:p>
          <a:p>
            <a:r>
              <a:rPr lang="cs-CZ" sz="1800" dirty="0" smtClean="0"/>
              <a:t>Vyhlášení soutěže IGA pro daný ročník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306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VIGA – životní cyklus projektů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2</a:t>
            </a:fld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51520" y="3681108"/>
            <a:ext cx="8712968" cy="18002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51520" y="4005064"/>
            <a:ext cx="3096344" cy="14546"/>
          </a:xfrm>
          <a:prstGeom prst="straightConnector1">
            <a:avLst/>
          </a:prstGeom>
          <a:ln w="3492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55576" y="4019609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1-2 měsíce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říprava </a:t>
            </a:r>
          </a:p>
          <a:p>
            <a:pPr algn="ctr"/>
            <a:r>
              <a:rPr lang="cs-CZ" dirty="0"/>
              <a:t>n</a:t>
            </a:r>
            <a:r>
              <a:rPr lang="cs-CZ" dirty="0" smtClean="0"/>
              <a:t>ávrhu 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rojektu</a:t>
            </a:r>
          </a:p>
          <a:p>
            <a:pPr algn="ctr"/>
            <a:r>
              <a:rPr lang="cs-CZ" dirty="0" smtClean="0"/>
              <a:t>12 - 01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80879" y="404278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1</a:t>
            </a:r>
            <a:r>
              <a:rPr lang="cs-CZ" dirty="0" smtClean="0"/>
              <a:t> měsíc - 02</a:t>
            </a:r>
            <a:endParaRPr lang="en-US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4644008" y="4005064"/>
            <a:ext cx="3204863" cy="0"/>
          </a:xfrm>
          <a:prstGeom prst="straightConnector1">
            <a:avLst/>
          </a:prstGeom>
          <a:ln w="3492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724128" y="4042781"/>
            <a:ext cx="1331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9 měsíců</a:t>
            </a:r>
          </a:p>
          <a:p>
            <a:pPr algn="ctr"/>
            <a:r>
              <a:rPr lang="cs-CZ" sz="1600" dirty="0"/>
              <a:t>č</a:t>
            </a:r>
            <a:r>
              <a:rPr lang="cs-CZ" sz="1600" dirty="0" smtClean="0"/>
              <a:t>erpání prostředků</a:t>
            </a:r>
          </a:p>
          <a:p>
            <a:pPr algn="ctr"/>
            <a:r>
              <a:rPr lang="cs-CZ" sz="1600" dirty="0" smtClean="0"/>
              <a:t>03 - 12</a:t>
            </a:r>
            <a:endParaRPr lang="en-US" sz="1600" dirty="0"/>
          </a:p>
        </p:txBody>
      </p:sp>
      <p:sp>
        <p:nvSpPr>
          <p:cNvPr id="14" name="Obdélníkový popisek 13"/>
          <p:cNvSpPr/>
          <p:nvPr/>
        </p:nvSpPr>
        <p:spPr>
          <a:xfrm>
            <a:off x="550472" y="2853016"/>
            <a:ext cx="1069200" cy="720000"/>
          </a:xfrm>
          <a:prstGeom prst="wedgeRectCallout">
            <a:avLst>
              <a:gd name="adj1" fmla="val 20314"/>
              <a:gd name="adj2" fmla="val 6729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Vyhlášení</a:t>
            </a:r>
            <a:endParaRPr lang="en-US" sz="1600" dirty="0"/>
          </a:p>
        </p:txBody>
      </p:sp>
      <p:sp>
        <p:nvSpPr>
          <p:cNvPr id="15" name="Obdélníkový popisek 14"/>
          <p:cNvSpPr/>
          <p:nvPr/>
        </p:nvSpPr>
        <p:spPr>
          <a:xfrm>
            <a:off x="1619672" y="2852936"/>
            <a:ext cx="1008112" cy="720080"/>
          </a:xfrm>
          <a:prstGeom prst="wedgeRectCallout">
            <a:avLst>
              <a:gd name="adj1" fmla="val -20833"/>
              <a:gd name="adj2" fmla="val 6729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Otevření aplikace IGA</a:t>
            </a:r>
            <a:endParaRPr lang="en-US" sz="1600" dirty="0"/>
          </a:p>
        </p:txBody>
      </p:sp>
      <p:sp>
        <p:nvSpPr>
          <p:cNvPr id="16" name="Obdélníkový popisek 15"/>
          <p:cNvSpPr/>
          <p:nvPr/>
        </p:nvSpPr>
        <p:spPr>
          <a:xfrm>
            <a:off x="2627784" y="2853016"/>
            <a:ext cx="1082055" cy="720080"/>
          </a:xfrm>
          <a:prstGeom prst="wedgeRectCallout">
            <a:avLst>
              <a:gd name="adj1" fmla="val 21420"/>
              <a:gd name="adj2" fmla="val 6849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Uzávěrka</a:t>
            </a:r>
            <a:endParaRPr lang="en-US" sz="1600" dirty="0"/>
          </a:p>
        </p:txBody>
      </p:sp>
      <p:sp>
        <p:nvSpPr>
          <p:cNvPr id="17" name="Obdélníkový popisek 16"/>
          <p:cNvSpPr/>
          <p:nvPr/>
        </p:nvSpPr>
        <p:spPr>
          <a:xfrm>
            <a:off x="3709839" y="2853096"/>
            <a:ext cx="1222201" cy="720080"/>
          </a:xfrm>
          <a:prstGeom prst="wedgeRectCallout">
            <a:avLst>
              <a:gd name="adj1" fmla="val 21516"/>
              <a:gd name="adj2" fmla="val 70886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Hodnocení přihlášek</a:t>
            </a:r>
            <a:endParaRPr lang="en-US" sz="1600" dirty="0"/>
          </a:p>
        </p:txBody>
      </p:sp>
      <p:sp>
        <p:nvSpPr>
          <p:cNvPr id="18" name="Obdélníkový popisek 17"/>
          <p:cNvSpPr/>
          <p:nvPr/>
        </p:nvSpPr>
        <p:spPr>
          <a:xfrm>
            <a:off x="4932040" y="2853016"/>
            <a:ext cx="1008112" cy="720000"/>
          </a:xfrm>
          <a:prstGeom prst="wedgeRectCallout">
            <a:avLst>
              <a:gd name="adj1" fmla="val -19977"/>
              <a:gd name="adj2" fmla="val 68491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Podpis </a:t>
            </a:r>
          </a:p>
          <a:p>
            <a:pPr algn="ctr"/>
            <a:r>
              <a:rPr lang="cs-CZ" sz="1600" dirty="0"/>
              <a:t>grantové</a:t>
            </a:r>
          </a:p>
          <a:p>
            <a:pPr algn="ctr"/>
            <a:r>
              <a:rPr lang="cs-CZ" sz="1600" dirty="0" smtClean="0"/>
              <a:t>smlouvy</a:t>
            </a:r>
            <a:endParaRPr lang="en-US" sz="1600" dirty="0"/>
          </a:p>
        </p:txBody>
      </p:sp>
      <p:sp>
        <p:nvSpPr>
          <p:cNvPr id="19" name="Obdélníkový popisek 18"/>
          <p:cNvSpPr/>
          <p:nvPr/>
        </p:nvSpPr>
        <p:spPr>
          <a:xfrm>
            <a:off x="4932040" y="1988840"/>
            <a:ext cx="4032448" cy="72008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Trvání projektu – 1 rok (03 - 02)</a:t>
            </a:r>
            <a:endParaRPr lang="en-US" sz="1600" dirty="0"/>
          </a:p>
        </p:txBody>
      </p:sp>
      <p:sp>
        <p:nvSpPr>
          <p:cNvPr id="20" name="Obdélníkový popisek 19"/>
          <p:cNvSpPr/>
          <p:nvPr/>
        </p:nvSpPr>
        <p:spPr>
          <a:xfrm>
            <a:off x="6670588" y="2853016"/>
            <a:ext cx="1178283" cy="720000"/>
          </a:xfrm>
          <a:prstGeom prst="wedgeRectCallout">
            <a:avLst>
              <a:gd name="adj1" fmla="val 89717"/>
              <a:gd name="adj2" fmla="val 6729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Konečná bilance</a:t>
            </a:r>
            <a:endParaRPr lang="en-US" sz="1600" dirty="0"/>
          </a:p>
        </p:txBody>
      </p:sp>
      <p:sp>
        <p:nvSpPr>
          <p:cNvPr id="22" name="Obdélníkový popisek 21"/>
          <p:cNvSpPr/>
          <p:nvPr/>
        </p:nvSpPr>
        <p:spPr>
          <a:xfrm>
            <a:off x="7740353" y="2853096"/>
            <a:ext cx="1152128" cy="720000"/>
          </a:xfrm>
          <a:prstGeom prst="wedgeRectCallout">
            <a:avLst>
              <a:gd name="adj1" fmla="val 45"/>
              <a:gd name="adj2" fmla="val 6729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Závěrečná zpráva</a:t>
            </a:r>
            <a:endParaRPr lang="en-US" sz="1600" dirty="0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1"/>
          </p:nvPr>
        </p:nvSpPr>
        <p:spPr>
          <a:xfrm>
            <a:off x="179512" y="2060848"/>
            <a:ext cx="1080120" cy="677816"/>
          </a:xfrm>
          <a:prstGeom prst="wedgeRectCallout">
            <a:avLst>
              <a:gd name="adj1" fmla="val -42397"/>
              <a:gd name="adj2" fmla="val 6377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600" dirty="0" smtClean="0">
                <a:solidFill>
                  <a:srgbClr val="C00000"/>
                </a:solidFill>
              </a:rPr>
              <a:t>GŘ</a:t>
            </a:r>
          </a:p>
          <a:p>
            <a:pPr marL="0" indent="0" algn="ctr">
              <a:buNone/>
            </a:pPr>
            <a:r>
              <a:rPr lang="cs-CZ" sz="1600" dirty="0" smtClean="0">
                <a:solidFill>
                  <a:srgbClr val="C00000"/>
                </a:solidFill>
              </a:rPr>
              <a:t>Zásady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55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Doktorand – Navrhovatel – Soutěžící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Zadávací dokumentace - 30.11. </a:t>
            </a:r>
            <a:r>
              <a:rPr lang="cs-CZ" sz="2200" dirty="0" smtClean="0"/>
              <a:t>(Grantový řád, Zásady </a:t>
            </a:r>
            <a:r>
              <a:rPr lang="cs-CZ" sz="2200" dirty="0"/>
              <a:t>IGA) </a:t>
            </a:r>
            <a:r>
              <a:rPr lang="cs-CZ" sz="2600" dirty="0" smtClean="0">
                <a:hlinkClick r:id="rId2"/>
              </a:rPr>
              <a:t>http</a:t>
            </a:r>
            <a:r>
              <a:rPr lang="cs-CZ" sz="2600" dirty="0">
                <a:hlinkClick r:id="rId2"/>
              </a:rPr>
              <a:t>://intranet.vscht.cz/dokumenty/vnitrni-normy </a:t>
            </a:r>
            <a:endParaRPr lang="cs-CZ" sz="2600" dirty="0" smtClean="0"/>
          </a:p>
          <a:p>
            <a:r>
              <a:rPr lang="cs-CZ" sz="2600" dirty="0" smtClean="0"/>
              <a:t>Dohodnutí tématu, týmu</a:t>
            </a:r>
          </a:p>
          <a:p>
            <a:r>
              <a:rPr lang="cs-CZ" sz="2600" dirty="0" smtClean="0"/>
              <a:t>Vyhlášení soutěže - 31.12. </a:t>
            </a:r>
            <a:r>
              <a:rPr lang="cs-CZ" sz="2200" dirty="0" smtClean="0"/>
              <a:t>(Výnos </a:t>
            </a:r>
            <a:r>
              <a:rPr lang="cs-CZ" sz="2200" dirty="0"/>
              <a:t>rektora) </a:t>
            </a:r>
            <a:r>
              <a:rPr lang="cs-CZ" sz="2600" dirty="0">
                <a:hlinkClick r:id="rId3"/>
              </a:rPr>
              <a:t>http://www.vscht.cz/veda-a-vyzkum/iga 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smtClean="0"/>
              <a:t>- celoškolské limity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00B050"/>
                </a:solidFill>
              </a:rPr>
              <a:t>F</a:t>
            </a:r>
            <a:r>
              <a:rPr lang="cs-CZ" sz="2600" dirty="0" smtClean="0">
                <a:solidFill>
                  <a:srgbClr val="00B050"/>
                </a:solidFill>
              </a:rPr>
              <a:t>akultní limity  </a:t>
            </a:r>
            <a:r>
              <a:rPr lang="cs-CZ" sz="2600" dirty="0" smtClean="0">
                <a:solidFill>
                  <a:srgbClr val="00B0F0"/>
                </a:solidFill>
              </a:rPr>
              <a:t>– fakultní weby; v aplikaci IGA -    		                                   		           dokumenty u soutěže</a:t>
            </a:r>
          </a:p>
          <a:p>
            <a:r>
              <a:rPr lang="cs-CZ" sz="2600" dirty="0" smtClean="0">
                <a:solidFill>
                  <a:srgbClr val="FF0000"/>
                </a:solidFill>
              </a:rPr>
              <a:t>MIS – aplikace IGA </a:t>
            </a:r>
            <a:r>
              <a:rPr lang="cs-CZ" sz="2600" dirty="0">
                <a:solidFill>
                  <a:srgbClr val="FF0000"/>
                </a:solidFill>
              </a:rPr>
              <a:t>-</a:t>
            </a:r>
            <a:r>
              <a:rPr lang="cs-CZ" sz="2600" dirty="0" smtClean="0">
                <a:solidFill>
                  <a:srgbClr val="FF0000"/>
                </a:solidFill>
              </a:rPr>
              <a:t> zač. ledna </a:t>
            </a:r>
            <a:r>
              <a:rPr lang="cs-CZ" sz="2600" dirty="0">
                <a:hlinkClick r:id="rId4"/>
              </a:rPr>
              <a:t>https://mis.vscht.cz</a:t>
            </a:r>
            <a:r>
              <a:rPr lang="cs-CZ" sz="2600" dirty="0" smtClean="0">
                <a:hlinkClick r:id="rId4"/>
              </a:rPr>
              <a:t>/</a:t>
            </a:r>
            <a:endParaRPr lang="cs-CZ" sz="26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endParaRPr lang="cs-CZ" sz="2400" dirty="0" smtClean="0"/>
          </a:p>
          <a:p>
            <a:r>
              <a:rPr lang="cs-CZ" sz="2600" dirty="0" smtClean="0"/>
              <a:t>Podání </a:t>
            </a:r>
            <a:r>
              <a:rPr lang="cs-CZ" sz="2600" dirty="0"/>
              <a:t>přihlášky -</a:t>
            </a:r>
            <a:r>
              <a:rPr lang="cs-CZ" sz="2600" dirty="0" smtClean="0"/>
              <a:t> elektronicky </a:t>
            </a:r>
            <a:r>
              <a:rPr lang="cs-CZ" sz="2600" b="1" dirty="0"/>
              <a:t>-</a:t>
            </a:r>
            <a:r>
              <a:rPr lang="cs-CZ" sz="2600" dirty="0" smtClean="0"/>
              <a:t> </a:t>
            </a:r>
            <a:r>
              <a:rPr lang="cs-CZ" sz="2600" dirty="0"/>
              <a:t>podat a </a:t>
            </a:r>
            <a:r>
              <a:rPr lang="cs-CZ" sz="2600" dirty="0" smtClean="0">
                <a:solidFill>
                  <a:srgbClr val="008000"/>
                </a:solidFill>
              </a:rPr>
              <a:t>tisknout VČAS !</a:t>
            </a:r>
          </a:p>
          <a:p>
            <a:pPr marL="0" indent="0">
              <a:buNone/>
            </a:pPr>
            <a:r>
              <a:rPr lang="cs-CZ" sz="2400" dirty="0" smtClean="0"/>
              <a:t>		            </a:t>
            </a:r>
            <a:r>
              <a:rPr lang="cs-CZ" sz="2600" dirty="0" smtClean="0"/>
              <a:t>- fyzicky - </a:t>
            </a:r>
            <a:r>
              <a:rPr lang="cs-CZ" sz="2600" dirty="0">
                <a:solidFill>
                  <a:srgbClr val="C00000"/>
                </a:solidFill>
              </a:rPr>
              <a:t> </a:t>
            </a:r>
            <a:r>
              <a:rPr lang="cs-CZ" sz="2600" dirty="0" smtClean="0">
                <a:solidFill>
                  <a:srgbClr val="008000"/>
                </a:solidFill>
              </a:rPr>
              <a:t>S  PODPISY ! </a:t>
            </a:r>
            <a:r>
              <a:rPr lang="cs-CZ" sz="2600" dirty="0" smtClean="0"/>
              <a:t>– na </a:t>
            </a:r>
            <a:r>
              <a:rPr lang="cs-CZ" sz="2600" dirty="0" err="1" smtClean="0"/>
              <a:t>VaV</a:t>
            </a:r>
            <a:endParaRPr lang="cs-CZ" dirty="0"/>
          </a:p>
        </p:txBody>
      </p:sp>
      <p:pic>
        <p:nvPicPr>
          <p:cNvPr id="4098" name="Picture 2" descr="C:\Users\popovav\Desktop\Výstřiže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82" y="4840583"/>
            <a:ext cx="8784976" cy="648893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0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Doktorand – Hlavní řešitel VIGA projektu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Přijaté projekty IGA </a:t>
            </a:r>
            <a:r>
              <a:rPr lang="cs-CZ" sz="2000" dirty="0"/>
              <a:t>-</a:t>
            </a:r>
            <a:r>
              <a:rPr lang="cs-CZ" sz="2000" dirty="0" smtClean="0"/>
              <a:t> vč. schválených rozpočtů  </a:t>
            </a:r>
            <a:r>
              <a:rPr lang="cs-CZ" sz="1500" dirty="0" smtClean="0"/>
              <a:t>(poslední únor)</a:t>
            </a:r>
          </a:p>
          <a:p>
            <a:pPr marL="0" indent="0" algn="ctr">
              <a:buNone/>
            </a:pP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www.vscht.cz/uredni-deska/iga/viga/hospodareni</a:t>
            </a:r>
            <a:endParaRPr lang="cs-CZ" sz="2400" dirty="0" smtClean="0"/>
          </a:p>
          <a:p>
            <a:r>
              <a:rPr lang="cs-CZ" sz="2800" dirty="0" smtClean="0"/>
              <a:t>MIS </a:t>
            </a:r>
            <a:r>
              <a:rPr lang="cs-CZ" sz="2800" dirty="0"/>
              <a:t>- Granty a projekty (</a:t>
            </a:r>
            <a:r>
              <a:rPr lang="cs-CZ" sz="2800" dirty="0" err="1"/>
              <a:t>GaP</a:t>
            </a:r>
            <a:r>
              <a:rPr lang="cs-CZ" sz="2800" dirty="0"/>
              <a:t>)</a:t>
            </a:r>
            <a:r>
              <a:rPr lang="cs-CZ" dirty="0" smtClean="0"/>
              <a:t>	</a:t>
            </a:r>
            <a:r>
              <a:rPr lang="en-US" sz="1700" dirty="0"/>
              <a:t>[</a:t>
            </a:r>
            <a:r>
              <a:rPr lang="cs-CZ" sz="1700" dirty="0"/>
              <a:t>na MIS – IGA zapomeňte</a:t>
            </a:r>
            <a:r>
              <a:rPr lang="en-US" sz="1700" dirty="0" smtClean="0"/>
              <a:t>]</a:t>
            </a:r>
            <a:endParaRPr lang="cs-CZ" sz="1700" dirty="0" smtClean="0"/>
          </a:p>
          <a:p>
            <a:pPr marL="0" indent="0">
              <a:buNone/>
            </a:pPr>
            <a:endParaRPr lang="cs-CZ" sz="1700" dirty="0"/>
          </a:p>
          <a:p>
            <a:r>
              <a:rPr lang="cs-CZ" dirty="0" smtClean="0"/>
              <a:t>Smlouva</a:t>
            </a:r>
            <a:r>
              <a:rPr lang="cs-CZ" sz="1600" dirty="0" smtClean="0"/>
              <a:t> </a:t>
            </a:r>
            <a:r>
              <a:rPr lang="cs-CZ" sz="1600" dirty="0"/>
              <a:t>-</a:t>
            </a:r>
            <a:r>
              <a:rPr lang="cs-CZ" sz="1600" dirty="0" smtClean="0"/>
              <a:t> </a:t>
            </a:r>
            <a:r>
              <a:rPr lang="cs-CZ" sz="2200" dirty="0" smtClean="0">
                <a:solidFill>
                  <a:srgbClr val="FF0000"/>
                </a:solidFill>
              </a:rPr>
              <a:t>zač.  března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	- vyrozumění </a:t>
            </a:r>
            <a:r>
              <a:rPr lang="cs-CZ" sz="1600" dirty="0">
                <a:solidFill>
                  <a:schemeClr val="tx1"/>
                </a:solidFill>
              </a:rPr>
              <a:t>z </a:t>
            </a:r>
            <a:r>
              <a:rPr lang="cs-CZ" sz="1600" dirty="0" err="1">
                <a:solidFill>
                  <a:schemeClr val="tx1"/>
                </a:solidFill>
              </a:rPr>
              <a:t>VaV</a:t>
            </a:r>
            <a:endParaRPr lang="cs-CZ" sz="1600" dirty="0">
              <a:solidFill>
                <a:schemeClr val="tx1"/>
              </a:solidFill>
            </a:endParaRP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- tisk </a:t>
            </a:r>
            <a:r>
              <a:rPr lang="cs-CZ" b="1" dirty="0" smtClean="0">
                <a:solidFill>
                  <a:srgbClr val="C00000"/>
                </a:solidFill>
              </a:rPr>
              <a:t>2x</a:t>
            </a:r>
            <a:r>
              <a:rPr lang="cs-CZ" dirty="0" smtClean="0">
                <a:solidFill>
                  <a:schemeClr val="tx1"/>
                </a:solidFill>
              </a:rPr>
              <a:t> z </a:t>
            </a:r>
            <a:r>
              <a:rPr lang="cs-CZ" dirty="0" err="1">
                <a:solidFill>
                  <a:schemeClr val="tx1"/>
                </a:solidFill>
              </a:rPr>
              <a:t>GaP</a:t>
            </a:r>
            <a:r>
              <a:rPr lang="cs-CZ" dirty="0">
                <a:solidFill>
                  <a:schemeClr val="tx1"/>
                </a:solidFill>
              </a:rPr>
              <a:t> -</a:t>
            </a:r>
            <a:r>
              <a:rPr lang="cs-CZ" dirty="0" smtClean="0">
                <a:solidFill>
                  <a:schemeClr val="tx1"/>
                </a:solidFill>
              </a:rPr>
              <a:t> Formuláře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chemeClr val="tx1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podpis hl. řešitele, prorektora pro </a:t>
            </a:r>
            <a:r>
              <a:rPr lang="cs-CZ" sz="1600" dirty="0" err="1" smtClean="0">
                <a:solidFill>
                  <a:schemeClr val="tx1"/>
                </a:solidFill>
              </a:rPr>
              <a:t>VaV</a:t>
            </a:r>
            <a:endParaRPr lang="cs-CZ" sz="1600" dirty="0">
              <a:solidFill>
                <a:schemeClr val="tx1"/>
              </a:solidFill>
            </a:endParaRP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	- </a:t>
            </a:r>
            <a:r>
              <a:rPr lang="cs-CZ" sz="1200" dirty="0" smtClean="0">
                <a:solidFill>
                  <a:schemeClr val="tx1"/>
                </a:solidFill>
              </a:rPr>
              <a:t>S</a:t>
            </a:r>
            <a:r>
              <a:rPr lang="cs-CZ" sz="1600" dirty="0" smtClean="0">
                <a:solidFill>
                  <a:schemeClr val="tx1"/>
                </a:solidFill>
              </a:rPr>
              <a:t>chválený rozpočet jako příloha smlouvy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chemeClr val="tx1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</a:t>
            </a:r>
            <a:r>
              <a:rPr lang="cs-CZ" sz="1600" dirty="0">
                <a:solidFill>
                  <a:srgbClr val="008000"/>
                </a:solidFill>
              </a:rPr>
              <a:t>ČÍSLO ZAKÁZKY </a:t>
            </a:r>
            <a:r>
              <a:rPr lang="cs-CZ" sz="1600" dirty="0" smtClean="0">
                <a:solidFill>
                  <a:schemeClr val="tx1"/>
                </a:solidFill>
              </a:rPr>
              <a:t>= </a:t>
            </a:r>
            <a:r>
              <a:rPr lang="cs-CZ" sz="1600" dirty="0" err="1" smtClean="0">
                <a:solidFill>
                  <a:schemeClr val="tx1"/>
                </a:solidFill>
              </a:rPr>
              <a:t>iFIS</a:t>
            </a:r>
            <a:r>
              <a:rPr lang="cs-CZ" sz="1600" dirty="0" smtClean="0">
                <a:solidFill>
                  <a:schemeClr val="tx1"/>
                </a:solidFill>
              </a:rPr>
              <a:t> číslo = účet pro čerpání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chemeClr val="tx1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dedikace výstupů - publikací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chemeClr val="tx1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postup při změnách atd.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chemeClr val="tx1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</a:t>
            </a:r>
            <a:r>
              <a:rPr lang="cs-CZ" sz="1600" dirty="0" smtClean="0">
                <a:solidFill>
                  <a:srgbClr val="C00000"/>
                </a:solidFill>
              </a:rPr>
              <a:t>PŘEČÍST PŘED ZAČÁTKEM ŘEŠENÍ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600" dirty="0">
                <a:solidFill>
                  <a:srgbClr val="C00000"/>
                </a:solidFill>
              </a:rPr>
              <a:t>	</a:t>
            </a:r>
            <a:r>
              <a:rPr lang="cs-CZ" sz="1600" dirty="0" smtClean="0">
                <a:solidFill>
                  <a:schemeClr val="tx1"/>
                </a:solidFill>
              </a:rPr>
              <a:t>- bez podepsané smlouvy nelze začít řešit grant</a:t>
            </a:r>
            <a:endParaRPr lang="cs-CZ" sz="1600" dirty="0">
              <a:solidFill>
                <a:schemeClr val="tx1"/>
              </a:solidFill>
            </a:endParaRPr>
          </a:p>
          <a:p>
            <a:pPr lvl="3">
              <a:buFontTx/>
              <a:buChar char="-"/>
            </a:pPr>
            <a:endParaRPr lang="cs-CZ" sz="900" dirty="0" smtClean="0"/>
          </a:p>
          <a:p>
            <a:pPr lvl="3"/>
            <a:endParaRPr lang="cs-CZ" sz="900" dirty="0"/>
          </a:p>
        </p:txBody>
      </p:sp>
      <p:pic>
        <p:nvPicPr>
          <p:cNvPr id="2051" name="Picture 3" descr="C:\Users\popovav\Desktop\Výstřiž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594" y="2780928"/>
            <a:ext cx="5262885" cy="827657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opovav\Desktop\Výstřiže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89040"/>
            <a:ext cx="3024336" cy="1882893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9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Hospodaření, personalistika </a:t>
            </a:r>
            <a:r>
              <a:rPr lang="cs-CZ" dirty="0">
                <a:solidFill>
                  <a:schemeClr val="tx1"/>
                </a:solidFill>
              </a:rPr>
              <a:t>VIGA projektu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C00000"/>
                </a:solidFill>
                <a:hlinkClick r:id="rId2"/>
              </a:rPr>
              <a:t>http://</a:t>
            </a:r>
            <a:r>
              <a:rPr lang="cs-CZ" sz="2400" dirty="0" smtClean="0">
                <a:solidFill>
                  <a:srgbClr val="C00000"/>
                </a:solidFill>
                <a:hlinkClick r:id="rId2"/>
              </a:rPr>
              <a:t>www.vscht.cz/uredni-deska/iga/viga/hospodareni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100" dirty="0"/>
              <a:t>D</a:t>
            </a:r>
            <a:r>
              <a:rPr lang="cs-CZ" sz="2100" dirty="0" smtClean="0"/>
              <a:t>esatero hospodaření, web EO – Prezentace IGA, hospodář ústavu</a:t>
            </a:r>
            <a:endParaRPr lang="cs-CZ" sz="2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70239"/>
            <a:ext cx="7848873" cy="421620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7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Změny při řešení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b="1" dirty="0" smtClean="0"/>
              <a:t>Písemný </a:t>
            </a:r>
            <a:r>
              <a:rPr lang="cs-CZ" sz="2600" b="1" dirty="0"/>
              <a:t>souhlas FGK </a:t>
            </a:r>
            <a:r>
              <a:rPr lang="cs-CZ" sz="2100" dirty="0">
                <a:solidFill>
                  <a:prstClr val="black"/>
                </a:solidFill>
              </a:rPr>
              <a:t>-</a:t>
            </a:r>
            <a:r>
              <a:rPr lang="cs-CZ" sz="2600" dirty="0" smtClean="0"/>
              <a:t> </a:t>
            </a:r>
            <a:r>
              <a:rPr lang="cs-CZ" sz="2200" dirty="0" smtClean="0"/>
              <a:t>změna rozložení </a:t>
            </a:r>
            <a:r>
              <a:rPr lang="cs-CZ" sz="2200" dirty="0"/>
              <a:t>stipendií členům řešitelského týmu </a:t>
            </a:r>
            <a:r>
              <a:rPr lang="cs-CZ" sz="2200" dirty="0" smtClean="0"/>
              <a:t>i při </a:t>
            </a:r>
            <a:r>
              <a:rPr lang="cs-CZ" sz="2200" dirty="0"/>
              <a:t>dodržení celkové výše </a:t>
            </a:r>
            <a:r>
              <a:rPr lang="cs-CZ" sz="2200" dirty="0" smtClean="0"/>
              <a:t>nákladů </a:t>
            </a:r>
            <a:r>
              <a:rPr lang="cs-CZ" sz="2400" dirty="0"/>
              <a:t>-</a:t>
            </a:r>
            <a:r>
              <a:rPr lang="cs-CZ" sz="2200" dirty="0" smtClean="0"/>
              <a:t> (</a:t>
            </a:r>
            <a:r>
              <a:rPr lang="cs-CZ" sz="2200" dirty="0"/>
              <a:t>nejpozději do 31.10., zdůvodnění žádosti)</a:t>
            </a:r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600" b="1" dirty="0"/>
              <a:t>Písemný souhlas FGK </a:t>
            </a:r>
            <a:r>
              <a:rPr lang="cs-CZ" sz="2200" dirty="0" smtClean="0"/>
              <a:t>- změna </a:t>
            </a:r>
            <a:r>
              <a:rPr lang="cs-CZ" sz="2200" dirty="0"/>
              <a:t>základní </a:t>
            </a:r>
            <a:r>
              <a:rPr lang="cs-CZ" sz="2200" dirty="0" smtClean="0"/>
              <a:t>skladby rozpočtu </a:t>
            </a:r>
            <a:r>
              <a:rPr lang="cs-CZ" sz="2200" dirty="0"/>
              <a:t>uvedené ve smlouvě (</a:t>
            </a:r>
            <a:r>
              <a:rPr lang="cs-CZ" sz="2200" dirty="0" smtClean="0"/>
              <a:t>stipendia</a:t>
            </a:r>
            <a:r>
              <a:rPr lang="cs-CZ" sz="2200" dirty="0"/>
              <a:t>, osobní n., provozní n., doplňkové n</a:t>
            </a:r>
            <a:r>
              <a:rPr lang="cs-CZ" sz="2200" dirty="0" smtClean="0"/>
              <a:t>.)</a:t>
            </a:r>
            <a:endParaRPr lang="cs-CZ" sz="2200" dirty="0"/>
          </a:p>
          <a:p>
            <a:pPr marL="0" indent="0">
              <a:buNone/>
            </a:pPr>
            <a:endParaRPr lang="cs-CZ" sz="1100" dirty="0" smtClean="0"/>
          </a:p>
          <a:p>
            <a:r>
              <a:rPr lang="cs-CZ" sz="2600" b="1" dirty="0" smtClean="0"/>
              <a:t>Oznámení</a:t>
            </a:r>
            <a:r>
              <a:rPr lang="cs-CZ" sz="2600" dirty="0" smtClean="0"/>
              <a:t> </a:t>
            </a:r>
            <a:r>
              <a:rPr lang="cs-CZ" sz="2600" dirty="0"/>
              <a:t>FGK do 7 kalendářních dnů od </a:t>
            </a:r>
            <a:r>
              <a:rPr lang="cs-CZ" sz="2600" dirty="0" smtClean="0"/>
              <a:t>zjištění </a:t>
            </a:r>
            <a:r>
              <a:rPr lang="cs-CZ" sz="2200" dirty="0">
                <a:solidFill>
                  <a:prstClr val="black"/>
                </a:solidFill>
              </a:rPr>
              <a:t>-</a:t>
            </a:r>
            <a:r>
              <a:rPr lang="cs-CZ" sz="2600" dirty="0" smtClean="0"/>
              <a:t> </a:t>
            </a:r>
            <a:r>
              <a:rPr lang="cs-CZ" sz="2200" dirty="0" smtClean="0"/>
              <a:t>ukončení </a:t>
            </a:r>
            <a:r>
              <a:rPr lang="cs-CZ" sz="2200" dirty="0"/>
              <a:t>participace člena řešitelského </a:t>
            </a:r>
            <a:r>
              <a:rPr lang="cs-CZ" sz="2200" dirty="0" smtClean="0"/>
              <a:t>týmu/personální nahrazení</a:t>
            </a:r>
          </a:p>
          <a:p>
            <a:endParaRPr lang="cs-CZ" sz="1100" b="1" dirty="0"/>
          </a:p>
          <a:p>
            <a:r>
              <a:rPr lang="cs-CZ" sz="2600" b="1" dirty="0" smtClean="0"/>
              <a:t>Zdůvodnění </a:t>
            </a:r>
            <a:r>
              <a:rPr lang="cs-CZ" sz="2600" b="1" dirty="0"/>
              <a:t>v závěrečné </a:t>
            </a:r>
            <a:r>
              <a:rPr lang="cs-CZ" sz="2600" b="1" dirty="0" smtClean="0"/>
              <a:t>zprávě </a:t>
            </a:r>
            <a:r>
              <a:rPr lang="cs-CZ" sz="2000" dirty="0" smtClean="0"/>
              <a:t>- přesuny </a:t>
            </a:r>
            <a:r>
              <a:rPr lang="cs-CZ" sz="2000" dirty="0"/>
              <a:t>v rámci položky provozní náklady (materiál, služby, cestovní náklady) - účelnost</a:t>
            </a:r>
            <a:r>
              <a:rPr lang="cs-CZ" sz="2000" dirty="0" smtClean="0"/>
              <a:t>, efektivita </a:t>
            </a:r>
            <a:r>
              <a:rPr lang="cs-CZ" sz="2000" dirty="0"/>
              <a:t>a </a:t>
            </a:r>
            <a:r>
              <a:rPr lang="cs-CZ" sz="2000" dirty="0" smtClean="0"/>
              <a:t>hospodárnost</a:t>
            </a:r>
            <a:endParaRPr lang="cs-CZ" sz="2000" dirty="0"/>
          </a:p>
          <a:p>
            <a:endParaRPr lang="cs-CZ" sz="11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7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/>
          <p:cNvGrpSpPr/>
          <p:nvPr/>
        </p:nvGrpSpPr>
        <p:grpSpPr>
          <a:xfrm>
            <a:off x="6804248" y="2253447"/>
            <a:ext cx="1959896" cy="4123106"/>
            <a:chOff x="7004592" y="1764191"/>
            <a:chExt cx="1959896" cy="4123106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04592" y="1764191"/>
              <a:ext cx="1959896" cy="4123106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</p:pic>
        <p:sp>
          <p:nvSpPr>
            <p:cNvPr id="8" name="Ovál 7"/>
            <p:cNvSpPr/>
            <p:nvPr/>
          </p:nvSpPr>
          <p:spPr>
            <a:xfrm>
              <a:off x="7812360" y="5519537"/>
              <a:ext cx="1052510" cy="36004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/>
            <p:cNvSpPr/>
            <p:nvPr/>
          </p:nvSpPr>
          <p:spPr>
            <a:xfrm>
              <a:off x="7812360" y="4221088"/>
              <a:ext cx="1052510" cy="36004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Změny v projektu, Závěrečná zpráva </a:t>
            </a:r>
            <a:r>
              <a:rPr lang="cs-CZ" sz="1600" dirty="0" smtClean="0">
                <a:solidFill>
                  <a:schemeClr val="tx1"/>
                </a:solidFill>
              </a:rPr>
              <a:t>(ZZ)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Smlouva </a:t>
            </a:r>
            <a:r>
              <a:rPr lang="cs-CZ" sz="1700" dirty="0" smtClean="0"/>
              <a:t>(postupy, dedikace), originál a </a:t>
            </a:r>
            <a:r>
              <a:rPr lang="cs-CZ" sz="1700" dirty="0" err="1" smtClean="0"/>
              <a:t>GaP</a:t>
            </a:r>
            <a:endParaRPr lang="cs-CZ" sz="1700" dirty="0" smtClean="0"/>
          </a:p>
          <a:p>
            <a:r>
              <a:rPr lang="cs-CZ" sz="2600" dirty="0" smtClean="0"/>
              <a:t>FGK – hlásit změny -</a:t>
            </a:r>
            <a:r>
              <a:rPr lang="en-US" sz="2600" dirty="0" smtClean="0"/>
              <a:t>&gt;</a:t>
            </a:r>
            <a:r>
              <a:rPr lang="cs-CZ" sz="2600" dirty="0" smtClean="0"/>
              <a:t>Návrh na změnu v projektu</a:t>
            </a:r>
          </a:p>
          <a:p>
            <a:r>
              <a:rPr lang="cs-CZ" sz="2600" dirty="0" smtClean="0"/>
              <a:t>Zásady VIGA </a:t>
            </a:r>
            <a:r>
              <a:rPr lang="cs-CZ" sz="1700" dirty="0" smtClean="0"/>
              <a:t>(náležitosti ZZ, </a:t>
            </a:r>
          </a:p>
          <a:p>
            <a:pPr marL="0" indent="0">
              <a:buNone/>
            </a:pPr>
            <a:r>
              <a:rPr lang="cs-CZ" sz="1700" dirty="0" smtClean="0"/>
              <a:t>      potvrzení EO – Oddělení </a:t>
            </a:r>
            <a:r>
              <a:rPr lang="cs-CZ" sz="1700" dirty="0" err="1" smtClean="0"/>
              <a:t>fin</a:t>
            </a:r>
            <a:r>
              <a:rPr lang="cs-CZ" sz="1700" dirty="0" smtClean="0"/>
              <a:t>. plánu a rozpočtu, č. </a:t>
            </a:r>
            <a:r>
              <a:rPr lang="cs-CZ" sz="1700" dirty="0" err="1" smtClean="0"/>
              <a:t>dv</a:t>
            </a:r>
            <a:r>
              <a:rPr lang="cs-CZ" sz="1700" dirty="0" smtClean="0"/>
              <a:t>. X30, l.3141)</a:t>
            </a:r>
          </a:p>
          <a:p>
            <a:r>
              <a:rPr lang="cs-CZ" sz="2600" dirty="0" smtClean="0"/>
              <a:t>Vyhlášení </a:t>
            </a:r>
            <a:r>
              <a:rPr lang="cs-CZ" sz="1700" dirty="0" smtClean="0"/>
              <a:t>(termíny)</a:t>
            </a:r>
          </a:p>
          <a:p>
            <a:r>
              <a:rPr lang="cs-CZ" sz="2600" dirty="0" smtClean="0"/>
              <a:t>Web VIGA </a:t>
            </a:r>
            <a:r>
              <a:rPr lang="cs-CZ" sz="1700" dirty="0" smtClean="0"/>
              <a:t>– Pokyny pro odevzdávání ZZ</a:t>
            </a:r>
          </a:p>
          <a:p>
            <a:r>
              <a:rPr lang="cs-CZ" sz="2600" dirty="0" err="1"/>
              <a:t>GaP</a:t>
            </a:r>
            <a:r>
              <a:rPr lang="cs-CZ" sz="2600" dirty="0"/>
              <a:t>	 - </a:t>
            </a:r>
            <a:r>
              <a:rPr lang="cs-CZ" sz="2600" dirty="0">
                <a:solidFill>
                  <a:srgbClr val="008000"/>
                </a:solidFill>
              </a:rPr>
              <a:t>Formuláře</a:t>
            </a:r>
            <a:r>
              <a:rPr lang="cs-CZ" sz="2600" dirty="0"/>
              <a:t> 	</a:t>
            </a:r>
            <a:r>
              <a:rPr lang="cs-CZ" sz="1700" dirty="0"/>
              <a:t>- </a:t>
            </a:r>
            <a:r>
              <a:rPr lang="cs-CZ" sz="2200" dirty="0"/>
              <a:t>Návrh na změnu, ZZ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2600" dirty="0">
                <a:solidFill>
                  <a:schemeClr val="tx1"/>
                </a:solidFill>
              </a:rPr>
              <a:t>	 - </a:t>
            </a:r>
            <a:r>
              <a:rPr lang="cs-CZ" sz="2600" dirty="0" smtClean="0">
                <a:solidFill>
                  <a:srgbClr val="008000"/>
                </a:solidFill>
              </a:rPr>
              <a:t>Soubory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	</a:t>
            </a:r>
            <a:r>
              <a:rPr lang="cs-CZ" sz="1700" dirty="0">
                <a:solidFill>
                  <a:schemeClr val="tx1"/>
                </a:solidFill>
              </a:rPr>
              <a:t>- vkládání PDF potvrzených změn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700" dirty="0">
                <a:solidFill>
                  <a:schemeClr val="tx1"/>
                </a:solidFill>
              </a:rPr>
              <a:t>			- dokumenty, zprávy z cest …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700" dirty="0">
                <a:solidFill>
                  <a:schemeClr val="tx1"/>
                </a:solidFill>
              </a:rPr>
              <a:t>		         	- vložení PDF potvrzení EO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r>
              <a:rPr lang="cs-CZ" sz="1700" dirty="0">
                <a:solidFill>
                  <a:schemeClr val="tx1"/>
                </a:solidFill>
              </a:rPr>
              <a:t>			- </a:t>
            </a:r>
            <a:r>
              <a:rPr lang="cs-CZ" sz="2600" dirty="0">
                <a:solidFill>
                  <a:schemeClr val="tx1"/>
                </a:solidFill>
              </a:rPr>
              <a:t>vložení závěrečné </a:t>
            </a:r>
            <a:r>
              <a:rPr lang="cs-CZ" sz="2600" dirty="0" smtClean="0">
                <a:solidFill>
                  <a:schemeClr val="tx1"/>
                </a:solidFill>
              </a:rPr>
              <a:t>zprávy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endParaRPr lang="cs-CZ" sz="1700" dirty="0">
              <a:solidFill>
                <a:schemeClr val="tx1"/>
              </a:solidFill>
            </a:endParaRPr>
          </a:p>
          <a:p>
            <a:pPr marL="0" lvl="3" indent="0">
              <a:buClr>
                <a:schemeClr val="accent1"/>
              </a:buClr>
              <a:buSzPct val="85000"/>
              <a:buNone/>
            </a:pPr>
            <a:endParaRPr lang="cs-CZ" sz="1700" dirty="0">
              <a:solidFill>
                <a:schemeClr val="tx1"/>
              </a:solidFill>
            </a:endParaRPr>
          </a:p>
          <a:p>
            <a:pPr marL="274320" lvl="3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600" dirty="0" smtClean="0">
                <a:solidFill>
                  <a:schemeClr val="tx1"/>
                </a:solidFill>
              </a:rPr>
              <a:t>Oddělení </a:t>
            </a:r>
            <a:r>
              <a:rPr lang="cs-CZ" sz="2600" dirty="0">
                <a:solidFill>
                  <a:schemeClr val="tx1"/>
                </a:solidFill>
              </a:rPr>
              <a:t>pro vědu a výzkum  dveře </a:t>
            </a:r>
            <a:r>
              <a:rPr lang="cs-CZ" sz="2600" b="1" dirty="0">
                <a:solidFill>
                  <a:srgbClr val="008000"/>
                </a:solidFill>
              </a:rPr>
              <a:t>B 07</a:t>
            </a:r>
          </a:p>
          <a:p>
            <a:pPr marL="0" lvl="3" indent="0">
              <a:buClr>
                <a:schemeClr val="accent1"/>
              </a:buClr>
              <a:buSzPct val="85000"/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dirty="0">
                <a:solidFill>
                  <a:schemeClr val="tx1"/>
                </a:solidFill>
              </a:rPr>
              <a:t>Kdo mi pomůže</a:t>
            </a:r>
            <a:r>
              <a:rPr lang="cs-CZ" dirty="0" smtClean="0">
                <a:solidFill>
                  <a:schemeClr val="tx1"/>
                </a:solidFill>
              </a:rPr>
              <a:t>? </a:t>
            </a:r>
            <a:r>
              <a:rPr lang="cs-CZ" sz="1300" b="1" dirty="0" smtClean="0">
                <a:solidFill>
                  <a:srgbClr val="FF0000"/>
                </a:solidFill>
              </a:rPr>
              <a:t>Zdroj</a:t>
            </a:r>
            <a:r>
              <a:rPr lang="cs-CZ" sz="1300" b="1" dirty="0">
                <a:solidFill>
                  <a:srgbClr val="FF0000"/>
                </a:solidFill>
              </a:rPr>
              <a:t>:</a:t>
            </a:r>
            <a:r>
              <a:rPr lang="cs-CZ" sz="1300" dirty="0">
                <a:solidFill>
                  <a:schemeClr val="tx1"/>
                </a:solidFill>
              </a:rPr>
              <a:t> </a:t>
            </a:r>
            <a:r>
              <a:rPr lang="cs-CZ" sz="13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cs-CZ" sz="1300" dirty="0" smtClean="0">
                <a:solidFill>
                  <a:schemeClr val="tx1"/>
                </a:solidFill>
                <a:hlinkClick r:id="rId2"/>
              </a:rPr>
              <a:t>intranet.vscht.cz/ekonomika/iga</a:t>
            </a:r>
            <a:r>
              <a:rPr lang="cs-CZ" sz="1300" dirty="0" smtClean="0">
                <a:solidFill>
                  <a:schemeClr val="tx1"/>
                </a:solidFill>
              </a:rPr>
              <a:t/>
            </a:r>
            <a:br>
              <a:rPr lang="cs-CZ" sz="1300" dirty="0" smtClean="0">
                <a:solidFill>
                  <a:schemeClr val="tx1"/>
                </a:solidFill>
              </a:rPr>
            </a:br>
            <a:r>
              <a:rPr lang="pl-PL" sz="1300" dirty="0" smtClean="0">
                <a:solidFill>
                  <a:schemeClr val="tx1"/>
                </a:solidFill>
                <a:hlinkClick r:id="rId3"/>
              </a:rPr>
              <a:t>Prezentace </a:t>
            </a:r>
            <a:r>
              <a:rPr lang="pl-PL" sz="1300" dirty="0">
                <a:solidFill>
                  <a:schemeClr val="tx1"/>
                </a:solidFill>
                <a:hlinkClick r:id="rId3"/>
              </a:rPr>
              <a:t>ze školení IGA 2014 - 8.4.2014</a:t>
            </a:r>
            <a:r>
              <a:rPr lang="pl-PL" sz="1300" dirty="0">
                <a:hlinkClick r:id="rId3"/>
              </a:rPr>
              <a:t> 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8</a:t>
            </a:fld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57200" y="1484784"/>
            <a:ext cx="40386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3115F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Administrace projektu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Oddělení pro vědu a výzkum, Mgr. Veronika Popová, linka 3806,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č.dv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B07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3115F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Ekonomika projektu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Hospodáři ústavů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Oddělení finančního plánu a rozpočtu, Bc. Marek Dohnal, linka 3141,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č.dv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X30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 bwMode="auto">
          <a:xfrm>
            <a:off x="4648200" y="1484784"/>
            <a:ext cx="4038600" cy="535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3115F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Personální záležitosti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Personální odbor, Ing. Tereza Tomsová, linka 3135,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č.dv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B67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3115F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Zahraniční pracovní cesty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Zahraniční oddělení, Šárka Zavadilová, linka 3897,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č.dv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B119A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3115F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Podklady pro stipendia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Děkanáty fakult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FCHT,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Šáchová, AS01, linka 3768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FTOP,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Vítková, B66, linka 3276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FPBT,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Vydrová, B10C, linka 3890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FCHI,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</a:t>
            </a:r>
            <a:r>
              <a:rPr kumimoji="0" lang="cs-CZ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Klaudisová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B02, linka 3891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2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LPHRG0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49138" y="4453880"/>
            <a:ext cx="609600" cy="6096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… a HLAVNĚ …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66C-44F9-412C-8564-9A1E1BED6601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300" dirty="0" smtClean="0">
                <a:solidFill>
                  <a:srgbClr val="FF0000"/>
                </a:solidFill>
              </a:rPr>
              <a:t>IGA </a:t>
            </a:r>
            <a:r>
              <a:rPr lang="cs-CZ" sz="3300" dirty="0">
                <a:solidFill>
                  <a:srgbClr val="FF0000"/>
                </a:solidFill>
              </a:rPr>
              <a:t>UČÍ </a:t>
            </a:r>
          </a:p>
          <a:p>
            <a:r>
              <a:rPr lang="cs-CZ" dirty="0"/>
              <a:t>ZODPOVĚDNOST vůči VŠCHT</a:t>
            </a:r>
          </a:p>
          <a:p>
            <a:r>
              <a:rPr lang="cs-CZ" dirty="0" smtClean="0"/>
              <a:t>SAMO se nic neudělá </a:t>
            </a:r>
            <a:endParaRPr lang="en-GB" dirty="0" smtClean="0"/>
          </a:p>
          <a:p>
            <a:r>
              <a:rPr lang="cs-CZ" dirty="0" smtClean="0"/>
              <a:t>NASTUDOVAT dokumenty předem</a:t>
            </a:r>
          </a:p>
          <a:p>
            <a:r>
              <a:rPr lang="cs-CZ" dirty="0" smtClean="0"/>
              <a:t>SAMOSTATNĚ a aktivně řešit a vést</a:t>
            </a:r>
          </a:p>
        </p:txBody>
      </p:sp>
      <p:pic>
        <p:nvPicPr>
          <p:cNvPr id="5" name="ELPHRG0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6256" y="4149080"/>
            <a:ext cx="609600" cy="609600"/>
          </a:xfrm>
          <a:prstGeom prst="rect">
            <a:avLst/>
          </a:prstGeom>
        </p:spPr>
      </p:pic>
      <p:pic>
        <p:nvPicPr>
          <p:cNvPr id="6" name="ELPHRG0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854902" y="5063480"/>
            <a:ext cx="609600" cy="609600"/>
          </a:xfrm>
          <a:prstGeom prst="rect">
            <a:avLst/>
          </a:prstGeom>
        </p:spPr>
      </p:pic>
      <p:pic>
        <p:nvPicPr>
          <p:cNvPr id="8" name="ELPHRG0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02020" y="4758680"/>
            <a:ext cx="609600" cy="6096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0992" y="4458078"/>
            <a:ext cx="1068710" cy="134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9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9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991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9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982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982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399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973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973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399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5138</TotalTime>
  <Words>462</Words>
  <Application>Microsoft Office PowerPoint</Application>
  <PresentationFormat>Předvádění na obrazovce (4:3)</PresentationFormat>
  <Paragraphs>121</Paragraphs>
  <Slides>9</Slides>
  <Notes>0</Notes>
  <HiddenSlides>0</HiddenSlides>
  <MMClips>4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IGA – VIGA  Badatelské studentské vědecké projekty</vt:lpstr>
      <vt:lpstr>VIGA – životní cyklus projektů</vt:lpstr>
      <vt:lpstr>Doktorand – Navrhovatel – Soutěžící</vt:lpstr>
      <vt:lpstr>Doktorand – Hlavní řešitel VIGA projektu</vt:lpstr>
      <vt:lpstr>Hospodaření, personalistika VIGA projektu</vt:lpstr>
      <vt:lpstr>Změny při řešení</vt:lpstr>
      <vt:lpstr>Změny v projektu, Závěrečná zpráva (ZZ)</vt:lpstr>
      <vt:lpstr>Kdo mi pomůže? Zdroj: http://intranet.vscht.cz/ekonomika/iga Prezentace ze školení IGA 2014 - 8.4.2014 </vt:lpstr>
      <vt:lpstr>… a HLAVNĚ …</vt:lpstr>
    </vt:vector>
  </TitlesOfParts>
  <Company>VSCHT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mezinárodním systémem podpory vědců</dc:title>
  <dc:creator>Stepankova Hana</dc:creator>
  <cp:lastModifiedBy>Stepankova Hana</cp:lastModifiedBy>
  <cp:revision>314</cp:revision>
  <dcterms:created xsi:type="dcterms:W3CDTF">2016-03-08T10:01:57Z</dcterms:created>
  <dcterms:modified xsi:type="dcterms:W3CDTF">2016-05-16T07:44:51Z</dcterms:modified>
</cp:coreProperties>
</file>