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8"/>
  </p:notesMasterIdLst>
  <p:handoutMasterIdLst>
    <p:handoutMasterId r:id="rId9"/>
  </p:handoutMasterIdLst>
  <p:sldIdLst>
    <p:sldId id="358" r:id="rId2"/>
    <p:sldId id="359" r:id="rId3"/>
    <p:sldId id="360" r:id="rId4"/>
    <p:sldId id="361" r:id="rId5"/>
    <p:sldId id="362" r:id="rId6"/>
    <p:sldId id="363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72" autoAdjust="0"/>
    <p:restoredTop sz="94660"/>
  </p:normalViewPr>
  <p:slideViewPr>
    <p:cSldViewPr>
      <p:cViewPr>
        <p:scale>
          <a:sx n="120" d="100"/>
          <a:sy n="120" d="100"/>
        </p:scale>
        <p:origin x="-1440" y="-240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733D3A-AAA0-47B3-83A1-108FAD945071}" type="datetimeFigureOut">
              <a:rPr lang="cs-CZ" smtClean="0"/>
              <a:t>16.5.2016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153BD-1A26-4013-A7C9-ED8BFF35E2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1374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BD1C3E-D215-4338-AF1C-BEAB326E076E}" type="datetimeFigureOut">
              <a:rPr lang="cs-CZ" smtClean="0"/>
              <a:t>16.5.2016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43D749-8DDF-42FE-BAB6-87C7CA6FD4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5929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3D749-8DDF-42FE-BAB6-87C7CA6FD41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082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3D749-8DDF-42FE-BAB6-87C7CA6FD41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42794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3D749-8DDF-42FE-BAB6-87C7CA6FD41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4280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D978D-5DD8-4212-8EAD-AE047C3846C5}" type="datetime1">
              <a:rPr lang="cs-CZ" smtClean="0"/>
              <a:t>16.5.2016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F64766C-44F9-412C-8564-9A1E1BED660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DEE52-69D7-41BA-8176-42FFFB7E79D3}" type="datetime1">
              <a:rPr lang="cs-CZ" smtClean="0"/>
              <a:t>16.5.2016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4766C-44F9-412C-8564-9A1E1BED660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F64766C-44F9-412C-8564-9A1E1BED6601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505F3-24AC-4FFD-BBC6-65CE4FB94313}" type="datetime1">
              <a:rPr lang="cs-CZ" smtClean="0"/>
              <a:t>16.5.2016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7C442-88E7-4F78-BC53-0659244B90BF}" type="datetime1">
              <a:rPr lang="cs-CZ" smtClean="0"/>
              <a:t>16.5.2016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F64766C-44F9-412C-8564-9A1E1BED660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3B098-6F14-4484-BD98-916A682074FB}" type="datetime1">
              <a:rPr lang="cs-CZ" smtClean="0"/>
              <a:t>16.5.2016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F64766C-44F9-412C-8564-9A1E1BED660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F0E9458-9BBE-4402-95F5-E27EF4185405}" type="datetime1">
              <a:rPr lang="cs-CZ" smtClean="0"/>
              <a:t>16.5.2016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4766C-44F9-412C-8564-9A1E1BED660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7B81-F8E8-4E50-AAFF-107ED5A27910}" type="datetime1">
              <a:rPr lang="cs-CZ" smtClean="0"/>
              <a:t>16.5.2016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F64766C-44F9-412C-8564-9A1E1BED6601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75BD9-BEEC-458C-98F3-44188C049F8E}" type="datetime1">
              <a:rPr lang="cs-CZ" smtClean="0"/>
              <a:t>16.5.2016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F64766C-44F9-412C-8564-9A1E1BED660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6B52A-4637-4BDF-BEDD-6BC38AA07B63}" type="datetime1">
              <a:rPr lang="cs-CZ" smtClean="0"/>
              <a:t>16.5.2016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F64766C-44F9-412C-8564-9A1E1BED660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F64766C-44F9-412C-8564-9A1E1BED6601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BD8A8-F168-4B26-AF0A-A5723EA9DB71}" type="datetime1">
              <a:rPr lang="cs-CZ" smtClean="0"/>
              <a:t>16.5.2016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F64766C-44F9-412C-8564-9A1E1BED660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FE0AAA0-D1ED-43B3-BB52-FA10BFABDF9F}" type="datetime1">
              <a:rPr lang="cs-CZ" smtClean="0"/>
              <a:t>16.5.2016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891D414-C886-4E0B-8B5C-9DD66DFC3A47}" type="datetime1">
              <a:rPr lang="cs-CZ" smtClean="0"/>
              <a:t>16.5.2016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F64766C-44F9-412C-8564-9A1E1BED6601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erasmusplusols.eu/" TargetMode="External"/><Relationship Id="rId13" Type="http://schemas.openxmlformats.org/officeDocument/2006/relationships/hyperlink" Target="http://www.em-a.eu/en/erasmus-mundus/erasmus-mundus-master-courses.html" TargetMode="External"/><Relationship Id="rId3" Type="http://schemas.openxmlformats.org/officeDocument/2006/relationships/hyperlink" Target="http://www.naerasmusplus.cz/cz/mobilita-osob-vysokoskolske-vzdelavani/pro-studenty/" TargetMode="External"/><Relationship Id="rId7" Type="http://schemas.openxmlformats.org/officeDocument/2006/relationships/hyperlink" Target="http://intern.org/" TargetMode="External"/><Relationship Id="rId12" Type="http://schemas.openxmlformats.org/officeDocument/2006/relationships/hyperlink" Target="http://www.ifp.cz/BGF-2016-DC" TargetMode="External"/><Relationship Id="rId2" Type="http://schemas.openxmlformats.org/officeDocument/2006/relationships/hyperlink" Target="http://www.vscht.cz/studium/studium-v-zahranici/erasmus-plus-studiu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zujeme.cz/" TargetMode="External"/><Relationship Id="rId11" Type="http://schemas.openxmlformats.org/officeDocument/2006/relationships/hyperlink" Target="http://www.fulbright.cz/" TargetMode="External"/><Relationship Id="rId5" Type="http://schemas.openxmlformats.org/officeDocument/2006/relationships/hyperlink" Target="http://erasmusintern.org/" TargetMode="External"/><Relationship Id="rId15" Type="http://schemas.openxmlformats.org/officeDocument/2006/relationships/hyperlink" Target="http://visegradfund.org/home/" TargetMode="External"/><Relationship Id="rId10" Type="http://schemas.openxmlformats.org/officeDocument/2006/relationships/hyperlink" Target="https://www.daad.de/de/" TargetMode="External"/><Relationship Id="rId4" Type="http://schemas.openxmlformats.org/officeDocument/2006/relationships/hyperlink" Target="http://cesmina.vscht.cz/zahr/EIS_Info.htm" TargetMode="External"/><Relationship Id="rId9" Type="http://schemas.openxmlformats.org/officeDocument/2006/relationships/hyperlink" Target="http://www.dzs.cz/cz/akademicka-informacni-agentura/" TargetMode="External"/><Relationship Id="rId14" Type="http://schemas.openxmlformats.org/officeDocument/2006/relationships/hyperlink" Target="http://www.msmt.cz/mezinarodni-vztahy/stipendia-programy-a-projekt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Stáže a stipendia - další programy a možnosti 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smtClean="0"/>
              <a:t>DZS </a:t>
            </a:r>
            <a:r>
              <a:rPr lang="cs-CZ" sz="2400" dirty="0"/>
              <a:t>– Dům zahraniční spolupráce (programy pro mobilitu jednotlivců: </a:t>
            </a:r>
            <a:r>
              <a:rPr lang="cs-CZ" sz="2400" b="1" dirty="0"/>
              <a:t>CEEPUS, AKTION, Norské fondy a fondy EHP</a:t>
            </a:r>
            <a:r>
              <a:rPr lang="cs-CZ" sz="2400" dirty="0"/>
              <a:t>) </a:t>
            </a:r>
          </a:p>
          <a:p>
            <a:r>
              <a:rPr lang="cs-CZ" sz="2400" dirty="0"/>
              <a:t>AIA – akademická informační agentura (VŠ stipendia - výzvy) </a:t>
            </a:r>
          </a:p>
          <a:p>
            <a:r>
              <a:rPr lang="cs-CZ" sz="2400" b="1" dirty="0"/>
              <a:t>DAAD</a:t>
            </a:r>
          </a:p>
          <a:p>
            <a:r>
              <a:rPr lang="cs-CZ" sz="2400" b="1" dirty="0" err="1"/>
              <a:t>Visegrad</a:t>
            </a:r>
            <a:r>
              <a:rPr lang="cs-CZ" sz="2400" b="1" dirty="0"/>
              <a:t> </a:t>
            </a:r>
            <a:r>
              <a:rPr lang="cs-CZ" sz="2400" b="1" dirty="0" err="1"/>
              <a:t>fund</a:t>
            </a:r>
            <a:r>
              <a:rPr lang="cs-CZ" sz="2400" b="1" dirty="0"/>
              <a:t> </a:t>
            </a:r>
          </a:p>
          <a:p>
            <a:r>
              <a:rPr lang="cs-CZ" sz="2400" b="1" dirty="0" err="1"/>
              <a:t>Fulbright</a:t>
            </a:r>
            <a:r>
              <a:rPr lang="cs-CZ" sz="2400" b="1" dirty="0"/>
              <a:t>, Kellnerova nadace </a:t>
            </a:r>
            <a:endParaRPr lang="cs-CZ" sz="2400" b="1" dirty="0" smtClean="0"/>
          </a:p>
          <a:p>
            <a:r>
              <a:rPr lang="cs-CZ" sz="2400" b="1" dirty="0"/>
              <a:t>Erasmus </a:t>
            </a:r>
            <a:r>
              <a:rPr lang="cs-CZ" sz="2400" b="1" dirty="0" err="1"/>
              <a:t>Mundus</a:t>
            </a:r>
            <a:r>
              <a:rPr lang="cs-CZ" sz="2400" b="1" dirty="0"/>
              <a:t> </a:t>
            </a:r>
            <a:r>
              <a:rPr lang="cs-CZ" sz="2400" dirty="0"/>
              <a:t>- společné diplomy a společné studijní programy (VŠCHT: EM3E, IMETE, EUDIME) </a:t>
            </a:r>
          </a:p>
          <a:p>
            <a:r>
              <a:rPr lang="cs-CZ" sz="2400" b="1" dirty="0" smtClean="0"/>
              <a:t>ERASMUS+ </a:t>
            </a:r>
            <a:r>
              <a:rPr lang="cs-CZ" sz="2400" dirty="0" smtClean="0"/>
              <a:t>(stipendia: VŠCHT)</a:t>
            </a:r>
          </a:p>
          <a:p>
            <a:r>
              <a:rPr lang="cs-CZ" sz="2400" b="1" dirty="0" smtClean="0"/>
              <a:t>ATHENS </a:t>
            </a:r>
            <a:r>
              <a:rPr lang="cs-CZ" sz="2400" dirty="0"/>
              <a:t>(týdenní intenzivní kurzy - březen, </a:t>
            </a:r>
            <a:r>
              <a:rPr lang="cs-CZ" sz="2400" dirty="0" smtClean="0"/>
              <a:t>listopad; pro magisterské studenty) (stipendia: VŠCHT)</a:t>
            </a:r>
            <a:endParaRPr lang="cs-CZ" sz="2400" dirty="0"/>
          </a:p>
          <a:p>
            <a:endParaRPr lang="cs-CZ" sz="2400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6381328"/>
            <a:ext cx="42484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Zdroj:  Iva </a:t>
            </a:r>
            <a:r>
              <a:rPr lang="cs-CZ" sz="1200" dirty="0" err="1" smtClean="0"/>
              <a:t>Žilíková</a:t>
            </a:r>
            <a:r>
              <a:rPr lang="cs-CZ" sz="1200" dirty="0" smtClean="0"/>
              <a:t>, Zahraniční  oddělení  VŠCHT Praha</a:t>
            </a:r>
            <a:endParaRPr lang="en-US" sz="1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4766C-44F9-412C-8564-9A1E1BED660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588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1"/>
                </a:solidFill>
              </a:rPr>
              <a:t>Stáže a stipendia - další programy a </a:t>
            </a:r>
            <a:r>
              <a:rPr lang="cs-CZ" dirty="0" smtClean="0">
                <a:solidFill>
                  <a:schemeClr val="tx1"/>
                </a:solidFill>
              </a:rPr>
              <a:t>možnosti II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>
            <a:normAutofit fontScale="92500" lnSpcReduction="10000"/>
          </a:bodyPr>
          <a:lstStyle/>
          <a:p>
            <a:r>
              <a:rPr lang="cs-CZ" sz="2200" b="1" dirty="0" smtClean="0"/>
              <a:t>„</a:t>
            </a:r>
            <a:r>
              <a:rPr lang="cs-CZ" sz="2200" b="1" dirty="0" err="1" smtClean="0"/>
              <a:t>cotutelle</a:t>
            </a:r>
            <a:r>
              <a:rPr lang="cs-CZ" sz="2200" b="1" dirty="0" smtClean="0"/>
              <a:t>“ </a:t>
            </a:r>
            <a:r>
              <a:rPr lang="cs-CZ" sz="2200" dirty="0" smtClean="0"/>
              <a:t>– doktorát pod dvojím vedením</a:t>
            </a:r>
            <a:endParaRPr lang="cs-CZ" sz="2200" dirty="0"/>
          </a:p>
          <a:p>
            <a:pPr marL="0" indent="0">
              <a:buNone/>
            </a:pPr>
            <a:r>
              <a:rPr lang="cs-CZ" sz="2200" dirty="0" smtClean="0"/>
              <a:t>- stipendia</a:t>
            </a:r>
            <a:r>
              <a:rPr lang="cs-CZ" sz="2200" dirty="0"/>
              <a:t>: </a:t>
            </a:r>
            <a:r>
              <a:rPr lang="cs-CZ" sz="2200" dirty="0" smtClean="0"/>
              <a:t>VŠCHT, Francouzská </a:t>
            </a:r>
            <a:r>
              <a:rPr lang="cs-CZ" sz="2200" dirty="0"/>
              <a:t>ambasáda, Německá </a:t>
            </a:r>
            <a:r>
              <a:rPr lang="cs-CZ" sz="2200" dirty="0" smtClean="0"/>
              <a:t>ambasáda</a:t>
            </a:r>
          </a:p>
          <a:p>
            <a:r>
              <a:rPr lang="cs-CZ" sz="2200" b="1" dirty="0" smtClean="0"/>
              <a:t>Free-</a:t>
            </a:r>
            <a:r>
              <a:rPr lang="cs-CZ" sz="2200" b="1" dirty="0" err="1" smtClean="0"/>
              <a:t>mover</a:t>
            </a:r>
            <a:r>
              <a:rPr lang="cs-CZ" sz="2200" dirty="0" smtClean="0"/>
              <a:t>: konference, workshop, letní škola, výzkumná stáž,…</a:t>
            </a:r>
          </a:p>
          <a:p>
            <a:pPr marL="0" indent="0">
              <a:buNone/>
            </a:pPr>
            <a:r>
              <a:rPr lang="cs-CZ" sz="2200" dirty="0" smtClean="0"/>
              <a:t>- stipendia: VŠCHT</a:t>
            </a:r>
          </a:p>
          <a:p>
            <a:r>
              <a:rPr lang="cs-CZ" sz="2200" dirty="0"/>
              <a:t>Meziuniverzitní dohody (praktická stáž, PhD studenti) – </a:t>
            </a:r>
            <a:r>
              <a:rPr lang="cs-CZ" sz="2200" b="1" dirty="0"/>
              <a:t>aktuální </a:t>
            </a:r>
            <a:r>
              <a:rPr lang="cs-CZ" sz="2200" b="1" dirty="0" smtClean="0"/>
              <a:t>výzva na VŠCHT: </a:t>
            </a:r>
            <a:endParaRPr lang="cs-CZ" sz="2200" dirty="0"/>
          </a:p>
          <a:p>
            <a:pPr lvl="1"/>
            <a:r>
              <a:rPr lang="cs-CZ" dirty="0">
                <a:solidFill>
                  <a:schemeClr val="tx1"/>
                </a:solidFill>
              </a:rPr>
              <a:t>Rusko (</a:t>
            </a:r>
            <a:r>
              <a:rPr lang="cs-CZ" dirty="0" err="1">
                <a:solidFill>
                  <a:schemeClr val="tx1"/>
                </a:solidFill>
              </a:rPr>
              <a:t>Tomsk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Polytechnic</a:t>
            </a:r>
            <a:r>
              <a:rPr lang="cs-CZ" dirty="0">
                <a:solidFill>
                  <a:schemeClr val="tx1"/>
                </a:solidFill>
              </a:rPr>
              <a:t> University) 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Ukrajina (Ivano-</a:t>
            </a:r>
            <a:r>
              <a:rPr lang="cs-CZ" dirty="0" err="1">
                <a:solidFill>
                  <a:schemeClr val="tx1"/>
                </a:solidFill>
              </a:rPr>
              <a:t>Frankivsk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National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Technical</a:t>
            </a:r>
            <a:r>
              <a:rPr lang="cs-CZ" dirty="0">
                <a:solidFill>
                  <a:schemeClr val="tx1"/>
                </a:solidFill>
              </a:rPr>
              <a:t> University) 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Jižní Korea (</a:t>
            </a:r>
            <a:r>
              <a:rPr lang="cs-CZ" dirty="0" err="1">
                <a:solidFill>
                  <a:schemeClr val="tx1"/>
                </a:solidFill>
              </a:rPr>
              <a:t>Handong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Global</a:t>
            </a:r>
            <a:r>
              <a:rPr lang="cs-CZ" dirty="0">
                <a:solidFill>
                  <a:schemeClr val="tx1"/>
                </a:solidFill>
              </a:rPr>
              <a:t> University)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Vietnam (Hanoi University of Pharmacy, Hanoi University of Science, The Ho Chi Minh City University of Food Industry) 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Thajsko (</a:t>
            </a:r>
            <a:r>
              <a:rPr lang="cs-CZ" dirty="0" err="1" smtClean="0">
                <a:solidFill>
                  <a:schemeClr val="tx1"/>
                </a:solidFill>
              </a:rPr>
              <a:t>Kasetsart</a:t>
            </a:r>
            <a:r>
              <a:rPr lang="cs-CZ" dirty="0" smtClean="0">
                <a:solidFill>
                  <a:schemeClr val="tx1"/>
                </a:solidFill>
              </a:rPr>
              <a:t> University, Bangkok)</a:t>
            </a:r>
          </a:p>
          <a:p>
            <a:pPr marL="0" lvl="0" indent="0">
              <a:buClr>
                <a:srgbClr val="D16349"/>
              </a:buClr>
              <a:buNone/>
            </a:pPr>
            <a:r>
              <a:rPr lang="cs-CZ" sz="2200" dirty="0">
                <a:solidFill>
                  <a:prstClr val="black"/>
                </a:solidFill>
              </a:rPr>
              <a:t>- stipendia: VŠCHT</a:t>
            </a:r>
          </a:p>
          <a:p>
            <a:pPr marL="0" indent="0" algn="ctr">
              <a:buNone/>
            </a:pPr>
            <a:r>
              <a:rPr lang="cs-CZ" sz="2400" b="1" dirty="0" smtClean="0"/>
              <a:t>Kontaktovat </a:t>
            </a:r>
            <a:r>
              <a:rPr lang="cs-CZ" sz="2400" b="1" dirty="0"/>
              <a:t>Zahraniční oddělení </a:t>
            </a:r>
          </a:p>
          <a:p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6381328"/>
            <a:ext cx="41764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Zdroj:  Iva </a:t>
            </a:r>
            <a:r>
              <a:rPr lang="cs-CZ" sz="1200" dirty="0" err="1" smtClean="0"/>
              <a:t>Žilíková</a:t>
            </a:r>
            <a:r>
              <a:rPr lang="cs-CZ" sz="1200" dirty="0" smtClean="0"/>
              <a:t>, Zahraniční  oddělení  VŠCHT Praha</a:t>
            </a:r>
            <a:endParaRPr lang="en-US" sz="1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4766C-44F9-412C-8564-9A1E1BED660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177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 smtClean="0">
                <a:solidFill>
                  <a:schemeClr val="tx1"/>
                </a:solidFill>
              </a:rPr>
              <a:t>ERASMUS+ </a:t>
            </a:r>
            <a:r>
              <a:rPr lang="cs-CZ" sz="3000" dirty="0" smtClean="0">
                <a:solidFill>
                  <a:schemeClr val="tx1"/>
                </a:solidFill>
              </a:rPr>
              <a:t>Mobilita </a:t>
            </a:r>
            <a:r>
              <a:rPr lang="cs-CZ" sz="3000" dirty="0">
                <a:solidFill>
                  <a:schemeClr val="tx1"/>
                </a:solidFill>
              </a:rPr>
              <a:t>Ph.D. </a:t>
            </a:r>
            <a:r>
              <a:rPr lang="cs-CZ" sz="3000" dirty="0" smtClean="0">
                <a:solidFill>
                  <a:schemeClr val="tx1"/>
                </a:solidFill>
              </a:rPr>
              <a:t>student</a:t>
            </a:r>
            <a:endParaRPr lang="cs-CZ" sz="3000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400" b="1" dirty="0" smtClean="0"/>
              <a:t>Studijní </a:t>
            </a:r>
            <a:r>
              <a:rPr lang="cs-CZ" sz="2400" b="1" dirty="0"/>
              <a:t>pobyty </a:t>
            </a:r>
            <a:r>
              <a:rPr lang="cs-CZ" sz="2400" dirty="0" smtClean="0"/>
              <a:t>(SMS) (3-12 </a:t>
            </a:r>
            <a:r>
              <a:rPr lang="cs-CZ" sz="2400" dirty="0"/>
              <a:t>měsíců) – předměty / bakalářská nebo diplomová práce </a:t>
            </a:r>
          </a:p>
          <a:p>
            <a:r>
              <a:rPr lang="cs-CZ" sz="2400" b="1" dirty="0" smtClean="0"/>
              <a:t>Praktické </a:t>
            </a:r>
            <a:r>
              <a:rPr lang="cs-CZ" sz="2400" b="1" dirty="0"/>
              <a:t>stáže </a:t>
            </a:r>
            <a:r>
              <a:rPr lang="cs-CZ" sz="2400" dirty="0" smtClean="0"/>
              <a:t>(SMP) (2-12 </a:t>
            </a:r>
            <a:r>
              <a:rPr lang="cs-CZ" sz="2400" dirty="0"/>
              <a:t>měsíců) – pro studenty v doktorském studijním cyklu </a:t>
            </a:r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8" t="20769" r="3333" b="9615"/>
          <a:stretch/>
        </p:blipFill>
        <p:spPr bwMode="auto">
          <a:xfrm>
            <a:off x="179518" y="3140968"/>
            <a:ext cx="8818799" cy="363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4766C-44F9-412C-8564-9A1E1BED660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851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 smtClean="0">
                <a:solidFill>
                  <a:schemeClr val="tx1"/>
                </a:solidFill>
              </a:rPr>
              <a:t>ERASMUS+</a:t>
            </a:r>
            <a:r>
              <a:rPr lang="cs-CZ" sz="3000" dirty="0" smtClean="0">
                <a:solidFill>
                  <a:schemeClr val="tx1"/>
                </a:solidFill>
              </a:rPr>
              <a:t> </a:t>
            </a:r>
            <a:r>
              <a:rPr lang="cs-CZ" sz="3000" dirty="0">
                <a:solidFill>
                  <a:schemeClr val="tx1"/>
                </a:solidFill>
              </a:rPr>
              <a:t>Praktická </a:t>
            </a:r>
            <a:r>
              <a:rPr lang="cs-CZ" sz="3000" dirty="0" smtClean="0">
                <a:solidFill>
                  <a:schemeClr val="tx1"/>
                </a:solidFill>
              </a:rPr>
              <a:t>stáž</a:t>
            </a:r>
            <a:endParaRPr lang="cs-CZ" sz="3000" dirty="0">
              <a:solidFill>
                <a:schemeClr val="tx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4766C-44F9-412C-8564-9A1E1BED6601}" type="slidenum">
              <a:rPr lang="cs-CZ" smtClean="0"/>
              <a:t>4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Výběr pracoviště: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1) </a:t>
            </a:r>
            <a:r>
              <a:rPr lang="cs-CZ" dirty="0" smtClean="0"/>
              <a:t>dle </a:t>
            </a:r>
            <a:r>
              <a:rPr lang="cs-CZ" dirty="0"/>
              <a:t>tématu disertační práce </a:t>
            </a:r>
          </a:p>
          <a:p>
            <a:pPr marL="0" indent="0">
              <a:buNone/>
            </a:pPr>
            <a:r>
              <a:rPr lang="cs-CZ" dirty="0" smtClean="0"/>
              <a:t>2) dle </a:t>
            </a:r>
            <a:r>
              <a:rPr lang="cs-CZ" dirty="0"/>
              <a:t>doporučení školitele </a:t>
            </a:r>
          </a:p>
          <a:p>
            <a:pPr>
              <a:buFontTx/>
              <a:buChar char="-"/>
            </a:pPr>
            <a:r>
              <a:rPr lang="cs-CZ" dirty="0" smtClean="0"/>
              <a:t>univerzita</a:t>
            </a:r>
            <a:r>
              <a:rPr lang="cs-CZ" dirty="0"/>
              <a:t>, výzkumná organizace, firma zabývající se výzkumem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pracoviště </a:t>
            </a:r>
            <a:r>
              <a:rPr lang="cs-CZ" u="sng" dirty="0"/>
              <a:t>nemusí být partnerskou univerzitou </a:t>
            </a:r>
            <a:r>
              <a:rPr lang="cs-CZ" dirty="0"/>
              <a:t>VŠCHT, ale musí být v programové </a:t>
            </a:r>
            <a:r>
              <a:rPr lang="cs-CZ" dirty="0" smtClean="0"/>
              <a:t>zemi (= členské </a:t>
            </a:r>
            <a:r>
              <a:rPr lang="cs-CZ" dirty="0"/>
              <a:t>státy EU – 28 zemí + Norsko, Island, Lichtenštejnsko, + Turecko, </a:t>
            </a:r>
            <a:r>
              <a:rPr lang="cs-CZ" dirty="0" smtClean="0"/>
              <a:t>Makedonie)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Termíny: </a:t>
            </a:r>
            <a:r>
              <a:rPr lang="cs-CZ" u="sng" dirty="0" smtClean="0"/>
              <a:t>přihlašování kdykoliv během roku</a:t>
            </a:r>
            <a:endParaRPr lang="cs-CZ" u="sng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23528" y="6381328"/>
            <a:ext cx="41764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Zdroj:  Iva </a:t>
            </a:r>
            <a:r>
              <a:rPr lang="cs-CZ" sz="1200" dirty="0" err="1" smtClean="0"/>
              <a:t>Žilíková</a:t>
            </a:r>
            <a:r>
              <a:rPr lang="cs-CZ" sz="1200" dirty="0" smtClean="0"/>
              <a:t>, Zahraniční  oddělení  VŠCHT Praha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54630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b="1" dirty="0">
                <a:solidFill>
                  <a:schemeClr val="tx1"/>
                </a:solidFill>
              </a:rPr>
              <a:t>ERASMUS+</a:t>
            </a:r>
            <a:r>
              <a:rPr lang="cs-CZ" dirty="0" smtClean="0"/>
              <a:t> </a:t>
            </a:r>
            <a:r>
              <a:rPr lang="cs-CZ" sz="3000" dirty="0">
                <a:solidFill>
                  <a:schemeClr val="tx1"/>
                </a:solidFill>
              </a:rPr>
              <a:t>Praktická stáž: Formuláře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4766C-44F9-412C-8564-9A1E1BED6601}" type="slidenum">
              <a:rPr lang="cs-CZ" smtClean="0"/>
              <a:t>5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>
          <a:xfrm>
            <a:off x="395536" y="1527048"/>
            <a:ext cx="8568952" cy="4782272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cs-CZ" sz="2800" dirty="0">
                <a:solidFill>
                  <a:prstClr val="black"/>
                </a:solidFill>
              </a:rPr>
              <a:t>1) Elektronická přihláška</a:t>
            </a:r>
          </a:p>
          <a:p>
            <a:pPr marL="0" lvl="0" indent="0">
              <a:buNone/>
            </a:pPr>
            <a:r>
              <a:rPr lang="cs-CZ" sz="2800" dirty="0">
                <a:solidFill>
                  <a:prstClr val="black"/>
                </a:solidFill>
              </a:rPr>
              <a:t>2) Papírová přihláška (</a:t>
            </a:r>
            <a:r>
              <a:rPr lang="cs-CZ" sz="2800" dirty="0" err="1">
                <a:solidFill>
                  <a:prstClr val="black"/>
                </a:solidFill>
              </a:rPr>
              <a:t>Application</a:t>
            </a:r>
            <a:r>
              <a:rPr lang="cs-CZ" sz="2800" dirty="0">
                <a:solidFill>
                  <a:prstClr val="black"/>
                </a:solidFill>
              </a:rPr>
              <a:t> </a:t>
            </a:r>
            <a:r>
              <a:rPr lang="cs-CZ" sz="2800" dirty="0" err="1">
                <a:solidFill>
                  <a:prstClr val="black"/>
                </a:solidFill>
              </a:rPr>
              <a:t>form</a:t>
            </a:r>
            <a:r>
              <a:rPr lang="cs-CZ" sz="2800" dirty="0">
                <a:solidFill>
                  <a:prstClr val="black"/>
                </a:solidFill>
              </a:rPr>
              <a:t>)</a:t>
            </a:r>
          </a:p>
          <a:p>
            <a:pPr marL="0" lvl="0" indent="0">
              <a:buNone/>
            </a:pPr>
            <a:r>
              <a:rPr lang="cs-CZ" sz="2800" dirty="0">
                <a:solidFill>
                  <a:prstClr val="black"/>
                </a:solidFill>
              </a:rPr>
              <a:t>3) Mobility-Online (přihláška + vložení dokumentů)</a:t>
            </a:r>
          </a:p>
          <a:p>
            <a:pPr marL="0" lvl="0" indent="0">
              <a:buNone/>
            </a:pPr>
            <a:r>
              <a:rPr lang="cs-CZ" sz="2800" dirty="0">
                <a:solidFill>
                  <a:prstClr val="black"/>
                </a:solidFill>
              </a:rPr>
              <a:t>4) Studijní dohoda (</a:t>
            </a:r>
            <a:r>
              <a:rPr lang="cs-CZ" sz="2800" dirty="0" err="1">
                <a:solidFill>
                  <a:prstClr val="black"/>
                </a:solidFill>
              </a:rPr>
              <a:t>Learning</a:t>
            </a:r>
            <a:r>
              <a:rPr lang="cs-CZ" sz="2800" dirty="0">
                <a:solidFill>
                  <a:prstClr val="black"/>
                </a:solidFill>
              </a:rPr>
              <a:t> </a:t>
            </a:r>
            <a:r>
              <a:rPr lang="cs-CZ" sz="2800" dirty="0" err="1">
                <a:solidFill>
                  <a:prstClr val="black"/>
                </a:solidFill>
              </a:rPr>
              <a:t>agreement</a:t>
            </a:r>
            <a:r>
              <a:rPr lang="cs-CZ" sz="2800" dirty="0">
                <a:solidFill>
                  <a:prstClr val="black"/>
                </a:solidFill>
              </a:rPr>
              <a:t> </a:t>
            </a:r>
            <a:r>
              <a:rPr lang="cs-CZ" sz="2800" dirty="0" err="1">
                <a:solidFill>
                  <a:prstClr val="black"/>
                </a:solidFill>
              </a:rPr>
              <a:t>for</a:t>
            </a:r>
            <a:r>
              <a:rPr lang="cs-CZ" sz="2800" dirty="0">
                <a:solidFill>
                  <a:prstClr val="black"/>
                </a:solidFill>
              </a:rPr>
              <a:t> </a:t>
            </a:r>
            <a:r>
              <a:rPr lang="cs-CZ" sz="2800" dirty="0" err="1">
                <a:solidFill>
                  <a:prstClr val="black"/>
                </a:solidFill>
              </a:rPr>
              <a:t>traineeship</a:t>
            </a:r>
            <a:r>
              <a:rPr lang="cs-CZ" sz="2800" dirty="0">
                <a:solidFill>
                  <a:prstClr val="black"/>
                </a:solidFill>
              </a:rPr>
              <a:t>)</a:t>
            </a:r>
          </a:p>
          <a:p>
            <a:pPr marL="0" indent="0">
              <a:buNone/>
            </a:pPr>
            <a:r>
              <a:rPr lang="cs-CZ" sz="2800" dirty="0">
                <a:solidFill>
                  <a:prstClr val="black"/>
                </a:solidFill>
              </a:rPr>
              <a:t>5) Jazykový certifikát</a:t>
            </a:r>
          </a:p>
          <a:p>
            <a:pPr marL="0" lvl="0" indent="0">
              <a:buNone/>
            </a:pPr>
            <a:r>
              <a:rPr lang="cs-CZ" sz="2800" dirty="0">
                <a:solidFill>
                  <a:prstClr val="black"/>
                </a:solidFill>
              </a:rPr>
              <a:t>6) Výpis zkoušek, + příp. kopie diplomu</a:t>
            </a:r>
          </a:p>
          <a:p>
            <a:pPr marL="0" lvl="0" indent="0">
              <a:buNone/>
            </a:pPr>
            <a:r>
              <a:rPr lang="cs-CZ" sz="2800" dirty="0">
                <a:solidFill>
                  <a:prstClr val="black"/>
                </a:solidFill>
              </a:rPr>
              <a:t>7) CV a motivační dopis</a:t>
            </a:r>
          </a:p>
          <a:p>
            <a:pPr marL="0" lvl="0" indent="0">
              <a:buNone/>
            </a:pPr>
            <a:r>
              <a:rPr lang="cs-CZ" sz="2800" dirty="0">
                <a:solidFill>
                  <a:prstClr val="black"/>
                </a:solidFill>
              </a:rPr>
              <a:t>8) Dohoda o uznání studia (14 dní před odjezdem)</a:t>
            </a:r>
          </a:p>
          <a:p>
            <a:pPr marL="0" lvl="0" indent="0">
              <a:buNone/>
            </a:pPr>
            <a:r>
              <a:rPr lang="cs-CZ" sz="2800" dirty="0">
                <a:solidFill>
                  <a:prstClr val="black"/>
                </a:solidFill>
              </a:rPr>
              <a:t>9) Online </a:t>
            </a:r>
            <a:r>
              <a:rPr lang="cs-CZ" sz="2800" dirty="0" err="1">
                <a:solidFill>
                  <a:prstClr val="black"/>
                </a:solidFill>
              </a:rPr>
              <a:t>Language</a:t>
            </a:r>
            <a:r>
              <a:rPr lang="cs-CZ" sz="2800" dirty="0">
                <a:solidFill>
                  <a:prstClr val="black"/>
                </a:solidFill>
              </a:rPr>
              <a:t> </a:t>
            </a:r>
            <a:r>
              <a:rPr lang="cs-CZ" sz="2800" dirty="0" err="1">
                <a:solidFill>
                  <a:prstClr val="black"/>
                </a:solidFill>
              </a:rPr>
              <a:t>Assessment</a:t>
            </a:r>
            <a:r>
              <a:rPr lang="cs-CZ" sz="2800" dirty="0">
                <a:solidFill>
                  <a:prstClr val="black"/>
                </a:solidFill>
              </a:rPr>
              <a:t> (OLS test, 14 dní před odjezdem)</a:t>
            </a:r>
          </a:p>
          <a:p>
            <a:pPr marL="0" lvl="0" indent="0">
              <a:buNone/>
            </a:pPr>
            <a:r>
              <a:rPr lang="cs-CZ" sz="2800" dirty="0">
                <a:solidFill>
                  <a:prstClr val="black"/>
                </a:solidFill>
              </a:rPr>
              <a:t>10) Finanční dohoda (podpis 14 dní před odjezdem)</a:t>
            </a:r>
          </a:p>
          <a:p>
            <a:pPr marL="0" lvl="0" indent="0">
              <a:buNone/>
            </a:pPr>
            <a:r>
              <a:rPr lang="cs-CZ" sz="2800" dirty="0">
                <a:solidFill>
                  <a:prstClr val="black"/>
                </a:solidFill>
              </a:rPr>
              <a:t>11) Pojištění léčebných výloh (doporučujeme </a:t>
            </a:r>
            <a:r>
              <a:rPr lang="cs-CZ" sz="2800" dirty="0" smtClean="0">
                <a:solidFill>
                  <a:prstClr val="black"/>
                </a:solidFill>
              </a:rPr>
              <a:t>+úraz, +</a:t>
            </a:r>
            <a:r>
              <a:rPr lang="cs-CZ" sz="2800" dirty="0">
                <a:solidFill>
                  <a:prstClr val="black"/>
                </a:solidFill>
              </a:rPr>
              <a:t>odpovědnost)</a:t>
            </a:r>
          </a:p>
          <a:p>
            <a:pPr marL="0" lvl="0" indent="0">
              <a:buNone/>
            </a:pPr>
            <a:endParaRPr lang="cs-CZ" sz="28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23528" y="6381328"/>
            <a:ext cx="41764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Zdroj:  Iva </a:t>
            </a:r>
            <a:r>
              <a:rPr lang="cs-CZ" sz="1200" dirty="0" err="1" smtClean="0"/>
              <a:t>Žilíková</a:t>
            </a:r>
            <a:r>
              <a:rPr lang="cs-CZ" sz="1200" dirty="0" smtClean="0"/>
              <a:t>, Zahraniční  oddělení  VŠCHT Praha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65399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>
                <a:solidFill>
                  <a:schemeClr val="tx1"/>
                </a:solidFill>
              </a:rPr>
              <a:t>Stáže a stipendia – důležité odkazy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4766C-44F9-412C-8564-9A1E1BED6601}" type="slidenum">
              <a:rPr lang="cs-CZ" smtClean="0"/>
              <a:t>6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2800" dirty="0">
                <a:hlinkClick r:id="rId2"/>
              </a:rPr>
              <a:t>http://www.vscht.cz/studium/studium-v-zahranici/erasmus-plus-studium</a:t>
            </a:r>
            <a:endParaRPr lang="cs-CZ" sz="2800" dirty="0"/>
          </a:p>
          <a:p>
            <a:r>
              <a:rPr lang="cs-CZ" sz="2800" dirty="0">
                <a:hlinkClick r:id="rId3"/>
              </a:rPr>
              <a:t>http://www.naerasmusplus.cz/cz/mobilita-osob-vysokoskolske-vzdelavani/pro-studenty/</a:t>
            </a:r>
            <a:endParaRPr lang="cs-CZ" sz="2800" dirty="0"/>
          </a:p>
          <a:p>
            <a:r>
              <a:rPr lang="cs-CZ" sz="2800" dirty="0">
                <a:hlinkClick r:id="rId4"/>
              </a:rPr>
              <a:t>http://cesmina.vscht.cz/zahr/EIS_Info.htm</a:t>
            </a:r>
            <a:endParaRPr lang="cs-CZ" sz="2800" dirty="0"/>
          </a:p>
          <a:p>
            <a:r>
              <a:rPr lang="cs-CZ" sz="2800" dirty="0">
                <a:hlinkClick r:id="rId5"/>
              </a:rPr>
              <a:t>http://erasmusintern.org/</a:t>
            </a:r>
            <a:r>
              <a:rPr lang="cs-CZ" sz="2800" dirty="0"/>
              <a:t> </a:t>
            </a:r>
          </a:p>
          <a:p>
            <a:r>
              <a:rPr lang="cs-CZ" sz="2800" dirty="0">
                <a:hlinkClick r:id="rId6"/>
              </a:rPr>
              <a:t>http://stazujeme.cz/</a:t>
            </a:r>
            <a:endParaRPr lang="cs-CZ" sz="2800" dirty="0"/>
          </a:p>
          <a:p>
            <a:r>
              <a:rPr lang="cs-CZ" sz="2800" dirty="0">
                <a:hlinkClick r:id="rId7"/>
              </a:rPr>
              <a:t>http://intern.org/</a:t>
            </a:r>
            <a:endParaRPr lang="cs-CZ" sz="2800" dirty="0"/>
          </a:p>
          <a:p>
            <a:r>
              <a:rPr lang="cs-CZ" sz="2800" dirty="0">
                <a:hlinkClick r:id="rId8"/>
              </a:rPr>
              <a:t>http://erasmusplusols.eu/</a:t>
            </a:r>
            <a:r>
              <a:rPr lang="cs-CZ" sz="2800" dirty="0"/>
              <a:t> </a:t>
            </a:r>
          </a:p>
          <a:p>
            <a:r>
              <a:rPr lang="cs-CZ" sz="2800" dirty="0">
                <a:hlinkClick r:id="rId9"/>
              </a:rPr>
              <a:t>http://www.dzs.cz/cz/akademicka-informacni-agentura/</a:t>
            </a:r>
            <a:endParaRPr lang="cs-CZ" sz="2800" dirty="0"/>
          </a:p>
          <a:p>
            <a:r>
              <a:rPr lang="cs-CZ" sz="2800" dirty="0">
                <a:hlinkClick r:id="rId10"/>
              </a:rPr>
              <a:t>https://www.daad.de/de/</a:t>
            </a:r>
            <a:endParaRPr lang="cs-CZ" sz="2800" dirty="0"/>
          </a:p>
          <a:p>
            <a:r>
              <a:rPr lang="cs-CZ" sz="2800" dirty="0">
                <a:hlinkClick r:id="rId11"/>
              </a:rPr>
              <a:t>http://www.fulbright.cz/</a:t>
            </a:r>
            <a:endParaRPr lang="cs-CZ" sz="2800" dirty="0"/>
          </a:p>
          <a:p>
            <a:r>
              <a:rPr lang="cs-CZ" sz="2800" u="sng" dirty="0">
                <a:ea typeface="Calibri"/>
                <a:cs typeface="Times New Roman"/>
                <a:hlinkClick r:id="rId12"/>
              </a:rPr>
              <a:t>http://www.ifp.cz/BGF-2016-DC</a:t>
            </a:r>
            <a:r>
              <a:rPr lang="cs-CZ" sz="2800" dirty="0">
                <a:ea typeface="Calibri"/>
                <a:cs typeface="Times New Roman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cs-CZ" sz="2800" u="sng" dirty="0">
                <a:ea typeface="Calibri"/>
                <a:cs typeface="Times New Roman"/>
                <a:hlinkClick r:id="rId13"/>
              </a:rPr>
              <a:t>http://www.em-a.eu/en/erasmus-mundus/erasmus-mundus-master-courses.html</a:t>
            </a:r>
            <a:endParaRPr lang="cs-CZ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cs-CZ" sz="2800" u="sng" dirty="0">
                <a:ea typeface="Calibri"/>
                <a:cs typeface="Times New Roman"/>
                <a:hlinkClick r:id="rId14"/>
              </a:rPr>
              <a:t>http://www.msmt.cz/mezinarodni-vztahy/stipendia-programy-a-projekty</a:t>
            </a:r>
            <a:endParaRPr lang="cs-CZ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cs-CZ" sz="2800" u="sng" dirty="0">
                <a:ea typeface="Calibri"/>
                <a:cs typeface="Times New Roman"/>
                <a:hlinkClick r:id="rId15"/>
              </a:rPr>
              <a:t>http://visegradfund.org/home/</a:t>
            </a:r>
            <a:endParaRPr lang="cs-CZ" sz="2800" dirty="0">
              <a:ea typeface="Calibri"/>
              <a:cs typeface="Times New Roman"/>
            </a:endParaRPr>
          </a:p>
          <a:p>
            <a:endParaRPr lang="cs-CZ" sz="2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23528" y="6381328"/>
            <a:ext cx="41764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Zdroj:  Iva </a:t>
            </a:r>
            <a:r>
              <a:rPr lang="cs-CZ" sz="1200" dirty="0" err="1" smtClean="0"/>
              <a:t>Žilíková</a:t>
            </a:r>
            <a:r>
              <a:rPr lang="cs-CZ" sz="1200" dirty="0" smtClean="0"/>
              <a:t>, Zahraniční  oddělení  VŠCHT Praha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761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5138</TotalTime>
  <Words>517</Words>
  <Application>Microsoft Office PowerPoint</Application>
  <PresentationFormat>Předvádění na obrazovce (4:3)</PresentationFormat>
  <Paragraphs>76</Paragraphs>
  <Slides>6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Administrativní</vt:lpstr>
      <vt:lpstr>Stáže a stipendia - další programy a možnosti I</vt:lpstr>
      <vt:lpstr>Stáže a stipendia - další programy a možnosti II</vt:lpstr>
      <vt:lpstr>ERASMUS+ Mobilita Ph.D. student</vt:lpstr>
      <vt:lpstr>ERASMUS+ Praktická stáž</vt:lpstr>
      <vt:lpstr>ERASMUS+ Praktická stáž: Formuláře</vt:lpstr>
      <vt:lpstr>Stáže a stipendia – důležité odkazy</vt:lpstr>
    </vt:vector>
  </TitlesOfParts>
  <Company>VSCHT Praha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Průvodce mezinárodním systémem podpory vědců</dc:title>
  <dc:creator>Stepankova Hana</dc:creator>
  <cp:lastModifiedBy>Stepankova Hana</cp:lastModifiedBy>
  <cp:revision>314</cp:revision>
  <dcterms:created xsi:type="dcterms:W3CDTF">2016-03-08T10:01:57Z</dcterms:created>
  <dcterms:modified xsi:type="dcterms:W3CDTF">2016-05-16T07:43:18Z</dcterms:modified>
</cp:coreProperties>
</file>